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76" r:id="rId31"/>
    <p:sldId id="277" r:id="rId32"/>
    <p:sldId id="278" r:id="rId33"/>
    <p:sldId id="280" r:id="rId34"/>
    <p:sldId id="310" r:id="rId35"/>
    <p:sldId id="282" r:id="rId36"/>
    <p:sldId id="284" r:id="rId37"/>
    <p:sldId id="311" r:id="rId38"/>
    <p:sldId id="312" r:id="rId39"/>
    <p:sldId id="290" r:id="rId40"/>
    <p:sldId id="314" r:id="rId41"/>
    <p:sldId id="315" r:id="rId42"/>
    <p:sldId id="316" r:id="rId43"/>
    <p:sldId id="317" r:id="rId44"/>
    <p:sldId id="318" r:id="rId45"/>
    <p:sldId id="313" r:id="rId46"/>
    <p:sldId id="69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009AD0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07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5232-9B92-4969-9F03-79969A0AFDFE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92D92-98AE-41E0-B598-3DD458280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92D92-98AE-41E0-B598-3DD4582805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E60BC-0590-3A18-AC46-881ABED7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AFA62-CBCF-1C81-F8A1-DA8237AB5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507D2-D9C1-D99D-17A5-E24A52BDF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CA6B2-E5F6-1E8C-21C6-0CD58AEF5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92D92-98AE-41E0-B598-3DD4582805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8E86-A0E3-AE89-9E37-DDF36D41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2EFFF-469C-EB6D-1FD4-18A202270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2E94B-32F3-4439-3E25-0244D0C95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EEBBD-FE55-71C8-74BF-612160EC1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92D92-98AE-41E0-B598-3DD4582805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45C4E-1522-A9F5-BD7E-53543C347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979F3-FAC9-4717-05FC-C733735B0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8F699-22D6-5E8B-B214-B781E18A3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26DCD-2481-83E2-34A0-7892F3F9C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92D92-98AE-41E0-B598-3DD4582805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1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ADEFC-357C-6F06-BB1C-88DE3194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70416-70A8-014D-5EEE-520F51DFD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35B6E-C63C-758C-93E3-78635D151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F8C0-81FF-7D00-971D-9068645DB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92D92-98AE-41E0-B598-3DD4582805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3B65-861B-19AA-B57D-30E18AB6A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C1666-D1E5-3DCA-AAA5-3447B858B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FE8E5-F169-6250-6594-5C8A7D04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9F2E-7E32-416E-A00F-F7D9EE9991CD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931C-D5CB-B1C1-8E45-0E02282B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6AD1-64C2-F60A-D73C-5BEDC63D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D99BD866-4CC6-48A5-BD6C-489F7640EE13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34451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28E8-9933-ADDF-73DF-6CC14633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0FEF5-E53E-AFD2-85F3-18787B5C4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54B63-EEEE-EC42-DDB1-219106C4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AEF3-46F4-402B-A82B-CA2B5FD1129C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D5E5-843D-0592-9E21-CEF355AE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12806-80EE-5AD6-D9A8-41527972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55A7D-B655-024A-14B1-9939726F5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62A3D-F490-E571-91E6-16271B7A8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DFD35-FF4E-A8B5-7D38-5A773FF4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0F50-B14B-48EB-94E1-C1F59C9DAE49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88A-A9B1-584D-C175-B33FFA10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2CB06-6C03-A02D-2A1E-90074874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2E79-B4B7-9E4F-4BEC-384A0BAB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FB30-0E2F-07BB-02AF-BEBB1F4D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40FAA-4802-7E88-0E11-5341DC55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C4A-E145-4D5A-8BC8-C44DA50A2234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6F28-306C-2491-62D9-D1BF4260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0495-F2CB-ED34-6868-3BA483A1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D99BD866-4CC6-48A5-BD6C-489F7640EE13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33292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07E4-B272-8E7E-3622-EEFB93BE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1775C-0FC7-509D-BF2A-BA328D6F4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F1A4-1801-0943-50AC-982C5808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1246-8282-4541-B66E-390228850C0A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1D90-526C-0072-7F33-BB08B0BD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F835-830E-97A1-FDD2-41FB487A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4CAE-52FC-D059-A1DE-B0174727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FA3B8-7C30-37B0-CC76-979953902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FCD2C-476F-B70C-16C6-007C7FB77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7FB71-017E-46CC-3FBC-E7EE2E04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C62-9E56-4F03-927C-43A0F2567220}" type="datetime1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D4FB5-37F9-46ED-B8D9-9E75D8FF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B15A5-B4E9-18C7-FE71-E3135B35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21C4-3380-4A6B-136E-EECA5C40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CE98B-C452-7328-B729-73473900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FC752-677F-FB33-13A4-2B7618DF0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2888A-E1E3-2D2F-61C0-9DC63402A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C534C-53A1-D6AD-A319-C7CB627DB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F41B1-8EC4-FF72-5994-601E9366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25D7-841F-44C7-B90C-D71BB675AC8F}" type="datetime1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FB7ED-F9DD-83E8-3D94-87F71C07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00AB7-F860-5032-2D28-28DA570B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AF5A-73E7-B888-6E26-04735E57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B38C9-B7B0-5DF8-32BF-987E2E17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F03A-4A31-4685-AD4B-29A6F8DB7F1E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CE0B3-CF21-8912-C4A8-5A043B24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46906-C2E2-59F8-7B20-E30E8AEA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2493E-140A-48A6-2431-2CE7BC2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05A3-ADD9-4A47-BF19-64498545639B}" type="datetime1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50AE0-CE48-70AE-9C3F-11CB8B71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8108-BECD-062A-50BE-9AE723FB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B5C0-6290-DBD5-B3F6-2F20495E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620A-88AA-6DBA-ADD4-CF0DDA2E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40F8-1B93-6E07-8220-F6862C6A9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3B7C1-46BA-56DB-DE71-AB638CD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3B9D-3319-4054-9544-7B02C24337C7}" type="datetime1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90CC3-5FB4-869E-FA2C-4FDBBFFE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F1AB2-4478-B592-888C-15819927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FE7D-2E6E-A9D1-7FE6-326FD654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DE121-A514-1585-37DA-FF0945560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2685D-9BE9-3231-3ABA-F7832869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19927-3BAC-222B-5D89-5B8FF678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B76F-ADA9-4F2B-A281-BDE6A05F32CF}" type="datetime1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38A58-4051-6CE4-E0E7-35699793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6C801-EA3E-3336-DF6B-98329355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EB469-2501-E046-2376-330E1573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2288-EA58-CA42-0398-302D57BE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EB083-11E2-DABF-E61B-61145C3F8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70D5-2A83-43B2-8BF3-2739FFE7389E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3621-C04B-EEB1-E905-FC14E850A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AC92-531F-44A4-253C-C7C6C4F53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BD866-4CC6-48A5-BD6C-489F7640EE13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698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ltimate Guide to Understanding Focus in Photography | Iceland Photo Tours">
            <a:extLst>
              <a:ext uri="{FF2B5EF4-FFF2-40B4-BE49-F238E27FC236}">
                <a16:creationId xmlns:a16="http://schemas.microsoft.com/office/drawing/2014/main" id="{7788A161-1E89-7044-BCAF-DD2B7792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23298" b="2808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ED8CA-127B-63BF-A44C-BF415426E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665163"/>
            <a:ext cx="56180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>
                <a:solidFill>
                  <a:srgbClr val="FFFF00"/>
                </a:solidFill>
              </a:rPr>
              <a:t>Process Theology as a Lens for Bringing Quantum Physics into Focus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1A834-D83D-C7CA-8EC1-F4AEBC2EB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530022"/>
            <a:ext cx="5618020" cy="1208141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Dr. Michael A. Soderstrand, PhD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47AE6-C7F0-F86C-1BD6-2F971751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83566-7263-D1A7-1DCD-674B06C0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" y="0"/>
            <a:ext cx="1217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17EF31-B9A6-30E7-03A4-E5E08B7A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9290AE9-1AE1-E347-40D2-D8085CDFA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AFA43-9CA9-233B-86D5-8333D20A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"/>
            <a:ext cx="5043476" cy="2282210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>
                <a:solidFill>
                  <a:srgbClr val="3333FF"/>
                </a:solidFill>
              </a:rPr>
              <a:t>A Different Possibility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EADC7711-4E82-450F-96E7-9EF600FB0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581C-E1A2-9CD2-A1AA-A06EFC13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2899"/>
            <a:ext cx="4724400" cy="394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We Will Do in This  Presentation</a:t>
            </a:r>
          </a:p>
          <a:p>
            <a:r>
              <a:rPr lang="en-US" b="1" dirty="0"/>
              <a:t>We will: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Start with an event-based way of thinking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Learn quantum physics from that perspective </a:t>
            </a:r>
          </a:p>
          <a:p>
            <a:pPr lvl="1"/>
            <a:r>
              <a:rPr lang="en-US" b="1" dirty="0">
                <a:solidFill>
                  <a:srgbClr val="3333FF"/>
                </a:solidFill>
              </a:rPr>
              <a:t>Let classical physics emerge naturally</a:t>
            </a:r>
          </a:p>
        </p:txBody>
      </p:sp>
      <p:pic>
        <p:nvPicPr>
          <p:cNvPr id="6146" name="Picture 2" descr="Different Possibilities Stock Illustrations - 2,671 Different ...">
            <a:extLst>
              <a:ext uri="{FF2B5EF4-FFF2-40B4-BE49-F238E27FC236}">
                <a16:creationId xmlns:a16="http://schemas.microsoft.com/office/drawing/2014/main" id="{EB4C7185-DAD2-D3EF-7507-59223872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71215-461A-2127-F074-C758DA9C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B0FB2-CE5A-6FBF-6C93-D43EB7B7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2" y="202100"/>
            <a:ext cx="6153150" cy="13308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The Role of Process Thought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D8177C-604A-A67B-C27C-A86904CB8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7642" y="3327095"/>
            <a:ext cx="10013758" cy="2999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latin typeface="Arial" panose="020B0604020202020204" pitchFamily="34" charset="0"/>
              </a:rPr>
              <a:t>E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mphasizes:</a:t>
            </a:r>
          </a:p>
          <a:p>
            <a:pPr marL="457200" lvl="1" indent="0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Events instead of things </a:t>
            </a:r>
          </a:p>
          <a:p>
            <a:pPr marL="457200" lvl="1" indent="0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Becoming instead of static being </a:t>
            </a:r>
          </a:p>
          <a:p>
            <a:pPr marL="0" indent="0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This way of thinking:  </a:t>
            </a:r>
          </a:p>
          <a:p>
            <a:pPr marL="0" indent="0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→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made quantum physics feel intuitive to 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9424C-434E-37AE-0A60-4C0F9A1C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67" y="153462"/>
            <a:ext cx="6478940" cy="281833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70984-8CCC-1310-7786-01BBA536F66B}"/>
              </a:ext>
            </a:extLst>
          </p:cNvPr>
          <p:cNvSpPr txBox="1"/>
          <p:nvPr/>
        </p:nvSpPr>
        <p:spPr>
          <a:xfrm>
            <a:off x="539942" y="1888236"/>
            <a:ext cx="6153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Process thought (from</a:t>
            </a: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Alfred North Whitehead)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AF580-6336-E972-20C4-E381B58D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0518A-CDB3-0CCA-278C-5EBDEC31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FCAA-0EF2-E6AC-1BE0-1A94A6BB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8"/>
            <a:ext cx="10066123" cy="3899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Why Process </a:t>
            </a:r>
            <a:r>
              <a:rPr lang="en-US" sz="3200" b="1" i="1" dirty="0"/>
              <a:t>Theology</a:t>
            </a:r>
            <a:r>
              <a:rPr lang="en-US" sz="3200" b="1" dirty="0"/>
              <a:t>, Not Just Process Philosophy?</a:t>
            </a:r>
          </a:p>
          <a:p>
            <a:r>
              <a:rPr lang="en-US" b="1" dirty="0"/>
              <a:t>So far we have introduced: 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Events instead of things 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Becoming instead of static being </a:t>
            </a:r>
          </a:p>
          <a:p>
            <a:r>
              <a:rPr lang="en-US" b="1" dirty="0"/>
              <a:t>But this is not yet enough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The deeper intuition comes from certain conceptual structures used in Process Theology regarding possibility, actuality, and order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8DB26-A09C-027B-2995-1CF663CF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1DFD0-3906-EC95-2AAC-06F7AF05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3CA0B-3672-1C2C-BACB-B9D3470F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AC9EB4B-9887-5635-E561-4992A1D87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AA53D-D67D-1DEA-94FD-AEC1434C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6FA8C-18CA-E65C-BBE4-5EC300EE1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157C5-155D-4353-BA24-4946104B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A6C6-F523-5F0D-B4FB-8883F179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1" y="2599508"/>
            <a:ext cx="5302340" cy="3899351"/>
          </a:xfrm>
        </p:spPr>
        <p:txBody>
          <a:bodyPr anchor="t">
            <a:normAutofit/>
          </a:bodyPr>
          <a:lstStyle/>
          <a:p>
            <a:r>
              <a:rPr lang="en-US" sz="2600" b="1" dirty="0"/>
              <a:t>What We Are NOT Doing</a:t>
            </a:r>
            <a:endParaRPr lang="en-US" sz="2600" dirty="0"/>
          </a:p>
          <a:p>
            <a:r>
              <a:rPr lang="en-US" sz="2600" b="1" dirty="0"/>
              <a:t>We are NOT: </a:t>
            </a:r>
          </a:p>
          <a:p>
            <a:pPr lvl="1"/>
            <a:r>
              <a:rPr lang="en-US" sz="2600" b="1" dirty="0">
                <a:solidFill>
                  <a:srgbClr val="008000"/>
                </a:solidFill>
              </a:rPr>
              <a:t>Explaining God 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Arguing theology </a:t>
            </a:r>
          </a:p>
          <a:p>
            <a:pPr lvl="1"/>
            <a:r>
              <a:rPr lang="en-US" sz="2600" b="1" dirty="0">
                <a:solidFill>
                  <a:srgbClr val="3333FF"/>
                </a:solidFill>
              </a:rPr>
              <a:t>Making religious claims </a:t>
            </a:r>
          </a:p>
          <a:p>
            <a:r>
              <a:rPr lang="en-US" sz="2600" b="1" dirty="0"/>
              <a:t>We are NOT using this to: </a:t>
            </a:r>
          </a:p>
          <a:p>
            <a:pPr lvl="1"/>
            <a:r>
              <a:rPr lang="en-US" sz="2600" b="1" dirty="0">
                <a:solidFill>
                  <a:srgbClr val="008000"/>
                </a:solidFill>
              </a:rPr>
              <a:t>Determine reality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This is not a theology lesson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930AA-119A-DB93-EA03-1A25A4B91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FB2890-0C3F-7D87-1EE3-CB99D8CFE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12316-A243-2F9F-6B0C-327B5638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58EDF-3AC0-F8EC-279F-FE680CB89BAB}"/>
              </a:ext>
            </a:extLst>
          </p:cNvPr>
          <p:cNvSpPr txBox="1"/>
          <p:nvPr/>
        </p:nvSpPr>
        <p:spPr>
          <a:xfrm>
            <a:off x="5829299" y="2571750"/>
            <a:ext cx="55990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What We ARE Doing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We are using concepts from Process Theology as: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8000"/>
                </a:solidFill>
              </a:rPr>
              <a:t>A way of thinking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3333FF"/>
                </a:solidFill>
              </a:rPr>
              <a:t>A source of intuition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Specifically: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To understand how the quantum physics model behaves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650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9D311-420A-7F29-ECB4-E2D80120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561263-8D0C-C672-2F66-9957884D9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5B0AC-835F-AEED-AA05-30CE062A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65324-3A9B-FFD8-989F-913FB34E0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281666-B87E-24DD-E36D-3BC2E4ED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B18E-42B0-1E52-25F0-57718397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1" y="2599508"/>
            <a:ext cx="5302340" cy="3899351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Why Go This Far?</a:t>
            </a:r>
          </a:p>
          <a:p>
            <a:r>
              <a:rPr lang="en-US" sz="3200" b="1" dirty="0"/>
              <a:t>Quantum physics describes: </a:t>
            </a:r>
          </a:p>
          <a:p>
            <a:pPr lvl="1"/>
            <a:r>
              <a:rPr lang="en-US" sz="3200" b="1" dirty="0">
                <a:solidFill>
                  <a:srgbClr val="008000"/>
                </a:solidFill>
              </a:rPr>
              <a:t>Possibilities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Probabilities</a:t>
            </a:r>
            <a:r>
              <a:rPr lang="en-US" sz="3200" b="1" dirty="0"/>
              <a:t> </a:t>
            </a:r>
          </a:p>
          <a:p>
            <a:pPr lvl="1"/>
            <a:r>
              <a:rPr lang="en-US" sz="3200" b="1" dirty="0">
                <a:solidFill>
                  <a:srgbClr val="3333FF"/>
                </a:solidFill>
              </a:rPr>
              <a:t>Patterns 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F84DF-F96D-4F0B-39C0-BCAAD4C9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7EE037-4450-2132-AB3C-D215E2F2D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DCBCA-3692-4B51-0787-1CCC986F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6B4B3-92D9-FEBC-F147-DAECBA478837}"/>
              </a:ext>
            </a:extLst>
          </p:cNvPr>
          <p:cNvSpPr txBox="1"/>
          <p:nvPr/>
        </p:nvSpPr>
        <p:spPr>
          <a:xfrm>
            <a:off x="5829299" y="2571750"/>
            <a:ext cx="55990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But it does NOT provide: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8000"/>
                </a:solidFill>
              </a:rPr>
              <a:t>An intuitive picture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Process Theology </a:t>
            </a:r>
            <a:r>
              <a:rPr lang="en-US" sz="3200" b="1" dirty="0">
                <a:solidFill>
                  <a:srgbClr val="3333FF"/>
                </a:solidFill>
              </a:rPr>
              <a:t>provides a structured way to think about these ideas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256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0CA3C-D7DC-1369-B4EA-F0DB966A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6076F6-5F82-1D28-8BC9-C47D9A1D2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A6A80-B460-8E16-F291-6E929C9A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790C7-499B-7FA8-42EC-88A500E1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C9082E-C798-D1D4-DF9C-D89E9E921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3723-2E6B-3965-8CBF-07BCF035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0" y="2599508"/>
            <a:ext cx="11104861" cy="3899351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Three Conceptual Roles (God from Process Theology)</a:t>
            </a:r>
            <a:endParaRPr lang="en-US" sz="3200" dirty="0"/>
          </a:p>
          <a:p>
            <a:pPr lvl="1"/>
            <a:r>
              <a:rPr lang="en-US" sz="3200" b="1" dirty="0">
                <a:solidFill>
                  <a:srgbClr val="008000"/>
                </a:solidFill>
              </a:rPr>
              <a:t>Primordial Nature</a:t>
            </a:r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en-US" sz="2800" dirty="0"/>
              <a:t>Structured realm of possibilities  (Analogy: </a:t>
            </a:r>
            <a:r>
              <a:rPr lang="en-US" sz="2800" b="1" dirty="0">
                <a:solidFill>
                  <a:srgbClr val="008000"/>
                </a:solidFill>
              </a:rPr>
              <a:t>Quantum States</a:t>
            </a:r>
            <a:r>
              <a:rPr lang="en-US" sz="2800" dirty="0"/>
              <a:t>)</a:t>
            </a:r>
            <a:endParaRPr lang="en-US" sz="3200" dirty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Consequent Nature</a:t>
            </a:r>
          </a:p>
          <a:p>
            <a:pPr marL="457200" lvl="1" indent="0">
              <a:buNone/>
            </a:pPr>
            <a:r>
              <a:rPr lang="en-US" sz="3200" dirty="0"/>
              <a:t>→ Actual events  (Analogy: </a:t>
            </a:r>
            <a:r>
              <a:rPr lang="en-US" sz="3200" b="1" dirty="0">
                <a:solidFill>
                  <a:srgbClr val="FF0000"/>
                </a:solidFill>
              </a:rPr>
              <a:t>Particle-like detections</a:t>
            </a:r>
            <a:r>
              <a:rPr lang="en-US" sz="3200" dirty="0"/>
              <a:t>)</a:t>
            </a:r>
          </a:p>
          <a:p>
            <a:pPr lvl="1"/>
            <a:r>
              <a:rPr lang="en-US" sz="3200" b="1" dirty="0" err="1">
                <a:solidFill>
                  <a:srgbClr val="3333FF"/>
                </a:solidFill>
              </a:rPr>
              <a:t>Superjective</a:t>
            </a:r>
            <a:r>
              <a:rPr lang="en-US" sz="3200" b="1" dirty="0">
                <a:solidFill>
                  <a:srgbClr val="3333FF"/>
                </a:solidFill>
              </a:rPr>
              <a:t> Nature</a:t>
            </a:r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en-US" sz="2800" dirty="0"/>
              <a:t>Influence toward pattern (Analogy: </a:t>
            </a:r>
            <a:r>
              <a:rPr lang="en-US" sz="2800" b="1" dirty="0">
                <a:solidFill>
                  <a:srgbClr val="3333FF"/>
                </a:solidFill>
              </a:rPr>
              <a:t>Probability distributions</a:t>
            </a:r>
            <a:r>
              <a:rPr lang="en-US" sz="2800" dirty="0"/>
              <a:t>)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657D8-C3D5-77E3-EDE8-88BCF653B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824C4A-4C36-2507-FB90-A4709AE4E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CEDB-A55F-0C60-BBBD-C6DB7FF3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386B6-CCF9-68EE-57B5-8A7CBB6D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20C998-1DD7-D238-9199-B000852E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E3133-5C14-2CD3-44DA-1B1DABA7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409FA-87AD-197F-B3CA-4E252CFA5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7F7F18-935F-F401-C635-0FB8ACCD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1A61-623E-14A8-BEAF-D947713E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0" y="2599508"/>
            <a:ext cx="11104861" cy="3899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b="1" dirty="0"/>
              <a:t>How We Will Use These Concepts</a:t>
            </a:r>
          </a:p>
          <a:p>
            <a:r>
              <a:rPr lang="en-US" sz="3000" b="1" dirty="0">
                <a:solidFill>
                  <a:srgbClr val="008000"/>
                </a:solidFill>
              </a:rPr>
              <a:t>We are NOT using these to describe God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We ARE using them as a model for thinking about quantum physics</a:t>
            </a:r>
          </a:p>
          <a:p>
            <a:r>
              <a:rPr lang="en-US" sz="3000" b="1" dirty="0">
                <a:solidFill>
                  <a:srgbClr val="3333FF"/>
                </a:solidFill>
              </a:rPr>
              <a:t>Treat them as: </a:t>
            </a:r>
          </a:p>
          <a:p>
            <a:pPr lvl="1"/>
            <a:r>
              <a:rPr lang="en-US" sz="3000" b="1" dirty="0"/>
              <a:t>Conceptual tools </a:t>
            </a:r>
          </a:p>
          <a:p>
            <a:pPr lvl="1"/>
            <a:r>
              <a:rPr lang="en-US" sz="3000" b="1" dirty="0"/>
              <a:t>Intuition builders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214C2-ECB4-D512-FBD0-993DD5F2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70639DE-C7C2-ED7C-2A47-5C9A532E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CD3A8-38B4-1F8E-4FFA-A73E9546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A53BF-1CF0-2CD8-8095-C0268BCB1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AE939B-2333-7BCF-52AD-2322DD79F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ACF2E-4357-4A26-D6BE-8147D633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EFA3D9-B0CB-92E1-8F41-4B3D057A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E04E2-CCDE-E8F5-B354-7BEA06FB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4C98-6595-D767-6465-6B04884B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0" y="2599508"/>
            <a:ext cx="11104861" cy="3899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From Process Language → Quantum Intuition</a:t>
            </a:r>
            <a:endParaRPr lang="en-US" sz="3200" dirty="0"/>
          </a:p>
          <a:p>
            <a:r>
              <a:rPr lang="en-US" sz="3200" b="1" dirty="0">
                <a:solidFill>
                  <a:srgbClr val="008000"/>
                </a:solidFill>
              </a:rPr>
              <a:t>Primordial Nature </a:t>
            </a:r>
            <a:r>
              <a:rPr lang="en-US" sz="3200" b="1" dirty="0"/>
              <a:t>(Possibility)</a:t>
            </a:r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en-US" sz="3200" b="1" dirty="0">
                <a:solidFill>
                  <a:srgbClr val="008000"/>
                </a:solidFill>
              </a:rPr>
              <a:t>Quantum state</a:t>
            </a:r>
            <a:r>
              <a:rPr lang="en-US" sz="3200" dirty="0"/>
              <a:t>: range of possible outcomes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Consequent Nature </a:t>
            </a:r>
            <a:r>
              <a:rPr lang="en-US" sz="3200" b="1" dirty="0"/>
              <a:t>(Actuality)</a:t>
            </a:r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en-US" sz="3200" b="1" dirty="0">
                <a:solidFill>
                  <a:srgbClr val="FF0000"/>
                </a:solidFill>
              </a:rPr>
              <a:t>Measurement events</a:t>
            </a:r>
            <a:r>
              <a:rPr lang="en-US" sz="3200" dirty="0"/>
              <a:t>: what actually occurs </a:t>
            </a:r>
          </a:p>
          <a:p>
            <a:r>
              <a:rPr lang="en-US" sz="3200" b="1" dirty="0" err="1">
                <a:solidFill>
                  <a:srgbClr val="3333FF"/>
                </a:solidFill>
              </a:rPr>
              <a:t>Superjective</a:t>
            </a:r>
            <a:r>
              <a:rPr lang="en-US" sz="3200" b="1" dirty="0">
                <a:solidFill>
                  <a:srgbClr val="3333FF"/>
                </a:solidFill>
              </a:rPr>
              <a:t> Nature </a:t>
            </a:r>
            <a:r>
              <a:rPr lang="en-US" sz="3200" b="1" dirty="0"/>
              <a:t>(Patterning Influence)</a:t>
            </a:r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en-US" sz="3200" b="1" dirty="0">
                <a:solidFill>
                  <a:srgbClr val="3333FF"/>
                </a:solidFill>
              </a:rPr>
              <a:t>Stable probability distributions</a:t>
            </a:r>
            <a:r>
              <a:rPr lang="en-US" sz="3200" spc="-100" dirty="0"/>
              <a:t>:  what the model predicts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C8815-DB82-4398-BC84-85DB61574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262FBB-C1A2-9E8F-2B14-F101E52A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6E03F-FC38-3CA2-4611-464EFBB2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C3D94-3AF2-32CE-2915-D3A2570D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3719E7-6235-F37A-37C9-CCDC392B7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F5E1-A04B-50F3-6C3D-F7361E82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70F93-CF87-96AF-D73C-8C7E530D3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7AAFD-4904-2EDC-828C-900CB7924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C3AA-11D4-CFF7-41DD-127474B3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0" y="2599508"/>
            <a:ext cx="11104861" cy="3899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New Way to Think About Quantum Physics</a:t>
            </a:r>
            <a:endParaRPr lang="en-US" sz="3200" dirty="0"/>
          </a:p>
          <a:p>
            <a:r>
              <a:rPr lang="en-US" sz="3200" b="1" dirty="0">
                <a:solidFill>
                  <a:srgbClr val="008000"/>
                </a:solidFill>
              </a:rPr>
              <a:t>Measurement outcomes are not classically deterministic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Yet outcomes are not mere random chaos </a:t>
            </a:r>
          </a:p>
          <a:p>
            <a:pPr marL="0" indent="0">
              <a:buNone/>
            </a:pPr>
            <a:r>
              <a:rPr lang="en-US" sz="3200" b="1" dirty="0"/>
              <a:t>Measurement outcomes are:</a:t>
            </a:r>
          </a:p>
          <a:p>
            <a:r>
              <a:rPr lang="en-US" sz="3200" b="1" dirty="0">
                <a:solidFill>
                  <a:srgbClr val="3333FF"/>
                </a:solidFill>
              </a:rPr>
              <a:t>Structured possibilities</a:t>
            </a:r>
          </a:p>
          <a:p>
            <a:pPr marL="457200" lvl="1" indent="0">
              <a:buNone/>
            </a:pPr>
            <a:r>
              <a:rPr lang="en-US" sz="2800" b="1" dirty="0"/>
              <a:t>→ </a:t>
            </a:r>
            <a:r>
              <a:rPr lang="en-US" sz="3200" b="1" dirty="0"/>
              <a:t>actualized in events</a:t>
            </a:r>
          </a:p>
          <a:p>
            <a:pPr marL="457200" lvl="1" indent="0">
              <a:buNone/>
            </a:pPr>
            <a:r>
              <a:rPr lang="en-US" sz="3200" b="1" dirty="0"/>
              <a:t>→ forming stable patterns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CDE49-6285-416B-67DA-151F9B555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332529-A641-ED7D-6B1F-56D223104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64E8-FD9E-F472-173F-E26E4F52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B14517-574F-7CF7-EF7D-2ECD9F92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8C9A48-DFE3-217C-1FBA-96CDDECFD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9147A-A483-7139-60E2-704022E3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3333FF"/>
                </a:solidFill>
              </a:rPr>
              <a:t>Process Theology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86535B-6A01-812E-793A-A557BC120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05CF9-0ABF-028A-676E-AE884D8F5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BFA78-89F8-5F1C-5D74-BA11C5324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60" y="2599508"/>
            <a:ext cx="11104861" cy="3899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This Does NOT Mean</a:t>
            </a:r>
          </a:p>
          <a:p>
            <a:r>
              <a:rPr lang="en-US" sz="3200" b="1" dirty="0"/>
              <a:t>We are NOT saying: </a:t>
            </a:r>
          </a:p>
          <a:p>
            <a:pPr lvl="1"/>
            <a:r>
              <a:rPr lang="en-US" sz="3200" b="1" dirty="0">
                <a:solidFill>
                  <a:srgbClr val="008000"/>
                </a:solidFill>
              </a:rPr>
              <a:t>Particles are theological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Physics depends on God </a:t>
            </a:r>
          </a:p>
          <a:p>
            <a:pPr lvl="1"/>
            <a:r>
              <a:rPr lang="en-US" sz="3200" b="1" dirty="0">
                <a:solidFill>
                  <a:srgbClr val="3333FF"/>
                </a:solidFill>
              </a:rPr>
              <a:t>This is what reality “is” </a:t>
            </a:r>
          </a:p>
          <a:p>
            <a:r>
              <a:rPr lang="en-US" sz="3200" b="1" dirty="0"/>
              <a:t>This is a way to build intuition</a:t>
            </a:r>
            <a:br>
              <a:rPr lang="en-US" sz="3200" b="1" dirty="0"/>
            </a:br>
            <a:r>
              <a:rPr lang="en-US" sz="3200" b="1" dirty="0"/>
              <a:t>for a predictive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D05CF-1F6B-C634-8538-A61B5F18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44" y="359140"/>
            <a:ext cx="5150277" cy="2240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0D2761-1A06-49DC-2216-C42424DC4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B0415-B7B2-4975-7FE1-E1B25E2A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900" y="649224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9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8CA69-7C23-D3B8-986E-A36F7AB5D8A7}"/>
              </a:ext>
            </a:extLst>
          </p:cNvPr>
          <p:cNvSpPr txBox="1"/>
          <p:nvPr/>
        </p:nvSpPr>
        <p:spPr>
          <a:xfrm>
            <a:off x="6629400" y="2646349"/>
            <a:ext cx="4657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 are borrowing the structure of Process Theology to develop intuition for how the quantum physics model works</a:t>
            </a:r>
          </a:p>
        </p:txBody>
      </p:sp>
    </p:spTree>
    <p:extLst>
      <p:ext uri="{BB962C8B-B14F-4D97-AF65-F5344CB8AC3E}">
        <p14:creationId xmlns:p14="http://schemas.microsoft.com/office/powerpoint/2010/main" val="27220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ACA17-EA8C-5D47-39FE-C820063E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23"/>
            <a:ext cx="7107070" cy="2145013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>
                <a:solidFill>
                  <a:srgbClr val="3333FF"/>
                </a:solidFill>
              </a:rPr>
              <a:t>A Fortunate Coincidence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CAB96BD-EF18-2B38-0248-284EB14860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7700" y="2405894"/>
            <a:ext cx="6916570" cy="4452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 want to begin with a personal story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As a graduate student in the late 1960s I took two courses at the same time: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Process Theology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 Quantum Physics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 had no idea how important that coincidence would be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3CECA-2878-45CE-71DD-8FA0781B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7" y="1368868"/>
            <a:ext cx="4170530" cy="415215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B28D-0990-23EE-564A-73202016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6474-8AC6-D101-1FEA-1CBC812A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312" y="59838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solidFill>
                  <a:srgbClr val="3333FF"/>
                </a:solidFill>
              </a:rPr>
              <a:t>Where We Are Going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DF689-EF03-CE1B-BF41-61D3C1D0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4" r="9447" b="2"/>
          <a:stretch>
            <a:fillRect/>
          </a:stretch>
        </p:blipFill>
        <p:spPr>
          <a:xfrm>
            <a:off x="478117" y="2698212"/>
            <a:ext cx="5178942" cy="3308142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4FE7-5E6C-956E-9F3C-8345ACA4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056" y="361950"/>
            <a:ext cx="5624277" cy="6191250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400" dirty="0"/>
              <a:t>We will build this step by step in Sessions 2 through 8: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Lecture 2: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The Standard Model → </a:t>
            </a:r>
            <a:r>
              <a:rPr lang="en-US" sz="2400" b="1" dirty="0"/>
              <a:t>Detected Events</a:t>
            </a:r>
            <a:r>
              <a:rPr lang="en-US" sz="2400" dirty="0"/>
              <a:t> </a:t>
            </a:r>
            <a:r>
              <a:rPr lang="en-US" sz="2400" i="1" dirty="0"/>
              <a:t>(Actual occasions)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Lecture 3:</a:t>
            </a:r>
            <a:r>
              <a:rPr lang="en-US" sz="2400" dirty="0"/>
              <a:t> From Particles to Equations → </a:t>
            </a:r>
            <a:r>
              <a:rPr lang="en-US" sz="2400" b="1" dirty="0"/>
              <a:t>Structured Possibility </a:t>
            </a:r>
            <a:r>
              <a:rPr lang="en-US" sz="2400" i="1" dirty="0"/>
              <a:t>(Primordial nature)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Lecture 4:</a:t>
            </a:r>
            <a:r>
              <a:rPr lang="en-US" sz="2400" dirty="0"/>
              <a:t> Quantization: Building the Quantum State Machine → </a:t>
            </a:r>
            <a:r>
              <a:rPr lang="en-US" sz="2400" b="1" dirty="0"/>
              <a:t>Ordered Indeterminacy</a:t>
            </a:r>
            <a:r>
              <a:rPr lang="en-US" sz="2400" dirty="0"/>
              <a:t> </a:t>
            </a:r>
            <a:r>
              <a:rPr lang="en-US" sz="2400" i="1" dirty="0"/>
              <a:t>(Creativity under constraint)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Lecture 5:</a:t>
            </a:r>
            <a:r>
              <a:rPr lang="en-US" sz="2400" dirty="0"/>
              <a:t> Running the Model: Time Evolution and Becoming</a:t>
            </a:r>
            <a:r>
              <a:rPr lang="en-US" sz="2400" b="1" dirty="0"/>
              <a:t> </a:t>
            </a:r>
            <a:r>
              <a:rPr lang="en-US" sz="2400" dirty="0"/>
              <a:t>→ </a:t>
            </a:r>
            <a:r>
              <a:rPr lang="en-US" sz="2400" b="1" dirty="0"/>
              <a:t>Creative Advance</a:t>
            </a:r>
            <a:r>
              <a:rPr lang="en-US" sz="2400" dirty="0"/>
              <a:t> </a:t>
            </a:r>
            <a:r>
              <a:rPr lang="en-US" sz="2400" i="1" dirty="0"/>
              <a:t>(Ordered process becoming form)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Lecture 6:</a:t>
            </a:r>
            <a:r>
              <a:rPr lang="en-US" sz="2400" dirty="0"/>
              <a:t> The Single Slit Experiment → </a:t>
            </a:r>
            <a:r>
              <a:rPr lang="en-US" sz="2400" b="1" dirty="0"/>
              <a:t>Tendency and Pattern</a:t>
            </a:r>
            <a:r>
              <a:rPr lang="en-US" sz="2400" dirty="0"/>
              <a:t> </a:t>
            </a:r>
            <a:r>
              <a:rPr lang="en-US" sz="2400" i="1" dirty="0"/>
              <a:t>(Lure / aim expressed probabilistically)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Lecture 7:</a:t>
            </a:r>
            <a:r>
              <a:rPr lang="en-US" sz="2400" dirty="0"/>
              <a:t> Bound States: The Hydrogen Atom and Stable Matter → </a:t>
            </a:r>
            <a:r>
              <a:rPr lang="en-US" sz="2400" b="1" dirty="0"/>
              <a:t>Enduring Relations</a:t>
            </a:r>
            <a:r>
              <a:rPr lang="en-US" sz="2400" dirty="0"/>
              <a:t> </a:t>
            </a:r>
            <a:r>
              <a:rPr lang="en-US" sz="2400" i="1" dirty="0"/>
              <a:t>(Societies with inherited order)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Lecture 8:</a:t>
            </a:r>
            <a:r>
              <a:rPr lang="en-US" sz="2400" dirty="0"/>
              <a:t> Summary and Conclusions</a:t>
            </a:r>
            <a:br>
              <a:rPr lang="en-US" sz="2400" dirty="0"/>
            </a:br>
            <a:r>
              <a:rPr lang="en-US" sz="2400" dirty="0"/>
              <a:t>→ </a:t>
            </a:r>
            <a:r>
              <a:rPr lang="en-US" sz="2400" b="1" dirty="0"/>
              <a:t>Understanding Physics Through the Process Lens</a:t>
            </a:r>
            <a:endParaRPr lang="en-US" sz="2400" dirty="0"/>
          </a:p>
          <a:p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DDC6B-BAF8-1179-73F3-40DB8B0F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52B34-97A5-2047-1D45-E65040AC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18255"/>
            <a:ext cx="4777381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A Potential Confusion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6713E-163C-FA8F-D3F2-C85123B7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6816-C837-804D-776E-D3007B1B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458838" cy="5079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Lens vs Interpretation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At this point, an important question arises: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8000"/>
                </a:solidFill>
              </a:rPr>
              <a:t>Are we using Process Theology as an interpretation of quantum physics?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BAFF6-A1B1-626A-469E-6E2DEE4C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87881-FD5A-0C46-CA00-50033F268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FBB283D-1B66-29AC-6660-E94A0CFB2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436AB5E-D928-7D15-415E-6012366B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B74B1-BF2A-AD61-3A42-C2DE22FC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18255"/>
            <a:ext cx="4777381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A Potential Confusion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02705D5-C2A7-E48B-51ED-C793D1BA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A00BC-BD12-E734-0A46-6EB24543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FB95-ECFA-7CEC-9EB2-13C4D251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593856" cy="5774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 — This Is Not an Interpretation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We are NOT: 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Explaining what reality is 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Filling in what physics leaves out </a:t>
            </a:r>
          </a:p>
          <a:p>
            <a:r>
              <a:rPr lang="en-US" b="1" dirty="0">
                <a:solidFill>
                  <a:srgbClr val="008000"/>
                </a:solidFill>
              </a:rPr>
              <a:t>We ARE: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Using a way of thinking 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To better understand the model </a:t>
            </a:r>
          </a:p>
          <a:p>
            <a:r>
              <a:rPr lang="en-US" b="1" dirty="0"/>
              <a:t>This is a lens for understanding, not an interpretation of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6E07-2767-DD19-791F-36ED25B4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z="1900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FAF03-CC0D-63D9-80ED-50302A31B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07E5C0-C242-D3FD-E172-EA7B3DC7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D9EC5AE-B7DE-EAB3-DD25-81452AAF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7215E-F784-CE2B-39BA-6E362D0A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What is an Interpretation?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6CFA29-0B91-61D0-C062-382673E9A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098D7-FEAD-B0C0-6383-C0E0EB38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DD91-A460-1901-8DF8-3F75208F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593856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/>
              <a:t>What Physics Can—and Cannot—Tell Us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Quantum physics places limits on what can be known </a:t>
            </a:r>
          </a:p>
          <a:p>
            <a:r>
              <a:rPr lang="en-US" sz="3000" b="1" dirty="0"/>
              <a:t>Example:</a:t>
            </a:r>
          </a:p>
          <a:p>
            <a:pPr marL="457200" lvl="1" indent="0">
              <a:buNone/>
            </a:pPr>
            <a:r>
              <a:rPr lang="en-US" sz="3000" b="1" dirty="0">
                <a:solidFill>
                  <a:srgbClr val="008000"/>
                </a:solidFill>
              </a:rPr>
              <a:t>Heisenberg Uncertainty Principle </a:t>
            </a:r>
          </a:p>
          <a:p>
            <a:pPr lvl="1"/>
            <a:r>
              <a:rPr lang="en-US" sz="3000" b="1" dirty="0"/>
              <a:t>We cannot simultaneously know: </a:t>
            </a:r>
          </a:p>
          <a:p>
            <a:pPr lvl="1"/>
            <a:r>
              <a:rPr lang="en-US" sz="3000" b="1" dirty="0">
                <a:solidFill>
                  <a:srgbClr val="3333FF"/>
                </a:solidFill>
              </a:rPr>
              <a:t>Exact position </a:t>
            </a:r>
          </a:p>
          <a:p>
            <a:pPr lvl="1"/>
            <a:r>
              <a:rPr lang="en-US" sz="3000" b="1" dirty="0">
                <a:solidFill>
                  <a:srgbClr val="008000"/>
                </a:solidFill>
              </a:rPr>
              <a:t>Exact momentum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D299-88B2-B726-B67F-74A21FCC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004E6-17AB-04EB-34FC-5EF7946D7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135C30E-4709-A9CD-CA68-F5A69BF1F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79B81CA-18F0-EFF1-914E-6F1C83ED5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1DADF-C77E-A0F1-E5C6-1F131148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What is an Interpretation?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7C4BEC-BD47-7CE7-7B4A-78C86289A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811D0-99E2-C3B7-7182-30C30708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AFCC-526F-BCB9-E7D0-1C7D79D3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1" y="1084217"/>
            <a:ext cx="6096000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Between Detection Events</a:t>
            </a:r>
          </a:p>
          <a:p>
            <a:r>
              <a:rPr lang="en-US" sz="3400" b="1" dirty="0"/>
              <a:t>Quantum physics predicts: </a:t>
            </a:r>
          </a:p>
          <a:p>
            <a:pPr lvl="1"/>
            <a:r>
              <a:rPr lang="en-US" sz="3400" b="1" dirty="0">
                <a:solidFill>
                  <a:srgbClr val="008000"/>
                </a:solidFill>
              </a:rPr>
              <a:t>What we will observe </a:t>
            </a:r>
          </a:p>
          <a:p>
            <a:pPr lvl="1"/>
            <a:r>
              <a:rPr lang="en-US" sz="3400" b="1" dirty="0">
                <a:solidFill>
                  <a:srgbClr val="3333FF"/>
                </a:solidFill>
              </a:rPr>
              <a:t>With what probability</a:t>
            </a:r>
            <a:r>
              <a:rPr lang="en-US" sz="3400" b="1" dirty="0"/>
              <a:t> </a:t>
            </a:r>
          </a:p>
          <a:p>
            <a:r>
              <a:rPr lang="en-US" sz="3400" b="1" dirty="0"/>
              <a:t>Physics predicts observable outcomes and probabilities, but it does </a:t>
            </a:r>
            <a:r>
              <a:rPr lang="en-US" sz="3400" b="1" dirty="0">
                <a:solidFill>
                  <a:srgbClr val="FF0000"/>
                </a:solidFill>
              </a:rPr>
              <a:t>NOT </a:t>
            </a:r>
            <a:r>
              <a:rPr lang="en-US" sz="3400" b="1" dirty="0"/>
              <a:t>tell us: </a:t>
            </a:r>
          </a:p>
          <a:p>
            <a:pPr lvl="1"/>
            <a:r>
              <a:rPr lang="en-US" sz="3400" b="1" dirty="0">
                <a:solidFill>
                  <a:srgbClr val="FF0000"/>
                </a:solidFill>
              </a:rPr>
              <a:t>What a particle is doing</a:t>
            </a:r>
            <a:br>
              <a:rPr lang="en-US" sz="3400" b="1" dirty="0">
                <a:solidFill>
                  <a:srgbClr val="FF0000"/>
                </a:solidFill>
              </a:rPr>
            </a:br>
            <a:r>
              <a:rPr lang="en-US" sz="3400" b="1" dirty="0">
                <a:solidFill>
                  <a:srgbClr val="FF0000"/>
                </a:solidFill>
              </a:rPr>
              <a:t>between detection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A1E2-9914-AE37-844D-4A75B745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273D8-44CE-4D86-D78D-0F7DA348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C98648-CC1E-BA7F-0B05-E3A9CA4DB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B875008-BF1C-49FF-93D7-F3F3EC73C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2BBB-7DD0-2597-43EC-572091D2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What is an Interpretation?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8D488E-5D53-6AE0-E493-3AFE2BB2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E04D3-CB2B-868A-C526-2A57A8E0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9465-CC62-A682-2434-43B1AC5E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0" y="1097280"/>
            <a:ext cx="6297039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/>
              <a:t>Einstein vs Bohr</a:t>
            </a:r>
          </a:p>
          <a:p>
            <a:pPr marL="0" indent="0">
              <a:buNone/>
            </a:pPr>
            <a:r>
              <a:rPr lang="en-US" sz="3000" b="1" dirty="0"/>
              <a:t>Albert Einstein</a:t>
            </a:r>
          </a:p>
          <a:p>
            <a:pPr lvl="1"/>
            <a:r>
              <a:rPr lang="en-US" sz="3000" b="1" dirty="0"/>
              <a:t>→ </a:t>
            </a:r>
            <a:r>
              <a:rPr lang="en-US" sz="3000" b="1" dirty="0">
                <a:solidFill>
                  <a:srgbClr val="FF0000"/>
                </a:solidFill>
              </a:rPr>
              <a:t>Thought quantum physics was incomplete</a:t>
            </a:r>
          </a:p>
          <a:p>
            <a:pPr lvl="1"/>
            <a:r>
              <a:rPr lang="en-US" sz="3000" b="1" dirty="0"/>
              <a:t>→ </a:t>
            </a:r>
            <a:r>
              <a:rPr lang="en-US" sz="3000" b="1" dirty="0">
                <a:solidFill>
                  <a:srgbClr val="008000"/>
                </a:solidFill>
              </a:rPr>
              <a:t>Wanted a deeper description </a:t>
            </a:r>
          </a:p>
          <a:p>
            <a:pPr marL="0" indent="0">
              <a:buNone/>
            </a:pPr>
            <a:r>
              <a:rPr lang="en-US" sz="3000" b="1" dirty="0"/>
              <a:t>Niels Bohr</a:t>
            </a:r>
          </a:p>
          <a:p>
            <a:pPr lvl="1"/>
            <a:r>
              <a:rPr lang="en-US" sz="3000" b="1" dirty="0"/>
              <a:t>→ </a:t>
            </a:r>
            <a:r>
              <a:rPr lang="en-US" sz="3000" b="1" dirty="0">
                <a:solidFill>
                  <a:srgbClr val="FF0000"/>
                </a:solidFill>
              </a:rPr>
              <a:t>Argued that quantum physics is sufficient for describing observable phenomena</a:t>
            </a:r>
          </a:p>
          <a:p>
            <a:pPr lvl="1"/>
            <a:r>
              <a:rPr lang="en-US" sz="3000" b="1" dirty="0"/>
              <a:t>→ </a:t>
            </a:r>
            <a:r>
              <a:rPr lang="en-US" sz="3000" b="1" dirty="0">
                <a:solidFill>
                  <a:srgbClr val="3333FF"/>
                </a:solidFill>
              </a:rPr>
              <a:t>What happens between events is not accessible to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9DF6D-2A27-1973-9225-C4896E09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98DD9-D96C-8E6E-FDE3-0C81BF006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205552-64E2-D7B3-C6B8-88C64662B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3C5D3A8-6D1E-562C-4811-684871DD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168EF-7ADF-3F7A-9332-41201756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What is an Interpretation?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B551EA-E6BF-93E3-0E42-5ACF0865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E6F8-06D2-FD76-B5CF-F3AD47D3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BA72-0450-2188-1956-6A906331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593856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/>
              <a:t>Interpretation is attempts to fill in the Gap</a:t>
            </a:r>
          </a:p>
          <a:p>
            <a:r>
              <a:rPr lang="en-US" sz="3100" b="1" dirty="0">
                <a:solidFill>
                  <a:srgbClr val="008000"/>
                </a:solidFill>
              </a:rPr>
              <a:t>Several interpretations attempt to clarify what the formalism means, and in some cases what underlying reality may be like: </a:t>
            </a:r>
          </a:p>
          <a:p>
            <a:pPr lvl="1"/>
            <a:r>
              <a:rPr lang="en-US" sz="3100" b="1" dirty="0">
                <a:solidFill>
                  <a:srgbClr val="3333FF"/>
                </a:solidFill>
              </a:rPr>
              <a:t>Copenhagen interpretation </a:t>
            </a:r>
          </a:p>
          <a:p>
            <a:pPr lvl="1"/>
            <a:r>
              <a:rPr lang="en-US" sz="3100" b="1" dirty="0" err="1">
                <a:solidFill>
                  <a:srgbClr val="FF0000"/>
                </a:solidFill>
              </a:rPr>
              <a:t>Bohmian</a:t>
            </a:r>
            <a:r>
              <a:rPr lang="en-US" sz="3100" b="1" dirty="0">
                <a:solidFill>
                  <a:srgbClr val="FF0000"/>
                </a:solidFill>
              </a:rPr>
              <a:t> mechanics </a:t>
            </a:r>
          </a:p>
          <a:p>
            <a:pPr lvl="1"/>
            <a:r>
              <a:rPr lang="en-US" sz="3100" b="1" dirty="0">
                <a:solidFill>
                  <a:srgbClr val="008000"/>
                </a:solidFill>
              </a:rPr>
              <a:t>Many-worlds interpretation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76392-19E9-C31B-7CAA-D8859959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DAF65-CAF2-C094-747E-4298CD16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96351B4-34F8-0B47-C867-606E2EDC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A5D8AB0-5666-12F1-A32F-2A5029C39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63FBD-04CF-176A-1D5D-3DD2F4D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My Approach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DCD5FCB-124E-9185-2F6B-E043D5DCC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9F626-DF6B-4C90-7FF1-8913E8D3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E8CB-0C49-12ED-D7CD-951C0A75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593856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INSTRUMENTALISM</a:t>
            </a:r>
          </a:p>
          <a:p>
            <a:r>
              <a:rPr lang="en-US" sz="3200" b="1" dirty="0"/>
              <a:t>Instrumentalism is: </a:t>
            </a:r>
          </a:p>
          <a:p>
            <a:pPr lvl="1"/>
            <a:r>
              <a:rPr lang="en-US" sz="3200" b="1" dirty="0">
                <a:solidFill>
                  <a:srgbClr val="008000"/>
                </a:solidFill>
              </a:rPr>
              <a:t>Closely aligned with</a:t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>Copenhagen interpretation </a:t>
            </a:r>
          </a:p>
          <a:p>
            <a:pPr marL="0" indent="0">
              <a:buNone/>
            </a:pPr>
            <a:r>
              <a:rPr lang="en-US" sz="3200" b="1" dirty="0"/>
              <a:t>But: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Even more disciplined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3333FF"/>
                </a:solidFill>
              </a:rPr>
              <a:t>We focus only on prediction —not interpretation!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A434-C23A-56E4-CD36-ABB1D0E5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3BEDA-F104-10BD-C223-8FB76474F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C1949AA-4884-BC54-05B2-36534BA1C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6995453-C8C1-1A12-DA9A-4CB33995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A048C-7AA7-9F76-3377-118FC1B6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My Approach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97499-D015-098E-27AB-0BE4351C2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7C95A4-7978-993F-BA5D-EB6B2CA5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012E9-7A9D-6E5B-5306-7F8F9347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759482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spc="-100" dirty="0"/>
              <a:t>What I Am—and Am Not—Doing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I am NOT: </a:t>
            </a:r>
          </a:p>
          <a:p>
            <a:pPr lvl="1"/>
            <a:r>
              <a:rPr lang="en-US" sz="3000" b="1" dirty="0">
                <a:solidFill>
                  <a:srgbClr val="008000"/>
                </a:solidFill>
              </a:rPr>
              <a:t>Using Process Theology to interpret quantum physics </a:t>
            </a:r>
          </a:p>
          <a:p>
            <a:pPr lvl="1"/>
            <a:r>
              <a:rPr lang="en-US" sz="3000" b="1" dirty="0">
                <a:solidFill>
                  <a:srgbClr val="3333FF"/>
                </a:solidFill>
              </a:rPr>
              <a:t>Making claims about reality 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I AM: </a:t>
            </a:r>
          </a:p>
          <a:p>
            <a:pPr lvl="1"/>
            <a:r>
              <a:rPr lang="en-US" sz="3000" b="1" dirty="0">
                <a:solidFill>
                  <a:srgbClr val="008000"/>
                </a:solidFill>
              </a:rPr>
              <a:t>Using Process Theology</a:t>
            </a:r>
          </a:p>
          <a:p>
            <a:pPr lvl="1"/>
            <a:r>
              <a:rPr lang="en-US" sz="3000" b="1" dirty="0">
                <a:solidFill>
                  <a:srgbClr val="3333FF"/>
                </a:solidFill>
              </a:rPr>
              <a:t>→ as a way to build intuition</a:t>
            </a:r>
          </a:p>
          <a:p>
            <a:pPr lvl="1"/>
            <a:r>
              <a:rPr lang="en-US" sz="3000" b="1" dirty="0">
                <a:solidFill>
                  <a:srgbClr val="FF0000"/>
                </a:solidFill>
              </a:rPr>
              <a:t>→ so the quantum model is easier to understand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88A41-D8BB-9AFC-BBA1-AB3E1538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6EF9A-46E0-5342-F89F-91984337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67B48C1-F991-4A05-4A50-54BA001EB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61DBC1DD-ADD3-EDA5-551B-BE52446A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E6F67-DF9C-C806-2D9E-A580B967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096000" cy="196618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333FF"/>
                </a:solidFill>
              </a:rPr>
              <a:t>Summary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480902-8EAB-5DC9-38AF-91BA6F34A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7EF8B-72DA-2836-4BFA-892460430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249865"/>
            <a:ext cx="4777381" cy="268727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BEDD-272A-E4E9-9CE7-3263747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097280"/>
            <a:ext cx="5593856" cy="577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8000"/>
                </a:solidFill>
              </a:rPr>
              <a:t>Physics tells us what happens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3333FF"/>
                </a:solidFill>
              </a:rPr>
              <a:t>Interpretations try to say what is real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We focuses only on what happens and use Process Theology to help us understand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B816-58B2-CE86-7EE1-6B1A3D7A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3C207-B707-9BAE-FDC5-9E82AFCA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3AABE4-946D-F004-3AEF-14DCF52E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63C1A-F459-DE3F-F7DA-DB8EB9F9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23"/>
            <a:ext cx="7107070" cy="2145013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>
                <a:solidFill>
                  <a:srgbClr val="3333FF"/>
                </a:solidFill>
              </a:rPr>
              <a:t>A Fortunate Coincidence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8C045D8-C4E8-1171-DFAC-A72CAA4B11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7700" y="2405894"/>
            <a:ext cx="6916570" cy="4452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b="1" dirty="0"/>
              <a:t>Something surprising happened </a:t>
            </a:r>
          </a:p>
          <a:p>
            <a:pPr marL="0" indent="0">
              <a:buNone/>
            </a:pPr>
            <a:r>
              <a:rPr lang="en-US" b="1" dirty="0"/>
              <a:t>The Process Theology course</a:t>
            </a:r>
            <a:br>
              <a:rPr lang="en-US" b="1" dirty="0"/>
            </a:br>
            <a:r>
              <a:rPr lang="en-US" b="1" dirty="0"/>
              <a:t>made quantum physics feel: 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Natural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Intuitive 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Even… straightforward </a:t>
            </a:r>
          </a:p>
          <a:p>
            <a:pPr marL="0" indent="0">
              <a:buNone/>
            </a:pPr>
            <a:r>
              <a:rPr lang="en-US" b="1" dirty="0"/>
              <a:t>Not strange </a:t>
            </a:r>
          </a:p>
          <a:p>
            <a:pPr marL="0" indent="0">
              <a:buNone/>
            </a:pPr>
            <a:r>
              <a:rPr lang="en-US" b="1" dirty="0"/>
              <a:t>Not mysterious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82AC5-F549-81DC-4AD8-9773CC0CC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CFBC49-CD31-BF5F-D579-B927A9362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CA48B5-156F-5D16-9A5D-23AB150A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93DE0A-8934-B03B-A984-A776F2BF6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90CE8-5486-1D9E-6194-F2291CCB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7" y="1368868"/>
            <a:ext cx="4170530" cy="415215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FE3CE-47B0-519A-2984-19E8C09D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32E93-23ED-A7D0-31EF-66B68F32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921521" cy="112806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3333FF"/>
                </a:solidFill>
              </a:rPr>
              <a:t>Today’s Focus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94F0-F679-60AD-8CA2-1F562DF9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46" y="2330505"/>
            <a:ext cx="5502063" cy="39795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We begin with one example: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 particle-like detection</a:t>
            </a:r>
          </a:p>
          <a:p>
            <a:pPr marL="0" indent="0">
              <a:buNone/>
            </a:pPr>
            <a:r>
              <a:rPr lang="en-US" sz="3200" b="1" dirty="0"/>
              <a:t>This is:</a:t>
            </a:r>
          </a:p>
          <a:p>
            <a:pPr lvl="1"/>
            <a:r>
              <a:rPr lang="en-US" sz="3200" b="1" dirty="0">
                <a:solidFill>
                  <a:srgbClr val="008000"/>
                </a:solidFill>
              </a:rPr>
              <a:t>A physical event</a:t>
            </a:r>
          </a:p>
          <a:p>
            <a:pPr lvl="1"/>
            <a:r>
              <a:rPr lang="en-US" sz="3200" b="1" dirty="0">
                <a:solidFill>
                  <a:srgbClr val="3333FF"/>
                </a:solidFill>
              </a:rPr>
              <a:t>A measurable occurrence</a:t>
            </a:r>
          </a:p>
          <a:p>
            <a:pPr marL="0" indent="0">
              <a:buNone/>
            </a:pPr>
            <a:r>
              <a:rPr lang="en-US" sz="3200" b="1" dirty="0"/>
              <a:t>→ Our first “actual occasion”</a:t>
            </a:r>
          </a:p>
          <a:p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E258E-9AA0-DA6E-4F4F-457F5486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483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09573-B2A3-030F-533A-0838C3A7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155" y="6492240"/>
            <a:ext cx="1055716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CFFA8-7F35-C3DB-049A-317C9E83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47249"/>
            <a:ext cx="4771178" cy="116011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</a:rPr>
              <a:t>Actual Occasion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CC9DC-842E-93A8-AF68-E5581059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" y="757645"/>
            <a:ext cx="6566263" cy="492469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8C84-C324-7328-1824-B259DF63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211665"/>
            <a:ext cx="4771178" cy="4924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In Process Theology an “Actual Occasion” is: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A concrete event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Comes into being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Not a thing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Not persistent</a:t>
            </a:r>
          </a:p>
          <a:p>
            <a:pPr marL="0" indent="0">
              <a:buNone/>
            </a:pPr>
            <a:r>
              <a:rPr lang="en-US" b="1" dirty="0"/>
              <a:t>→ A moment of realization</a:t>
            </a:r>
          </a:p>
          <a:p>
            <a:pPr marL="0" indent="0">
              <a:buNone/>
            </a:pPr>
            <a:r>
              <a:rPr lang="en-US" b="1" dirty="0"/>
              <a:t>In physics: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A detection event </a:t>
            </a:r>
          </a:p>
          <a:p>
            <a:r>
              <a:rPr lang="en-US" b="1" dirty="0"/>
              <a:t>Same structure: a realized event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F733-7EF8-DA36-B996-A92C239F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EAB35-E0AF-6EEA-E517-6FA3013D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01" y="330925"/>
            <a:ext cx="5518592" cy="2148841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rgbClr val="3333FF"/>
                </a:solidFill>
              </a:rPr>
              <a:t>What We Observe in Physics</a:t>
            </a:r>
          </a:p>
        </p:txBody>
      </p:sp>
      <p:pic>
        <p:nvPicPr>
          <p:cNvPr id="2050" name="Picture 2" descr="The Observer Effect Explained: Quantum Mechanics and Consciousness ...">
            <a:extLst>
              <a:ext uri="{FF2B5EF4-FFF2-40B4-BE49-F238E27FC236}">
                <a16:creationId xmlns:a16="http://schemas.microsoft.com/office/drawing/2014/main" id="{2E167C0F-CF98-91CF-0061-F89FE7B14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0" b="-2"/>
          <a:stretch>
            <a:fillRect/>
          </a:stretch>
        </p:blipFill>
        <p:spPr bwMode="auto">
          <a:xfrm>
            <a:off x="1" y="2111849"/>
            <a:ext cx="6095999" cy="4746151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B4C8-5DA2-39B9-B506-F89C5F1E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509451"/>
            <a:ext cx="5651299" cy="621202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Particle-Like Detection In physics: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A detector registers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A discrete energy transfer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At a specific place and time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The energy transfer exhibits identifiable </a:t>
            </a:r>
            <a:r>
              <a:rPr lang="en-US" sz="2800" b="1" dirty="0" err="1">
                <a:solidFill>
                  <a:srgbClr val="7030A0"/>
                </a:solidFill>
              </a:rPr>
              <a:t>properies</a:t>
            </a:r>
            <a:r>
              <a:rPr lang="en-US" sz="2800" b="1" dirty="0">
                <a:solidFill>
                  <a:srgbClr val="7030A0"/>
                </a:solidFill>
              </a:rPr>
              <a:t> like mass, charge and spin</a:t>
            </a:r>
          </a:p>
          <a:p>
            <a:pPr marL="0" indent="0">
              <a:buNone/>
            </a:pPr>
            <a:r>
              <a:rPr lang="en-US" b="1" dirty="0"/>
              <a:t>→ What we observe is an event</a:t>
            </a:r>
          </a:p>
          <a:p>
            <a:pPr marL="0" indent="0">
              <a:buNone/>
            </a:pPr>
            <a:r>
              <a:rPr lang="en-US" b="1" dirty="0"/>
              <a:t>Connecting the Two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Detection event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Actual occasion</a:t>
            </a:r>
          </a:p>
          <a:p>
            <a:pPr marL="0" indent="0">
              <a:buNone/>
            </a:pPr>
            <a:r>
              <a:rPr lang="en-US" b="1" dirty="0"/>
              <a:t>→ Same structure: a realized event</a:t>
            </a:r>
          </a:p>
          <a:p>
            <a:pPr marL="0" indent="0">
              <a:buNone/>
            </a:pPr>
            <a:r>
              <a:rPr lang="en-US" b="1" dirty="0"/>
              <a:t>Note: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This is an analogy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Physics stands on its own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Process </a:t>
            </a:r>
            <a:r>
              <a:rPr lang="en-US" sz="2800" b="1" dirty="0" err="1">
                <a:solidFill>
                  <a:srgbClr val="3333FF"/>
                </a:solidFill>
              </a:rPr>
              <a:t>Theolgy</a:t>
            </a:r>
            <a:r>
              <a:rPr lang="en-US" sz="2800" b="1" dirty="0">
                <a:solidFill>
                  <a:srgbClr val="3333FF"/>
                </a:solidFill>
              </a:rPr>
              <a:t> helps us understand it</a:t>
            </a:r>
          </a:p>
          <a:p>
            <a:pPr marL="0" indent="0">
              <a:buNone/>
            </a:pPr>
            <a:endParaRPr lang="en-US" sz="2600" b="1" dirty="0"/>
          </a:p>
          <a:p>
            <a:endParaRPr lang="en-US" sz="2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5617E-2841-3015-763F-DC2FF681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6CCDD-9A26-1720-0397-E96623AA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443" y="0"/>
            <a:ext cx="43461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68D6D-FEAC-6918-C65F-C6D021C8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8"/>
            <a:ext cx="12188951" cy="107178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3333FF"/>
                </a:solidFill>
              </a:rPr>
              <a:t>Three Roles: Possibility, Event,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1954-D837-A4C4-AD08-1392A9315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914400"/>
            <a:ext cx="3657600" cy="5029200"/>
          </a:xfrm>
        </p:spPr>
        <p:txBody>
          <a:bodyPr>
            <a:normAutofit/>
          </a:bodyPr>
          <a:lstStyle/>
          <a:p>
            <a:pPr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Process Theology (Used as Intuition)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8000"/>
                </a:solidFill>
              </a:rPr>
              <a:t>Primordial Nature</a:t>
            </a:r>
            <a:br>
              <a:rPr lang="en-US" dirty="0"/>
            </a:br>
            <a:r>
              <a:rPr lang="en-US" dirty="0"/>
              <a:t>→ Structured realm of possibilities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Consequent Nature</a:t>
            </a:r>
            <a:br>
              <a:rPr lang="en-US" dirty="0"/>
            </a:br>
            <a:r>
              <a:rPr lang="en-US" dirty="0"/>
              <a:t>→ Actualized events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3333FF"/>
                </a:solidFill>
              </a:rPr>
              <a:t>Superjective</a:t>
            </a:r>
            <a:r>
              <a:rPr lang="en-US" b="1" dirty="0">
                <a:solidFill>
                  <a:srgbClr val="3333FF"/>
                </a:solidFill>
              </a:rPr>
              <a:t> Nature</a:t>
            </a:r>
            <a:br>
              <a:rPr lang="en-US" dirty="0"/>
            </a:br>
            <a:r>
              <a:rPr lang="en-US" dirty="0"/>
              <a:t>→ Emergence of pattern and order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DA5C2-C475-9743-8DAC-6AED68B3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2C085-FC02-7ACA-BE7F-6C609D145E54}"/>
              </a:ext>
            </a:extLst>
          </p:cNvPr>
          <p:cNvSpPr txBox="1"/>
          <p:nvPr/>
        </p:nvSpPr>
        <p:spPr>
          <a:xfrm>
            <a:off x="8229599" y="914400"/>
            <a:ext cx="3657600" cy="522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Aft>
                <a:spcPts val="600"/>
              </a:spcAft>
            </a:pPr>
            <a:r>
              <a:rPr lang="en-US" sz="2600" b="1" dirty="0"/>
              <a:t>Quantum Physics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</a:pPr>
            <a:r>
              <a:rPr lang="en-US" sz="2600" b="1" dirty="0"/>
              <a:t> Model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8000"/>
                </a:solidFill>
              </a:rPr>
              <a:t>Quantum State</a:t>
            </a:r>
            <a:br>
              <a:rPr lang="en-US" sz="2600" dirty="0"/>
            </a:br>
            <a:r>
              <a:rPr lang="en-US" sz="2600" dirty="0"/>
              <a:t>→ Defines possible outcomes 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Detection Event</a:t>
            </a:r>
            <a:br>
              <a:rPr lang="en-US" sz="2600" dirty="0"/>
            </a:br>
            <a:r>
              <a:rPr lang="en-US" sz="2600" dirty="0"/>
              <a:t>→ Realized outcome 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3333FF"/>
                </a:solidFill>
              </a:rPr>
              <a:t>Probability Pattern</a:t>
            </a:r>
            <a:br>
              <a:rPr lang="en-US" sz="2600" dirty="0"/>
            </a:br>
            <a:r>
              <a:rPr lang="en-US" sz="2600" dirty="0"/>
              <a:t>→ Stable statistical distribution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97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682DF-35D4-DE12-1121-40CCAD3C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466D604-ED0E-69C0-1103-AB973B38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1FA24-9D6D-955A-82FF-1781782F8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443" y="0"/>
            <a:ext cx="43461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A95C3-2912-276C-F30B-1E07524C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8"/>
            <a:ext cx="12188951" cy="107178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3333FF"/>
                </a:solidFill>
              </a:rPr>
              <a:t>Three Roles: Possibility, Event,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43A1-56C4-D6DE-5376-90224D00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914400"/>
            <a:ext cx="3657600" cy="5029200"/>
          </a:xfrm>
        </p:spPr>
        <p:txBody>
          <a:bodyPr>
            <a:normAutofit/>
          </a:bodyPr>
          <a:lstStyle/>
          <a:p>
            <a:pPr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Process Theology (Used as Intuition)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8000"/>
                </a:solidFill>
              </a:rPr>
              <a:t>Primordial Nature</a:t>
            </a:r>
            <a:br>
              <a:rPr lang="en-US" dirty="0"/>
            </a:br>
            <a:r>
              <a:rPr lang="en-US" dirty="0"/>
              <a:t>→ Structured realm of possibilities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Consequent Nature</a:t>
            </a:r>
            <a:br>
              <a:rPr lang="en-US" dirty="0"/>
            </a:br>
            <a:r>
              <a:rPr lang="en-US" dirty="0"/>
              <a:t>→ Actualized events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3333FF"/>
                </a:solidFill>
              </a:rPr>
              <a:t>Superjective</a:t>
            </a:r>
            <a:r>
              <a:rPr lang="en-US" b="1" dirty="0">
                <a:solidFill>
                  <a:srgbClr val="3333FF"/>
                </a:solidFill>
              </a:rPr>
              <a:t> Nature</a:t>
            </a:r>
            <a:br>
              <a:rPr lang="en-US" dirty="0"/>
            </a:br>
            <a:r>
              <a:rPr lang="en-US" dirty="0"/>
              <a:t>→ Emergence of pattern and order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51A01-DB2B-35CD-0048-84C73DB212F4}"/>
              </a:ext>
            </a:extLst>
          </p:cNvPr>
          <p:cNvSpPr txBox="1"/>
          <p:nvPr/>
        </p:nvSpPr>
        <p:spPr>
          <a:xfrm>
            <a:off x="8229599" y="914400"/>
            <a:ext cx="3657600" cy="522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Aft>
                <a:spcPts val="600"/>
              </a:spcAft>
            </a:pPr>
            <a:r>
              <a:rPr lang="en-US" sz="2600" b="1" dirty="0"/>
              <a:t>Quantum Physics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</a:pPr>
            <a:r>
              <a:rPr lang="en-US" sz="2600" b="1" dirty="0"/>
              <a:t> Model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8000"/>
                </a:solidFill>
              </a:rPr>
              <a:t>Quantum State</a:t>
            </a:r>
            <a:br>
              <a:rPr lang="en-US" sz="2600" dirty="0"/>
            </a:br>
            <a:r>
              <a:rPr lang="en-US" sz="2600" dirty="0"/>
              <a:t>→ Defines possible outcomes 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Detection Event</a:t>
            </a:r>
            <a:br>
              <a:rPr lang="en-US" sz="2600" dirty="0"/>
            </a:br>
            <a:r>
              <a:rPr lang="en-US" sz="2600" dirty="0"/>
              <a:t>→ Realized outcome </a:t>
            </a:r>
          </a:p>
          <a:p>
            <a:pPr marL="228600" indent="-2286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3333FF"/>
                </a:solidFill>
              </a:rPr>
              <a:t>Probability Pattern</a:t>
            </a:r>
            <a:br>
              <a:rPr lang="en-US" sz="2600" dirty="0"/>
            </a:br>
            <a:r>
              <a:rPr lang="en-US" sz="2600" dirty="0"/>
              <a:t>→ Stable statistical distribution 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EE48A-B304-FAC9-6409-DE9FEA5EC8F0}"/>
              </a:ext>
            </a:extLst>
          </p:cNvPr>
          <p:cNvSpPr txBox="1"/>
          <p:nvPr/>
        </p:nvSpPr>
        <p:spPr>
          <a:xfrm>
            <a:off x="4069081" y="1567543"/>
            <a:ext cx="3905794" cy="3539430"/>
          </a:xfrm>
          <a:prstGeom prst="rect">
            <a:avLst/>
          </a:prstGeom>
          <a:solidFill>
            <a:srgbClr val="FFE89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Both frameworks emphasize:</a:t>
            </a:r>
          </a:p>
          <a:p>
            <a:pPr lvl="1"/>
            <a:r>
              <a:rPr lang="en-US" sz="2800" dirty="0"/>
              <a:t>Not “things” </a:t>
            </a:r>
          </a:p>
          <a:p>
            <a:pPr lvl="1"/>
            <a:r>
              <a:rPr lang="en-US" sz="2800" dirty="0"/>
              <a:t>But </a:t>
            </a:r>
            <a:r>
              <a:rPr lang="en-US" sz="2800" b="1" dirty="0">
                <a:solidFill>
                  <a:srgbClr val="FF0000"/>
                </a:solidFill>
              </a:rPr>
              <a:t>events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sz="2800" dirty="0"/>
              <a:t>Not static being </a:t>
            </a:r>
          </a:p>
          <a:p>
            <a:pPr lvl="1"/>
            <a:r>
              <a:rPr lang="en-US" sz="2800" dirty="0"/>
              <a:t>But </a:t>
            </a:r>
            <a:r>
              <a:rPr lang="en-US" sz="2800" b="1" dirty="0">
                <a:solidFill>
                  <a:srgbClr val="3333FF"/>
                </a:solidFill>
              </a:rPr>
              <a:t>becoming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</a:p>
          <a:p>
            <a:r>
              <a:rPr lang="en-US" sz="2800" b="1" dirty="0"/>
              <a:t>A particle is not a thing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DA47-B352-D697-1C3E-7CAFEFB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61A70-6081-9C53-414A-16FF8118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7200" b="1" dirty="0">
                <a:solidFill>
                  <a:srgbClr val="3333FF"/>
                </a:solidFill>
              </a:rPr>
              <a:t>What Is a Particle?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410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098" name="Picture 2" descr="Einstein Light Theory at Joanne Magana blog">
            <a:extLst>
              <a:ext uri="{FF2B5EF4-FFF2-40B4-BE49-F238E27FC236}">
                <a16:creationId xmlns:a16="http://schemas.microsoft.com/office/drawing/2014/main" id="{64CB61EA-C755-7C58-2881-F58DA6F4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025835"/>
            <a:ext cx="5243391" cy="29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7288-D49F-102A-41B7-FC35B9E4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121" y="381934"/>
            <a:ext cx="5557637" cy="56181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What We Call a Particle</a:t>
            </a:r>
          </a:p>
          <a:p>
            <a:pPr lvl="1"/>
            <a:r>
              <a:rPr lang="en-US" b="1" dirty="0">
                <a:solidFill>
                  <a:srgbClr val="008000">
                    <a:alpha val="80000"/>
                  </a:srgbClr>
                </a:solidFill>
              </a:rPr>
              <a:t>Not something we see directly</a:t>
            </a:r>
          </a:p>
          <a:p>
            <a:pPr lvl="1"/>
            <a:r>
              <a:rPr lang="en-US" b="1" dirty="0">
                <a:solidFill>
                  <a:srgbClr val="FF0000">
                    <a:alpha val="80000"/>
                  </a:srgbClr>
                </a:solidFill>
              </a:rPr>
              <a:t>Not an object traveling</a:t>
            </a:r>
          </a:p>
          <a:p>
            <a:pPr lvl="1"/>
            <a:r>
              <a:rPr lang="en-US" b="1" dirty="0">
                <a:solidFill>
                  <a:srgbClr val="3333FF">
                    <a:alpha val="80000"/>
                  </a:srgbClr>
                </a:solidFill>
              </a:rPr>
              <a:t>A name we assign to a particle-like detection event</a:t>
            </a:r>
          </a:p>
          <a:p>
            <a:pPr lvl="1"/>
            <a:r>
              <a:rPr lang="en-US" b="1" dirty="0">
                <a:solidFill>
                  <a:srgbClr val="009AD0">
                    <a:alpha val="80000"/>
                  </a:srgbClr>
                </a:solidFill>
              </a:rPr>
              <a:t>A localized quantized energy packet recognized in detection</a:t>
            </a:r>
          </a:p>
          <a:p>
            <a:pPr marL="0" indent="0">
              <a:buNone/>
              <a:tabLst>
                <a:tab pos="3944938" algn="l"/>
              </a:tabLs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Based on:</a:t>
            </a:r>
          </a:p>
          <a:p>
            <a:pPr lvl="1">
              <a:tabLst>
                <a:tab pos="3944938" algn="l"/>
              </a:tabLst>
            </a:pPr>
            <a:r>
              <a:rPr lang="en-US" b="1" dirty="0">
                <a:solidFill>
                  <a:srgbClr val="008000">
                    <a:alpha val="80000"/>
                  </a:srgbClr>
                </a:solidFill>
              </a:rPr>
              <a:t>Mass</a:t>
            </a:r>
          </a:p>
          <a:p>
            <a:pPr lvl="1"/>
            <a:r>
              <a:rPr lang="en-US" b="1" dirty="0">
                <a:solidFill>
                  <a:srgbClr val="FF0000">
                    <a:alpha val="80000"/>
                  </a:srgbClr>
                </a:solidFill>
              </a:rPr>
              <a:t>Charge</a:t>
            </a:r>
          </a:p>
          <a:p>
            <a:pPr lvl="1"/>
            <a:r>
              <a:rPr lang="en-US" b="1" dirty="0">
                <a:solidFill>
                  <a:srgbClr val="3333FF">
                    <a:alpha val="80000"/>
                  </a:srgbClr>
                </a:solidFill>
              </a:rPr>
              <a:t>Spin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→ A particle is the identified type of a quantized energy-packet detection event</a:t>
            </a:r>
          </a:p>
          <a:p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A551-B124-FCE7-BFB3-E133443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b="1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5577-20AC-FF2E-E7B0-3B163D01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431075"/>
            <a:ext cx="6056539" cy="2573382"/>
          </a:xfrm>
        </p:spPr>
        <p:txBody>
          <a:bodyPr anchor="t">
            <a:normAutofit/>
          </a:bodyPr>
          <a:lstStyle/>
          <a:p>
            <a:r>
              <a:rPr lang="en-US" sz="7200" b="1" dirty="0">
                <a:solidFill>
                  <a:srgbClr val="3333FF"/>
                </a:solidFill>
              </a:rPr>
              <a:t>What Happens in Detection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72D957-290D-AED5-1B5F-BB7D8828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" r="-2" b="-2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A055D-7560-4D49-DA87-F2C7AF58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136526"/>
            <a:ext cx="5003110" cy="640796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happens in a particle detector: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Energy is transferred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In a discrete amount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Into the detector</a:t>
            </a:r>
          </a:p>
          <a:p>
            <a:pPr marL="0" indent="0">
              <a:buNone/>
            </a:pPr>
            <a:r>
              <a:rPr lang="en-US" b="1" dirty="0"/>
              <a:t>→ </a:t>
            </a:r>
            <a:r>
              <a:rPr lang="en-US" b="1" dirty="0">
                <a:solidFill>
                  <a:srgbClr val="FF0000"/>
                </a:solidFill>
              </a:rPr>
              <a:t>Detection = quantized energy transfer</a:t>
            </a:r>
          </a:p>
          <a:p>
            <a:pPr marL="0" indent="0">
              <a:buNone/>
            </a:pPr>
            <a:r>
              <a:rPr lang="en-US" b="1" dirty="0"/>
              <a:t>Elementary particle types are identified by characteristic properties such as: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Mass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Charge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Spin</a:t>
            </a:r>
          </a:p>
          <a:p>
            <a:pPr marL="0" indent="0">
              <a:buNone/>
            </a:pPr>
            <a:r>
              <a:rPr lang="en-US" b="1" dirty="0"/>
              <a:t>→ These properties identify the type of event observed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066B-8D39-A97B-1299-EA777F4D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284D3-28B8-D707-8F71-8871CC90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BEEC83-555B-E764-3894-1E2C73FD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C91109-1136-DB57-5A14-4A89A200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40F9A-6037-BBE9-DCAF-313D8D37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431075"/>
            <a:ext cx="6056539" cy="2573382"/>
          </a:xfrm>
        </p:spPr>
        <p:txBody>
          <a:bodyPr anchor="t">
            <a:normAutofit/>
          </a:bodyPr>
          <a:lstStyle/>
          <a:p>
            <a:r>
              <a:rPr lang="en-US" sz="7200" b="1" dirty="0">
                <a:solidFill>
                  <a:srgbClr val="3333FF"/>
                </a:solidFill>
              </a:rPr>
              <a:t>What Happens in Detection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8208F-5D21-FFAF-B280-81A1C182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" r="-2" b="-2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A229-84D1-A91E-6672-328053601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491" y="136525"/>
            <a:ext cx="5255623" cy="74921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b="1" dirty="0"/>
              <a:t>A particle-detection event Is not: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Detection of a tiny object arriving</a:t>
            </a:r>
          </a:p>
          <a:p>
            <a:pPr marL="0" indent="0">
              <a:buNone/>
            </a:pPr>
            <a:r>
              <a:rPr lang="en-US" sz="2200" b="1" dirty="0"/>
              <a:t>But:</a:t>
            </a:r>
          </a:p>
          <a:p>
            <a:pPr lvl="1"/>
            <a:r>
              <a:rPr lang="en-US" sz="2200" b="1" dirty="0">
                <a:solidFill>
                  <a:srgbClr val="008000"/>
                </a:solidFill>
              </a:rPr>
              <a:t>A localized energy-transfer event occurring</a:t>
            </a:r>
          </a:p>
          <a:p>
            <a:pPr lvl="1"/>
            <a:r>
              <a:rPr lang="en-US" sz="2200" b="1" dirty="0">
                <a:solidFill>
                  <a:srgbClr val="3333FF"/>
                </a:solidFill>
              </a:rPr>
              <a:t>A quantized detector response being registered</a:t>
            </a:r>
          </a:p>
          <a:p>
            <a:pPr marL="0" indent="0">
              <a:buNone/>
            </a:pPr>
            <a:r>
              <a:rPr lang="en-US" sz="2200" b="1" dirty="0"/>
              <a:t>The quantum model predicts:</a:t>
            </a:r>
          </a:p>
          <a:p>
            <a:pPr lvl="1"/>
            <a:r>
              <a:rPr lang="en-US" sz="2200" b="1" dirty="0">
                <a:solidFill>
                  <a:srgbClr val="008000"/>
                </a:solidFill>
              </a:rPr>
              <a:t>How much energy, momentum, charge, and spin will be transferred</a:t>
            </a:r>
          </a:p>
          <a:p>
            <a:pPr lvl="1"/>
            <a:r>
              <a:rPr lang="en-US" sz="2200" b="1" dirty="0">
                <a:solidFill>
                  <a:srgbClr val="3333FF"/>
                </a:solidFill>
              </a:rPr>
              <a:t>The statistical laws governing such events</a:t>
            </a:r>
          </a:p>
          <a:p>
            <a:pPr marL="0" indent="0">
              <a:buNone/>
            </a:pPr>
            <a:r>
              <a:rPr lang="en-US" sz="2200" b="1" dirty="0"/>
              <a:t>The quantum model does not tell us: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What underlying “thing” caused the event in transit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8000"/>
                </a:solidFill>
              </a:rPr>
              <a:t>The “particle” is the label we assign to a detected quantized energy-transfer event</a:t>
            </a:r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AE80C-D0C0-8A1E-A0BC-ACF16E85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E402B-682B-EAEC-EA75-2F59A7248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32C00A-8321-D2F9-9F18-BFDFF5968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99DAE-C563-7A0E-27AB-68B99C72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AE7BA-3036-CBB9-5CEB-B3EA2FC4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431075"/>
            <a:ext cx="6056539" cy="2573382"/>
          </a:xfrm>
        </p:spPr>
        <p:txBody>
          <a:bodyPr anchor="t">
            <a:normAutofit/>
          </a:bodyPr>
          <a:lstStyle/>
          <a:p>
            <a:r>
              <a:rPr lang="en-US" sz="7200" b="1" dirty="0">
                <a:solidFill>
                  <a:srgbClr val="3333FF"/>
                </a:solidFill>
              </a:rPr>
              <a:t>What Happens in Detection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EB61E-D7E6-3C7B-ACAA-E4A597A1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" r="-2" b="-2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1BD8-7281-A313-9AD3-CA639D97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491" y="136525"/>
            <a:ext cx="5255623" cy="74921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Types of Detection Events</a:t>
            </a:r>
          </a:p>
          <a:p>
            <a:pPr marL="0" indent="0">
              <a:buNone/>
            </a:pPr>
            <a:r>
              <a:rPr lang="en-US" sz="2400" dirty="0"/>
              <a:t>Physics identifies recurring detection-event categories associated with elementary particles: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Six Leptons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dirty="0"/>
              <a:t>Electron, muon, tau, neutrinos  (3 types)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Six Quarks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</a:p>
          <a:p>
            <a:pPr lvl="1"/>
            <a:r>
              <a:rPr lang="en-US" dirty="0"/>
              <a:t>Up/down, charm/strange, top/bottom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Six Bosons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Photon, W/Z, Higgs, gluons and graviton (still has not been detected) </a:t>
            </a:r>
          </a:p>
          <a:p>
            <a:pPr marL="0" indent="0">
              <a:buNone/>
            </a:pPr>
            <a:r>
              <a:rPr lang="en-US" sz="2400" b="1" dirty="0"/>
              <a:t>18 different kinds of detectable events</a:t>
            </a:r>
          </a:p>
          <a:p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E823-076E-8982-A84A-B5B50FFA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79AE5-86B8-E4CC-B2B7-0EA4B8C9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8" y="1141284"/>
            <a:ext cx="9406773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A2DA-3573-6140-9C2C-82366A35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3827417"/>
            <a:ext cx="10700657" cy="303058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The Quantum Model is a standard state machine model</a:t>
            </a:r>
            <a:endParaRPr lang="en-US" sz="3200" dirty="0"/>
          </a:p>
          <a:p>
            <a:r>
              <a:rPr lang="en-US" sz="3200" dirty="0"/>
              <a:t>The model has </a:t>
            </a:r>
            <a:r>
              <a:rPr lang="en-US" sz="3200" b="1" dirty="0">
                <a:solidFill>
                  <a:srgbClr val="FF0000"/>
                </a:solidFill>
              </a:rPr>
              <a:t>three parts only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A space of possible states  (</a:t>
            </a:r>
            <a:r>
              <a:rPr lang="en-US" sz="3200" b="1" dirty="0">
                <a:solidFill>
                  <a:srgbClr val="008000"/>
                </a:solidFill>
              </a:rPr>
              <a:t>Hilbert Space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Rules for evolving the states (</a:t>
            </a:r>
            <a:r>
              <a:rPr lang="en-US" sz="3200" b="1" dirty="0">
                <a:solidFill>
                  <a:srgbClr val="FF0000"/>
                </a:solidFill>
              </a:rPr>
              <a:t>Hamiltonian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Measurement rule (</a:t>
            </a:r>
            <a:r>
              <a:rPr lang="en-US" sz="3200" b="1" dirty="0">
                <a:solidFill>
                  <a:srgbClr val="3333FF"/>
                </a:solidFill>
              </a:rPr>
              <a:t>Born rule</a:t>
            </a:r>
            <a:r>
              <a:rPr lang="en-US" sz="3200" dirty="0"/>
              <a:t>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Nothing else is required for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0D200-4AEC-CF94-2395-0AB59B42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7D6CF-2CD7-1100-7294-C056A73E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" y="0"/>
            <a:ext cx="12192000" cy="1510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Quantum State Machine Model Allows Us to Extremely Accurately Predict the Outcome of Physics Experiments</a:t>
            </a:r>
          </a:p>
        </p:txBody>
      </p:sp>
    </p:spTree>
    <p:extLst>
      <p:ext uri="{BB962C8B-B14F-4D97-AF65-F5344CB8AC3E}">
        <p14:creationId xmlns:p14="http://schemas.microsoft.com/office/powerpoint/2010/main" val="4641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86985-6E95-44E2-5C0B-85F14E24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CF74CB-559A-4791-FB29-7A01C85C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29DD4-F2FD-F52D-2664-270CCD93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23"/>
            <a:ext cx="7107070" cy="2145013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>
                <a:solidFill>
                  <a:srgbClr val="3333FF"/>
                </a:solidFill>
              </a:rPr>
              <a:t>A Fortunate Coincidence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EB0465-5B4D-2780-2542-51A448CFB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7700" y="2405894"/>
            <a:ext cx="6916570" cy="4452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3200" b="1" dirty="0"/>
              <a:t>Most people experience quantum physics very differently: </a:t>
            </a:r>
          </a:p>
          <a:p>
            <a:pPr lvl="1"/>
            <a:r>
              <a:rPr lang="en-US" sz="3200" b="1" dirty="0">
                <a:solidFill>
                  <a:srgbClr val="008000"/>
                </a:solidFill>
              </a:rPr>
              <a:t>Confusing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Counterintuitive </a:t>
            </a:r>
          </a:p>
          <a:p>
            <a:pPr lvl="1"/>
            <a:r>
              <a:rPr lang="en-US" sz="3200" b="1" dirty="0">
                <a:solidFill>
                  <a:srgbClr val="3333FF"/>
                </a:solidFill>
              </a:rPr>
              <a:t>“Weird” </a:t>
            </a:r>
          </a:p>
          <a:p>
            <a:pPr marL="0" indent="0">
              <a:buNone/>
            </a:pPr>
            <a:r>
              <a:rPr lang="en-US" sz="3200" b="1" dirty="0"/>
              <a:t>That wasn’t my experience </a:t>
            </a:r>
          </a:p>
          <a:p>
            <a:pPr marL="0" indent="0">
              <a:buNone/>
            </a:pPr>
            <a:r>
              <a:rPr lang="en-US" sz="3200" b="1" dirty="0"/>
              <a:t>Question: </a:t>
            </a:r>
            <a:r>
              <a:rPr lang="en-US" sz="3200" b="1" dirty="0">
                <a:solidFill>
                  <a:srgbClr val="FF0000"/>
                </a:solidFill>
              </a:rPr>
              <a:t>Why?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AC4A3-FA77-BD99-D103-D6592F0C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138B38-1C28-BD7D-A37E-1DDD4261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3FC5C-A3EA-6778-8379-362267AF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056480-9F77-7C4B-7B4A-B7FDF364A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FFD89-FC6A-F4F4-9FC5-0A90330F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7" y="1368868"/>
            <a:ext cx="4170530" cy="4152156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D8986-A010-AF40-82F9-68ECE45E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6C3A4-0158-82E6-2125-FB18DFC4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87D4F6-06A9-3D82-A5E8-F72325C19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83C06A-9E2E-75D4-C046-EE9F93ABE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46925-6A84-4CDA-C119-1A68294D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8" y="1141284"/>
            <a:ext cx="9406773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29D1-3674-D3E5-653E-0ECDC354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5" y="3827417"/>
            <a:ext cx="5847807" cy="30305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How the Quantum State Machine Model Is Typically Built</a:t>
            </a:r>
            <a:endParaRPr lang="en-US" dirty="0"/>
          </a:p>
          <a:p>
            <a:pPr lvl="1"/>
            <a:r>
              <a:rPr lang="en-US" sz="2800" dirty="0"/>
              <a:t>We do not start directly with the quantum model </a:t>
            </a:r>
          </a:p>
          <a:p>
            <a:pPr lvl="1"/>
            <a:r>
              <a:rPr lang="en-US" sz="2800" dirty="0"/>
              <a:t>We begin with:</a:t>
            </a:r>
          </a:p>
          <a:p>
            <a:pPr lvl="1"/>
            <a:r>
              <a:rPr lang="en-US" sz="2800" dirty="0"/>
              <a:t>→ A </a:t>
            </a:r>
            <a:r>
              <a:rPr lang="en-US" sz="2800" b="1" dirty="0">
                <a:solidFill>
                  <a:srgbClr val="FF0000"/>
                </a:solidFill>
              </a:rPr>
              <a:t>classical </a:t>
            </a:r>
            <a:r>
              <a:rPr lang="en-US" sz="2800" b="1" dirty="0" err="1">
                <a:solidFill>
                  <a:srgbClr val="FF0000"/>
                </a:solidFill>
              </a:rPr>
              <a:t>Lagrangian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ED1B-D68E-B474-DCEE-F030858F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F5E7C-89CD-38D3-BD84-2DAA5272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" y="0"/>
            <a:ext cx="12192000" cy="1510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Quantum State Machine Model Allows Us to Extremely Accurately Predict the Outcome of Physics Experiments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E12A4-BE0A-028E-69E4-49613DF2FD08}"/>
              </a:ext>
            </a:extLst>
          </p:cNvPr>
          <p:cNvSpPr txBox="1"/>
          <p:nvPr/>
        </p:nvSpPr>
        <p:spPr>
          <a:xfrm>
            <a:off x="6520547" y="3788780"/>
            <a:ext cx="5562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err="1"/>
              <a:t>Lagrangian</a:t>
            </a:r>
            <a:r>
              <a:rPr lang="en-US" sz="2800" dirty="0"/>
              <a:t> contains: 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The fields (as variables)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Their interactions 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The structure of the system </a:t>
            </a:r>
          </a:p>
          <a:p>
            <a:pPr marL="0" indent="0">
              <a:buNone/>
            </a:pPr>
            <a:r>
              <a:rPr lang="en-US" sz="2800" dirty="0"/>
              <a:t>It is the starting blueprint of the theory</a:t>
            </a:r>
          </a:p>
        </p:txBody>
      </p:sp>
    </p:spTree>
    <p:extLst>
      <p:ext uri="{BB962C8B-B14F-4D97-AF65-F5344CB8AC3E}">
        <p14:creationId xmlns:p14="http://schemas.microsoft.com/office/powerpoint/2010/main" val="28863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57DF65-5BB3-F4E3-DB39-0F615549B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4E22D5-2F18-6BC9-3D5C-444477F66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6C07CD5-2A35-F0DE-C529-CD8F1569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6FDC2-7EB0-EDF6-7FC5-4E29E661D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8" y="1141284"/>
            <a:ext cx="9406773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623C-003C-F89C-9A48-2BF7CEE9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3827417"/>
            <a:ext cx="5081451" cy="3030582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What Are “Fields” at This Stage?</a:t>
            </a:r>
            <a:endParaRPr lang="en-US" sz="2600" dirty="0"/>
          </a:p>
          <a:p>
            <a:pPr marL="457200"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In the </a:t>
            </a:r>
            <a:r>
              <a:rPr lang="en-US" sz="2600" dirty="0" err="1"/>
              <a:t>Lagrangian</a:t>
            </a:r>
            <a:r>
              <a:rPr lang="en-US" sz="2600" dirty="0"/>
              <a:t>: </a:t>
            </a:r>
          </a:p>
          <a:p>
            <a:pPr marL="457200" lvl="2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Fields are </a:t>
            </a:r>
            <a:r>
              <a:rPr lang="en-US" sz="2600" b="1" dirty="0">
                <a:solidFill>
                  <a:srgbClr val="FF0000"/>
                </a:solidFill>
              </a:rPr>
              <a:t>classical variables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pPr marL="0"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They describe: </a:t>
            </a:r>
          </a:p>
          <a:p>
            <a:pPr marL="457200" lvl="3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What can exist </a:t>
            </a:r>
          </a:p>
          <a:p>
            <a:pPr marL="457200" lvl="3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How it can change 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C4E4C-FAAE-510A-327A-A531FE38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41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EB975-2794-DF21-198A-17A91150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" y="0"/>
            <a:ext cx="12192000" cy="1510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Quantum State Machine Model Allows Us to Extremely Accurately Predict the Outcome of Physics Experiments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95B6E-9670-74EA-2CAA-A86CCFBC2760}"/>
              </a:ext>
            </a:extLst>
          </p:cNvPr>
          <p:cNvSpPr txBox="1"/>
          <p:nvPr/>
        </p:nvSpPr>
        <p:spPr>
          <a:xfrm>
            <a:off x="6048106" y="3786940"/>
            <a:ext cx="6100354" cy="2544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600" b="1" dirty="0"/>
              <a:t>Examples: </a:t>
            </a:r>
          </a:p>
          <a:p>
            <a:pPr marL="914400" lvl="1" indent="-4572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8000"/>
                </a:solidFill>
              </a:rPr>
              <a:t>Electron field </a:t>
            </a:r>
          </a:p>
          <a:p>
            <a:pPr marL="914400" lvl="1" indent="-45720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3333FF"/>
                </a:solidFill>
              </a:rPr>
              <a:t>Electromagnetic field 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600" b="1" dirty="0"/>
              <a:t>These are not yet quantum objects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sz="2600" dirty="0"/>
              <a:t>They are part of the starting description</a:t>
            </a:r>
          </a:p>
        </p:txBody>
      </p:sp>
    </p:spTree>
    <p:extLst>
      <p:ext uri="{BB962C8B-B14F-4D97-AF65-F5344CB8AC3E}">
        <p14:creationId xmlns:p14="http://schemas.microsoft.com/office/powerpoint/2010/main" val="38633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96D32-0C7D-1AA6-1C7D-458D4FEC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5D7823-4C44-65FC-B50C-D94384D9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E75F54-0C19-3616-DD13-64BC0395C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5DCEC-F49E-D0B1-9668-6A06562A7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8" y="1141284"/>
            <a:ext cx="9406773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8ECC-A56C-C74E-C7D9-D0D06766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3610563"/>
            <a:ext cx="10998925" cy="32474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500" b="1" dirty="0"/>
              <a:t>From Classical to Quantum</a:t>
            </a:r>
            <a:endParaRPr lang="en-US" sz="2500" dirty="0"/>
          </a:p>
          <a:p>
            <a:r>
              <a:rPr lang="en-US" sz="2500" dirty="0"/>
              <a:t>Quantization is the mathematical process that turns the classical description into a quantum model </a:t>
            </a:r>
          </a:p>
          <a:p>
            <a:r>
              <a:rPr lang="en-US" sz="2500" dirty="0"/>
              <a:t>From this process we obtain: </a:t>
            </a:r>
          </a:p>
          <a:p>
            <a:pPr lvl="1"/>
            <a:r>
              <a:rPr lang="en-US" sz="2500" b="1" dirty="0">
                <a:solidFill>
                  <a:srgbClr val="008000"/>
                </a:solidFill>
              </a:rPr>
              <a:t>Quantum states</a:t>
            </a:r>
            <a:r>
              <a:rPr lang="en-US" sz="2500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sz="2500" b="1" dirty="0">
                <a:solidFill>
                  <a:srgbClr val="3333FF"/>
                </a:solidFill>
              </a:rPr>
              <a:t>A Hamiltonian (energy operator)</a:t>
            </a:r>
            <a:r>
              <a:rPr lang="en-US" sz="2500" dirty="0">
                <a:solidFill>
                  <a:srgbClr val="3333FF"/>
                </a:solidFill>
              </a:rPr>
              <a:t> </a:t>
            </a:r>
          </a:p>
          <a:p>
            <a:r>
              <a:rPr lang="en-US" sz="2500" b="1" spc="-70" dirty="0">
                <a:solidFill>
                  <a:srgbClr val="FF0000"/>
                </a:solidFill>
              </a:rPr>
              <a:t>This is where the classical framework is converted into a quantum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99C14-19D6-5D8C-7712-843EFCE4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DBCD0-58BF-6A69-462C-79115506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" y="0"/>
            <a:ext cx="12192000" cy="1510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Quantum State Machine Model Allows Us to Extremely Accurately Predict the Outcome of Physics Experiments</a:t>
            </a:r>
          </a:p>
        </p:txBody>
      </p:sp>
    </p:spTree>
    <p:extLst>
      <p:ext uri="{BB962C8B-B14F-4D97-AF65-F5344CB8AC3E}">
        <p14:creationId xmlns:p14="http://schemas.microsoft.com/office/powerpoint/2010/main" val="3453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FB188-97AB-582C-3A5E-10A3E2A23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6D140-7896-63E1-EC71-19A31B8E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1B285D-6711-775E-B72A-CC8886B2D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84AF3-6D01-6AA0-CE7E-B78299F91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8" y="1141284"/>
            <a:ext cx="9406773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F55D-CC12-9868-574C-70C3FFB2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3827417"/>
            <a:ext cx="5704114" cy="303058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The Final Structure of the Model</a:t>
            </a:r>
            <a:endParaRPr lang="en-US" sz="2400" dirty="0"/>
          </a:p>
          <a:p>
            <a:r>
              <a:rPr lang="en-US" sz="2400" dirty="0"/>
              <a:t>Quantum fields are: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Mathematical operators </a:t>
            </a:r>
          </a:p>
          <a:p>
            <a:pPr lvl="1"/>
            <a:r>
              <a:rPr lang="en-US" dirty="0"/>
              <a:t>Acting on quantum states </a:t>
            </a:r>
          </a:p>
          <a:p>
            <a:r>
              <a:rPr lang="en-US" sz="2400" dirty="0"/>
              <a:t>Their effects are already built into: 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8000"/>
                </a:solidFill>
              </a:rPr>
              <a:t>quantum states</a:t>
            </a:r>
            <a:r>
              <a:rPr lang="en-US" dirty="0">
                <a:solidFill>
                  <a:srgbClr val="008000"/>
                </a:solidFill>
              </a:rPr>
              <a:t>  </a:t>
            </a:r>
            <a:r>
              <a:rPr lang="en-US" dirty="0"/>
              <a:t>(Hilbert Space)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3333FF"/>
                </a:solidFill>
              </a:rPr>
              <a:t>quantum mathematical operators </a:t>
            </a:r>
            <a:r>
              <a:rPr lang="en-US" dirty="0"/>
              <a:t>(Hamiltonian)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D7259-80E7-C793-EEE3-35E040B2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4A1BA-3F66-4D96-0109-7BEDF870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" y="0"/>
            <a:ext cx="12192000" cy="1510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Quantum State Machine Model Allows Us to Extremely Accurately Predict the Outcome of Physics Experiments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5590B-253F-A108-D25D-DBB38F2228C5}"/>
              </a:ext>
            </a:extLst>
          </p:cNvPr>
          <p:cNvSpPr txBox="1"/>
          <p:nvPr/>
        </p:nvSpPr>
        <p:spPr>
          <a:xfrm>
            <a:off x="6259288" y="3708937"/>
            <a:ext cx="52643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So the final model consists of: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Quantum states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Hamiltonian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800" b="1" dirty="0">
                <a:solidFill>
                  <a:srgbClr val="3333FF"/>
                </a:solidFill>
              </a:rPr>
              <a:t>Born Rule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Fields are not a separate part because they are already encoded in the model</a:t>
            </a:r>
          </a:p>
        </p:txBody>
      </p:sp>
    </p:spTree>
    <p:extLst>
      <p:ext uri="{BB962C8B-B14F-4D97-AF65-F5344CB8AC3E}">
        <p14:creationId xmlns:p14="http://schemas.microsoft.com/office/powerpoint/2010/main" val="21466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1B2C6-BC12-7A03-576B-354CE3034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B957DB-1823-2628-0FB6-D9EC58C3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5940EFB-1B45-FF25-077D-6895DD81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EC2CC-6433-7955-3CFB-D8BDDE4E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98" y="1141284"/>
            <a:ext cx="9406773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39CE-BB09-5B3D-CECA-6CCBC07E0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0" y="3827417"/>
            <a:ext cx="3853543" cy="30305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Quantum Physics Model</a:t>
            </a:r>
            <a:endParaRPr lang="en-US" sz="2400" dirty="0"/>
          </a:p>
          <a:p>
            <a:r>
              <a:rPr lang="en-US" sz="2400" dirty="0"/>
              <a:t>Predicts </a:t>
            </a:r>
            <a:r>
              <a:rPr lang="en-US" sz="2400" b="1" dirty="0">
                <a:solidFill>
                  <a:srgbClr val="FF0000"/>
                </a:solidFill>
              </a:rPr>
              <a:t>probabilities of detection events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Consists of three parts: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Quantum states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Hamiltonian </a:t>
            </a:r>
          </a:p>
          <a:p>
            <a:pPr lvl="1"/>
            <a:r>
              <a:rPr lang="en-US" b="1" dirty="0">
                <a:solidFill>
                  <a:srgbClr val="3333FF"/>
                </a:solidFill>
              </a:rPr>
              <a:t>Born Rule</a:t>
            </a: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CE6DB-B1CF-9922-0A42-1471CC03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AADC4-DE2A-B5B7-DF2F-409B8A81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" y="0"/>
            <a:ext cx="12192000" cy="1510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</a:rPr>
              <a:t>The Quantum State Machine Model Allows Us to Extremely Accurately Predict the Outcome of Physics Experiments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42B0F8-51CD-C736-2B17-70099DD5D290}"/>
              </a:ext>
            </a:extLst>
          </p:cNvPr>
          <p:cNvSpPr txBox="1"/>
          <p:nvPr/>
        </p:nvSpPr>
        <p:spPr>
          <a:xfrm>
            <a:off x="4245429" y="3610563"/>
            <a:ext cx="7957747" cy="279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sz="2000" b="1" dirty="0"/>
              <a:t>Predicts with extraordinary precision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</a:rPr>
              <a:t>Explains atoms, chemistry, and the stability of matter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FF"/>
                </a:solidFill>
              </a:rPr>
              <a:t>Powers semiconductors, lasers, microchips, MRI, and modern electronics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AD0"/>
                </a:solidFill>
              </a:rPr>
              <a:t>Correctly models particle interactions and quantum phenomena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Has never failed in its tested domain when properly applied</a:t>
            </a:r>
          </a:p>
          <a:p>
            <a:pPr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sz="2000" b="1" dirty="0"/>
              <a:t>The most successful predictive frameworks in human history</a:t>
            </a:r>
          </a:p>
        </p:txBody>
      </p:sp>
    </p:spTree>
    <p:extLst>
      <p:ext uri="{BB962C8B-B14F-4D97-AF65-F5344CB8AC3E}">
        <p14:creationId xmlns:p14="http://schemas.microsoft.com/office/powerpoint/2010/main" val="37378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56B94-4058-5727-4365-57E526DE0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58CC9-66E5-3516-CFCB-D158E927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313509"/>
            <a:ext cx="6004288" cy="279164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3333FF"/>
                </a:solidFill>
              </a:rPr>
              <a:t>From Possibility to Event to Pattern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407D6-74C8-5646-C122-CBC37AE5F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534" b="-2"/>
          <a:stretch>
            <a:fillRect/>
          </a:stretch>
        </p:blipFill>
        <p:spPr>
          <a:xfrm>
            <a:off x="1" y="3105151"/>
            <a:ext cx="6635930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B4545-9EDE-B08D-DA23-7EC9F686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44137"/>
            <a:ext cx="5651863" cy="567149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Conceptual Lens (Process Theology)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008000"/>
                </a:solidFill>
              </a:rPr>
              <a:t>Primordial Nature → Possibility 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</a:rPr>
              <a:t>Consequent Nature → Actual events 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err="1">
                <a:solidFill>
                  <a:srgbClr val="3333FF"/>
                </a:solidFill>
              </a:rPr>
              <a:t>Superjective</a:t>
            </a:r>
            <a:r>
              <a:rPr lang="en-US" sz="2600" b="1" dirty="0">
                <a:solidFill>
                  <a:srgbClr val="3333FF"/>
                </a:solidFill>
              </a:rPr>
              <a:t> Nature → Pattern </a:t>
            </a:r>
          </a:p>
          <a:p>
            <a:pPr marL="0" indent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Possibility → Event → Pattern</a:t>
            </a:r>
          </a:p>
          <a:p>
            <a:pPr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/>
              <a:t>Next Session</a:t>
            </a:r>
          </a:p>
          <a:p>
            <a:pPr marL="457200" lvl="1" indent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→ </a:t>
            </a:r>
            <a:r>
              <a:rPr lang="en-US" sz="2600" b="1" i="1" dirty="0">
                <a:solidFill>
                  <a:srgbClr val="008000"/>
                </a:solidFill>
              </a:rPr>
              <a:t>What is a quantum state?</a:t>
            </a:r>
          </a:p>
          <a:p>
            <a:pPr marL="457200" lvl="1" indent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Understanding possibility</a:t>
            </a:r>
          </a:p>
          <a:p>
            <a:pPr marL="457200" lvl="1" indent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→ </a:t>
            </a:r>
            <a:r>
              <a:rPr lang="en-US" sz="2600" b="1" dirty="0">
                <a:solidFill>
                  <a:srgbClr val="3333FF"/>
                </a:solidFill>
              </a:rPr>
              <a:t>Primordial Nature</a:t>
            </a:r>
          </a:p>
          <a:p>
            <a:pPr marL="0" indent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72AD-39E4-FEF2-7E4B-B7658331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99BD866-4CC6-48A5-BD6C-489F7640EE1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45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[100+] That's All Folks Wallpapers | Wallpapers.com">
            <a:extLst>
              <a:ext uri="{FF2B5EF4-FFF2-40B4-BE49-F238E27FC236}">
                <a16:creationId xmlns:a16="http://schemas.microsoft.com/office/drawing/2014/main" id="{DBB592A7-88E0-3AE0-F260-DE379FEE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8EFF2-37E3-E74E-27A8-A34A8AB8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901" y="479493"/>
            <a:ext cx="7975899" cy="211130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</a:rPr>
              <a:t>What I Realized Later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2E8AB-E7C8-C498-A0A6-9E67B775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2" y="253276"/>
            <a:ext cx="2451397" cy="62856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C22E79B-A273-0467-210C-4D663C6E52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77901" y="2457449"/>
            <a:ext cx="7975899" cy="3281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Much later, I began to understand </a:t>
            </a:r>
          </a:p>
          <a:p>
            <a:pPr lvl="1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I had learned quantum physics</a:t>
            </a:r>
            <a:b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with a very different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starting intuition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 didn’t have to “unlearn” anything first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84984-5BCA-0DF7-C656-49A25197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EC1B6-BF79-40C7-F10F-750C2C1D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0"/>
            <a:ext cx="4282983" cy="1812531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solidFill>
                  <a:srgbClr val="3333FF"/>
                </a:solidFill>
              </a:rPr>
              <a:t>The Usual Approach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365D94-6253-28EA-7ECB-98068CC75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5066" y="2046884"/>
            <a:ext cx="5003452" cy="3870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Most courses follow this path: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Build classical physics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Develop intuition based on objects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rPr>
              <a:t>Then introduce quantum physics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Result: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Quantum physics feels like a break from reality because classical physics was mistaken for reality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1BC0C-A5CB-00C3-EFB3-64B1620B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75" y="215211"/>
            <a:ext cx="6048015" cy="591521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DDC59-5FA6-F125-5B62-1D47AD60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9AD0"/>
          </a:solidFill>
          <a:ln>
            <a:noFill/>
          </a:ln>
        </p:spPr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5D4F0-85AA-CCF5-FE77-D54F80CCC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866FE-0B73-338E-7191-64D067AD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79B19-AC60-A697-6FFE-5516B700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0"/>
            <a:ext cx="4282983" cy="1812531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solidFill>
                  <a:srgbClr val="3333FF"/>
                </a:solidFill>
              </a:rPr>
              <a:t>The Usual Approach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80332-A396-F548-C56B-88D5EF43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FAF5A29-EBE0-D9E0-E795-B317D398D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5066" y="2164451"/>
            <a:ext cx="5003452" cy="38703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Hidden Cost</a:t>
            </a:r>
          </a:p>
          <a:p>
            <a:pPr marL="0" indent="0">
              <a:buNone/>
            </a:pPr>
            <a:r>
              <a:rPr lang="en-US" sz="2600" b="1" dirty="0"/>
              <a:t>Students are left thinking: </a:t>
            </a:r>
          </a:p>
          <a:p>
            <a:pPr lvl="1"/>
            <a:r>
              <a:rPr lang="en-US" sz="2600" b="1" dirty="0">
                <a:solidFill>
                  <a:srgbClr val="008000"/>
                </a:solidFill>
              </a:rPr>
              <a:t>Classical physics = normal 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Quantum physics = strange </a:t>
            </a:r>
          </a:p>
          <a:p>
            <a:pPr marL="0" indent="0">
              <a:buNone/>
            </a:pPr>
            <a:r>
              <a:rPr lang="en-US" sz="2600" b="1" dirty="0"/>
              <a:t>And often: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3333FF"/>
                </a:solidFill>
              </a:rPr>
              <a:t>You must </a:t>
            </a:r>
            <a:r>
              <a:rPr lang="en-US" sz="2600" b="1" i="1" dirty="0">
                <a:solidFill>
                  <a:srgbClr val="3333FF"/>
                </a:solidFill>
              </a:rPr>
              <a:t>unlearn</a:t>
            </a:r>
            <a:r>
              <a:rPr lang="en-US" sz="2600" b="1" dirty="0">
                <a:solidFill>
                  <a:srgbClr val="3333FF"/>
                </a:solidFill>
              </a:rPr>
              <a:t> your intuition to understand 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487EFE-19D1-A1E3-24ED-67022A678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3B7CE2-4628-0A5F-6474-E1E761C6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DFE3-FDB3-BEBD-0C42-40F763804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54916-E13D-2593-6EA9-AD4DA309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75" y="215211"/>
            <a:ext cx="6048015" cy="5915212"/>
          </a:xfrm>
          <a:prstGeom prst="rect">
            <a:avLst/>
          </a:prstGeom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016138E-FBC5-710D-7757-9631F008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solidFill>
            <a:srgbClr val="009AD0"/>
          </a:solidFill>
          <a:ln>
            <a:noFill/>
          </a:ln>
        </p:spPr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C157C-5141-D50B-9812-40C24889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"/>
            <a:ext cx="5043476" cy="2282210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>
                <a:solidFill>
                  <a:srgbClr val="3333FF"/>
                </a:solidFill>
              </a:rPr>
              <a:t>A Different Possibility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9065-3D5F-87B2-4325-215C504A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2899"/>
            <a:ext cx="4724400" cy="33206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What if the problem is not quantum physics…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…but the way we were taught to think?</a:t>
            </a:r>
          </a:p>
        </p:txBody>
      </p:sp>
      <p:pic>
        <p:nvPicPr>
          <p:cNvPr id="6146" name="Picture 2" descr="Different Possibilities Stock Illustrations - 2,671 Different ...">
            <a:extLst>
              <a:ext uri="{FF2B5EF4-FFF2-40B4-BE49-F238E27FC236}">
                <a16:creationId xmlns:a16="http://schemas.microsoft.com/office/drawing/2014/main" id="{6F062158-85BD-DA33-0FA2-B2AAB957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4F2CE-654A-D248-7070-8D1A34FF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851B1-491B-98FA-788C-592AD4E2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E4F3FCB-7CC3-DA08-515A-B6010484C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74F08-1206-9F60-1FEB-37000CBB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1"/>
            <a:ext cx="5043476" cy="2282210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>
                <a:solidFill>
                  <a:srgbClr val="3333FF"/>
                </a:solidFill>
              </a:rPr>
              <a:t>A Different Possibility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BE27812-C3AD-61D4-2BED-C0D12F63D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AAB9-064D-A151-9A34-93747E0E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2899"/>
            <a:ext cx="4724400" cy="39485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The Alternative Approach</a:t>
            </a:r>
          </a:p>
          <a:p>
            <a:r>
              <a:rPr lang="en-US" sz="3200" b="1" dirty="0">
                <a:solidFill>
                  <a:srgbClr val="008000"/>
                </a:solidFill>
              </a:rPr>
              <a:t>Start with a different intuition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Learn quantum physics first </a:t>
            </a:r>
          </a:p>
          <a:p>
            <a:r>
              <a:rPr lang="en-US" sz="3200" b="1" dirty="0">
                <a:solidFill>
                  <a:srgbClr val="3333FF"/>
                </a:solidFill>
              </a:rPr>
              <a:t>Use a framework where it feels natural </a:t>
            </a:r>
          </a:p>
          <a:p>
            <a:pPr marL="0" indent="0">
              <a:buNone/>
            </a:pPr>
            <a:r>
              <a:rPr lang="en-US" sz="3200" b="1" dirty="0"/>
              <a:t>Then:</a:t>
            </a:r>
          </a:p>
          <a:p>
            <a:pPr marL="0" indent="0">
              <a:buNone/>
            </a:pPr>
            <a:r>
              <a:rPr lang="en-US" sz="3200" b="1" dirty="0"/>
              <a:t>→ </a:t>
            </a:r>
            <a:r>
              <a:rPr lang="en-US" sz="3200" b="1" dirty="0">
                <a:solidFill>
                  <a:srgbClr val="FF0000"/>
                </a:solidFill>
              </a:rPr>
              <a:t>Classical physics emerges as a limiting case</a:t>
            </a:r>
          </a:p>
        </p:txBody>
      </p:sp>
      <p:pic>
        <p:nvPicPr>
          <p:cNvPr id="6146" name="Picture 2" descr="Different Possibilities Stock Illustrations - 2,671 Different ...">
            <a:extLst>
              <a:ext uri="{FF2B5EF4-FFF2-40B4-BE49-F238E27FC236}">
                <a16:creationId xmlns:a16="http://schemas.microsoft.com/office/drawing/2014/main" id="{E851FACA-9207-FA4E-EBC9-658E99A76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4F65E-173F-7E79-15E8-2A3B503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D866-4CC6-48A5-BD6C-489F7640EE13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15218</TotalTime>
  <Words>2241</Words>
  <Application>Microsoft Office PowerPoint</Application>
  <PresentationFormat>Widescreen</PresentationFormat>
  <Paragraphs>429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Office Theme</vt:lpstr>
      <vt:lpstr>Process Theology as a Lens for Bringing Quantum Physics into Focus</vt:lpstr>
      <vt:lpstr>A Fortunate Coincidence</vt:lpstr>
      <vt:lpstr>A Fortunate Coincidence</vt:lpstr>
      <vt:lpstr>A Fortunate Coincidence</vt:lpstr>
      <vt:lpstr>What I Realized Later</vt:lpstr>
      <vt:lpstr>The Usual Approach</vt:lpstr>
      <vt:lpstr>The Usual Approach</vt:lpstr>
      <vt:lpstr>A Different Possibility</vt:lpstr>
      <vt:lpstr>A Different Possibility</vt:lpstr>
      <vt:lpstr>A Different Possibility</vt:lpstr>
      <vt:lpstr>The Role of Process Thought</vt:lpstr>
      <vt:lpstr>Process Theology</vt:lpstr>
      <vt:lpstr>Process Theology</vt:lpstr>
      <vt:lpstr>Process Theology</vt:lpstr>
      <vt:lpstr>Process Theology</vt:lpstr>
      <vt:lpstr>Process Theology</vt:lpstr>
      <vt:lpstr>Process Theology</vt:lpstr>
      <vt:lpstr>Process Theology</vt:lpstr>
      <vt:lpstr>Process Theology</vt:lpstr>
      <vt:lpstr>Where We Are Going</vt:lpstr>
      <vt:lpstr>A Potential Confusion</vt:lpstr>
      <vt:lpstr>A Potential Confusion</vt:lpstr>
      <vt:lpstr>What is an Interpretation?</vt:lpstr>
      <vt:lpstr>What is an Interpretation?</vt:lpstr>
      <vt:lpstr>What is an Interpretation?</vt:lpstr>
      <vt:lpstr>What is an Interpretation?</vt:lpstr>
      <vt:lpstr>My Approach</vt:lpstr>
      <vt:lpstr>My Approach</vt:lpstr>
      <vt:lpstr>Summary</vt:lpstr>
      <vt:lpstr>Today’s Focus</vt:lpstr>
      <vt:lpstr>Actual Occasion</vt:lpstr>
      <vt:lpstr>What We Observe in Physics</vt:lpstr>
      <vt:lpstr>Three Roles: Possibility, Event, Pattern</vt:lpstr>
      <vt:lpstr>Three Roles: Possibility, Event, Pattern</vt:lpstr>
      <vt:lpstr>What Is a Particle?</vt:lpstr>
      <vt:lpstr>What Happens in Detection</vt:lpstr>
      <vt:lpstr>What Happens in Detection</vt:lpstr>
      <vt:lpstr>What Happens in Detection</vt:lpstr>
      <vt:lpstr>The Quantum State Machine Model Allows Us to Extremely Accurately Predict the Outcome of Physics Experiments</vt:lpstr>
      <vt:lpstr>The Quantum State Machine Model Allows Us to Extremely Accurately Predict the Outcome of Physics Experiments</vt:lpstr>
      <vt:lpstr>The Quantum State Machine Model Allows Us to Extremely Accurately Predict the Outcome of Physics Experiments</vt:lpstr>
      <vt:lpstr>The Quantum State Machine Model Allows Us to Extremely Accurately Predict the Outcome of Physics Experiments</vt:lpstr>
      <vt:lpstr>The Quantum State Machine Model Allows Us to Extremely Accurately Predict the Outcome of Physics Experiments</vt:lpstr>
      <vt:lpstr>The Quantum State Machine Model Allows Us to Extremely Accurately Predict the Outcome of Physics Experiments</vt:lpstr>
      <vt:lpstr>From Possibility to Event to Pattern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Soderstrand</dc:creator>
  <cp:lastModifiedBy>Michael Soderstrand</cp:lastModifiedBy>
  <cp:revision>181</cp:revision>
  <dcterms:created xsi:type="dcterms:W3CDTF">2026-04-12T18:46:52Z</dcterms:created>
  <dcterms:modified xsi:type="dcterms:W3CDTF">2026-05-15T20:52:38Z</dcterms:modified>
</cp:coreProperties>
</file>