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695" r:id="rId3"/>
    <p:sldId id="696" r:id="rId4"/>
    <p:sldId id="734" r:id="rId5"/>
    <p:sldId id="735" r:id="rId6"/>
    <p:sldId id="736" r:id="rId7"/>
    <p:sldId id="737" r:id="rId8"/>
    <p:sldId id="738" r:id="rId9"/>
    <p:sldId id="739" r:id="rId10"/>
    <p:sldId id="697" r:id="rId11"/>
    <p:sldId id="698" r:id="rId12"/>
    <p:sldId id="699" r:id="rId13"/>
    <p:sldId id="700" r:id="rId14"/>
    <p:sldId id="701" r:id="rId15"/>
    <p:sldId id="702" r:id="rId16"/>
    <p:sldId id="703" r:id="rId17"/>
    <p:sldId id="704" r:id="rId18"/>
    <p:sldId id="705" r:id="rId19"/>
    <p:sldId id="708" r:id="rId20"/>
    <p:sldId id="709" r:id="rId21"/>
    <p:sldId id="710" r:id="rId22"/>
    <p:sldId id="711" r:id="rId23"/>
    <p:sldId id="716" r:id="rId24"/>
    <p:sldId id="717" r:id="rId25"/>
    <p:sldId id="740" r:id="rId26"/>
    <p:sldId id="741" r:id="rId27"/>
    <p:sldId id="742" r:id="rId28"/>
    <p:sldId id="718" r:id="rId29"/>
    <p:sldId id="714" r:id="rId30"/>
    <p:sldId id="719" r:id="rId31"/>
    <p:sldId id="720" r:id="rId32"/>
    <p:sldId id="721" r:id="rId33"/>
    <p:sldId id="722" r:id="rId34"/>
    <p:sldId id="723" r:id="rId35"/>
    <p:sldId id="502" r:id="rId36"/>
    <p:sldId id="724" r:id="rId37"/>
    <p:sldId id="725" r:id="rId38"/>
    <p:sldId id="726" r:id="rId39"/>
    <p:sldId id="503" r:id="rId40"/>
    <p:sldId id="727" r:id="rId41"/>
    <p:sldId id="728" r:id="rId42"/>
    <p:sldId id="729" r:id="rId43"/>
    <p:sldId id="505" r:id="rId44"/>
    <p:sldId id="507" r:id="rId45"/>
    <p:sldId id="508" r:id="rId46"/>
    <p:sldId id="509" r:id="rId47"/>
    <p:sldId id="511" r:id="rId48"/>
    <p:sldId id="512" r:id="rId49"/>
    <p:sldId id="513" r:id="rId50"/>
    <p:sldId id="514" r:id="rId51"/>
    <p:sldId id="515" r:id="rId52"/>
    <p:sldId id="730" r:id="rId53"/>
    <p:sldId id="731" r:id="rId54"/>
    <p:sldId id="732" r:id="rId55"/>
    <p:sldId id="733" r:id="rId56"/>
    <p:sldId id="69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33FF"/>
    <a:srgbClr val="FFE89F"/>
    <a:srgbClr val="FFC9C9"/>
    <a:srgbClr val="C59EE2"/>
    <a:srgbClr val="009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511" y="3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B5232-9B92-4969-9F03-79969A0AFDFE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92D92-98AE-41E0-B598-3DD458280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92D92-98AE-41E0-B598-3DD4582805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5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92D92-98AE-41E0-B598-3DD4582805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6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92D92-98AE-41E0-B598-3DD45828056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4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92D92-98AE-41E0-B598-3DD45828056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3B65-861B-19AA-B57D-30E18AB6A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C1666-D1E5-3DCA-AAA5-3447B858B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FE8E5-F169-6250-6594-5C8A7D04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855-56DB-44D2-B561-2F1262B5C9B9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0931C-D5CB-B1C1-8E45-0E02282B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D6AD1-64C2-F60A-D73C-5BEDC63D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3445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28E8-9933-ADDF-73DF-6CC14633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0FEF5-E53E-AFD2-85F3-18787B5C4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54B63-EEEE-EC42-DDB1-219106C4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3BAD-D24C-4A0A-9EF7-37CFF1A87D38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5E5-843D-0592-9E21-CEF355AE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2806-80EE-5AD6-D9A8-41527972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1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55A7D-B655-024A-14B1-9939726F5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62A3D-F490-E571-91E6-16271B7A8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FD35-FF4E-A8B5-7D38-5A773FF4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6591-5AA7-45EF-80C8-5D986A34AFB9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2788A-A9B1-584D-C175-B33FFA10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CB06-6C03-A02D-2A1E-90074874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42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2E79-B4B7-9E4F-4BEC-384A0BAB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FB30-0E2F-07BB-02AF-BEBB1F4DB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40FAA-4802-7E88-0E11-5341DC55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7BE78-5F83-474A-917B-C81EEB273BE8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6F28-306C-2491-62D9-D1BF4260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E0495-F2CB-ED34-6868-3BA483A1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33292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07E4-B272-8E7E-3622-EEFB93BE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1775C-0FC7-509D-BF2A-BA328D6F4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F1A4-1801-0943-50AC-982C5808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831-9D01-4770-96B9-BC22A6F2F21F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D1D90-526C-0072-7F33-BB08B0BD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4F835-830E-97A1-FDD2-41FB487A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2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64CAE-52FC-D059-A1DE-B0174727F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A3B8-7C30-37B0-CC76-979953902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FCD2C-476F-B70C-16C6-007C7FB77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7FB71-017E-46CC-3FBC-E7EE2E04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75CA-B6AF-4191-AE20-D25FE9519277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D4FB5-37F9-46ED-B8D9-9E75D8FF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B15A5-B4E9-18C7-FE71-E3135B35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03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21C4-3380-4A6B-136E-EECA5C40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CE98B-C452-7328-B729-734739002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FC752-677F-FB33-13A4-2B7618DF0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2888A-E1E3-2D2F-61C0-9DC63402A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C534C-53A1-D6AD-A319-C7CB627DB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3F41B1-8EC4-FF72-5994-601E9366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E7AD5-7EE7-4097-901E-6492465A8EE2}" type="datetime1">
              <a:rPr lang="en-US" smtClean="0"/>
              <a:t>6/17/2026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AFB7ED-F9DD-83E8-3D94-87F71C07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000AB7-F860-5032-2D28-28DA570B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AF5A-73E7-B888-6E26-04735E57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B38C9-B7B0-5DF8-32BF-987E2E17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72ECA-AA98-4CC1-B165-2F43EEA398D1}" type="datetime1">
              <a:rPr lang="en-US" smtClean="0"/>
              <a:t>6/17/2026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CE0B3-CF21-8912-C4A8-5A043B24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46906-C2E2-59F8-7B20-E30E8AEA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5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2493E-140A-48A6-2431-2CE7BC2A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A904-1007-4FDB-B77F-0FCAE73511BD}" type="datetime1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50AE0-CE48-70AE-9C3F-11CB8B71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D8108-BECD-062A-50BE-9AE723FB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0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B5C0-6290-DBD5-B3F6-2F20495E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620A-88AA-6DBA-ADD4-CF0DDA2EE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A40F8-1B93-6E07-8220-F6862C6A9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3B7C1-46BA-56DB-DE71-AB638CD3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4B3C3-3D87-4DB4-BFD0-3AE5F15C220B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90CC3-5FB4-869E-FA2C-4FDBBFFE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1AB2-4478-B592-888C-15819927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4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5FE7D-2E6E-A9D1-7FE6-326FD654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DE121-A514-1585-37DA-FF0945560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2685D-9BE9-3231-3ABA-F7832869F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19927-3BAC-222B-5D89-5B8FF678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1EC9-4BDF-4A3C-BA47-3ADCE3DF51B2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38A58-4051-6CE4-E0E7-35699793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6C801-EA3E-3336-DF6B-98329355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71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AEB469-2501-E046-2376-330E1573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A2288-EA58-CA42-0398-302D57BE0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B083-11E2-DABF-E61B-61145C3F8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356AE-FA1D-47DC-B80E-3C70D16023D7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3621-C04B-EEB1-E905-FC14E850A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EAC92-531F-44A4-253C-C7C6C4F53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6987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timate Guide to Understanding Focus in Photography | Iceland Photo Tours">
            <a:extLst>
              <a:ext uri="{FF2B5EF4-FFF2-40B4-BE49-F238E27FC236}">
                <a16:creationId xmlns:a16="http://schemas.microsoft.com/office/drawing/2014/main" id="{7788A161-1E89-7044-BCAF-DD2B7792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3298" b="2808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ED8CA-127B-63BF-A44C-BF415426E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665163"/>
            <a:ext cx="56180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solidFill>
                  <a:srgbClr val="FFFF00"/>
                </a:solidFill>
              </a:rPr>
              <a:t>Process Theology as a Lens for Bringing Quantum Physics into Focus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1A834-D83D-C7CA-8EC1-F4AEBC2EB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530022"/>
            <a:ext cx="5618020" cy="1208141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chemeClr val="bg1"/>
                </a:solidFill>
              </a:rPr>
              <a:t>Dr. Michael A. Soderstrand,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7AE6-C7F0-F86C-1BD6-2F971751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83566-7263-D1A7-1DCD-674B06C0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" y="0"/>
            <a:ext cx="12177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9FDA3-314A-DEAF-882D-BE65DFD6DCDF}"/>
              </a:ext>
            </a:extLst>
          </p:cNvPr>
          <p:cNvSpPr txBox="1"/>
          <p:nvPr/>
        </p:nvSpPr>
        <p:spPr>
          <a:xfrm>
            <a:off x="477980" y="5153917"/>
            <a:ext cx="5618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Lecture 2:  The Standard Model 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→ Detected  Events 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    (Actual occasions)</a:t>
            </a:r>
          </a:p>
        </p:txBody>
      </p:sp>
    </p:spTree>
    <p:extLst>
      <p:ext uri="{BB962C8B-B14F-4D97-AF65-F5344CB8AC3E}">
        <p14:creationId xmlns:p14="http://schemas.microsoft.com/office/powerpoint/2010/main" val="3961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62E0D-185F-B849-B5D3-E2A1C2B6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48" y="365496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Quantum Physics as a Predictive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F3486-D1F1-A05F-95A0-59B317506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47" y="2198363"/>
            <a:ext cx="6648430" cy="3131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Quantum Physics as an Instrumental Framework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The quantum state machine model is fundamentally predictive rather than ontological.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Its purpose is to predict probability distributions of detection events. </a:t>
            </a:r>
          </a:p>
          <a:p>
            <a:r>
              <a:rPr lang="en-US" sz="2000" b="1" dirty="0">
                <a:solidFill>
                  <a:srgbClr val="3333FF"/>
                </a:solidFill>
              </a:rPr>
              <a:t>The mathematics predicts statistical patterns with extraordinary precision. 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But the theory does not specify a classical underlying cause for any individual event. </a:t>
            </a:r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1360C-5859-FD2B-703E-F76C15F8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10</a:t>
            </a:fld>
            <a:endParaRPr lang="en-US" sz="1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7C552-180A-FF9B-1381-7ACB8FD26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546" y="1959429"/>
            <a:ext cx="5352698" cy="3373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AFF26B-0C3E-69D7-3665-731B9EA2C779}"/>
              </a:ext>
            </a:extLst>
          </p:cNvPr>
          <p:cNvSpPr txBox="1"/>
          <p:nvPr/>
        </p:nvSpPr>
        <p:spPr>
          <a:xfrm>
            <a:off x="305889" y="5333378"/>
            <a:ext cx="11342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Instrumental View</a:t>
            </a:r>
          </a:p>
          <a:p>
            <a:pPr marL="0" indent="0">
              <a:buNone/>
            </a:pPr>
            <a:r>
              <a:rPr lang="en-US" sz="2000" dirty="0"/>
              <a:t>Quantum theory is used here primarily as a predictive mathematical framework rather than a literal picture of underlying reality.</a:t>
            </a:r>
          </a:p>
        </p:txBody>
      </p:sp>
    </p:spTree>
    <p:extLst>
      <p:ext uri="{BB962C8B-B14F-4D97-AF65-F5344CB8AC3E}">
        <p14:creationId xmlns:p14="http://schemas.microsoft.com/office/powerpoint/2010/main" val="219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684DA-CB89-A6E2-C7B6-4EFE468B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What Quantum Physics </a:t>
            </a:r>
            <a:br>
              <a:rPr lang="en-US" sz="5400" b="1" dirty="0">
                <a:solidFill>
                  <a:srgbClr val="3333FF"/>
                </a:solidFill>
              </a:rPr>
            </a:br>
            <a:r>
              <a:rPr lang="en-US" sz="5400" b="1" dirty="0">
                <a:solidFill>
                  <a:srgbClr val="3333FF"/>
                </a:solidFill>
              </a:rPr>
              <a:t>Actually Gives Us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BE38E-B224-B9C6-0FFB-47D91B167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789782"/>
            <a:ext cx="7304410" cy="4309265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What Physics Directly Observes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Quantum physics experimentally gives us: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flashes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clicks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ionizations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localized detector events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Conceptual Structures Used in Quantum Theory: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Quantum fields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The Hamiltonian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Hilbert spaces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Probability amplitudes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Virtual particles 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C8BAA-5316-22BC-4838-26A025B616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8788"/>
          <a:stretch>
            <a:fillRect/>
          </a:stretch>
        </p:blipFill>
        <p:spPr>
          <a:xfrm>
            <a:off x="8046719" y="1881223"/>
            <a:ext cx="3572787" cy="3713709"/>
          </a:xfrm>
          <a:prstGeom prst="round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1D1C5-9C4F-6A6B-2CF5-252D95EC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9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0EDB4-3935-6EF4-C794-F1024B80B987}"/>
              </a:ext>
            </a:extLst>
          </p:cNvPr>
          <p:cNvSpPr txBox="1"/>
          <p:nvPr/>
        </p:nvSpPr>
        <p:spPr>
          <a:xfrm>
            <a:off x="668380" y="5973130"/>
            <a:ext cx="11258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These mathematical structures need not be treated as literally existing physical objects.</a:t>
            </a:r>
          </a:p>
        </p:txBody>
      </p:sp>
    </p:spTree>
    <p:extLst>
      <p:ext uri="{BB962C8B-B14F-4D97-AF65-F5344CB8AC3E}">
        <p14:creationId xmlns:p14="http://schemas.microsoft.com/office/powerpoint/2010/main" val="25937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2F854-3A05-4FD3-2957-26ACADCD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36" y="270920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Process Theology as an Interpretive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463E0-EE34-2955-090C-8A20B0A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45" y="2061836"/>
            <a:ext cx="7247112" cy="379032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Process Theology as an Instrumental Framework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Process Theology provides conceptual language centered on: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events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relations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b="1" dirty="0"/>
              <a:t>becoming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process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It helps people think beyond classical substance-centered categories.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It is being used philosophically and pedagogically rather than as a literal description of reality. </a:t>
            </a:r>
          </a:p>
        </p:txBody>
      </p:sp>
      <p:pic>
        <p:nvPicPr>
          <p:cNvPr id="4098" name="Picture 2" descr="Relevancy22: Contemporary Process Christianity: Post-Evangelic Topics ...">
            <a:extLst>
              <a:ext uri="{FF2B5EF4-FFF2-40B4-BE49-F238E27FC236}">
                <a16:creationId xmlns:a16="http://schemas.microsoft.com/office/drawing/2014/main" id="{6D019399-E897-72AD-942F-F6CEB731D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8"/>
          <a:stretch>
            <a:fillRect/>
          </a:stretch>
        </p:blipFill>
        <p:spPr bwMode="auto">
          <a:xfrm>
            <a:off x="7551757" y="1695040"/>
            <a:ext cx="4335599" cy="35913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01EEC-0EE9-C6DC-D4C2-8C04388C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12</a:t>
            </a:fld>
            <a:endParaRPr lang="en-US" sz="10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BFBCA-0E01-CAFE-BA5E-DBB18767ED70}"/>
              </a:ext>
            </a:extLst>
          </p:cNvPr>
          <p:cNvSpPr txBox="1"/>
          <p:nvPr/>
        </p:nvSpPr>
        <p:spPr>
          <a:xfrm>
            <a:off x="304643" y="5712070"/>
            <a:ext cx="11766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Instrumental View:  </a:t>
            </a:r>
            <a:r>
              <a:rPr lang="en-US" sz="2000" dirty="0"/>
              <a:t>Process Theology is used here primarily as a conceptual interpretive framework rather than a literal picture of underlying reality.</a:t>
            </a:r>
          </a:p>
        </p:txBody>
      </p:sp>
    </p:spTree>
    <p:extLst>
      <p:ext uri="{BB962C8B-B14F-4D97-AF65-F5344CB8AC3E}">
        <p14:creationId xmlns:p14="http://schemas.microsoft.com/office/powerpoint/2010/main" val="13904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4817-A97D-6069-CC9C-1CA537CD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08575" cy="1031965"/>
          </a:xfrm>
        </p:spPr>
        <p:txBody>
          <a:bodyPr anchor="t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3333FF"/>
                </a:solidFill>
              </a:rPr>
              <a:t>The Conceptual Vocabulary</a:t>
            </a:r>
            <a:br>
              <a:rPr lang="en-US" sz="3200" b="1" dirty="0">
                <a:solidFill>
                  <a:srgbClr val="3333FF"/>
                </a:solidFill>
              </a:rPr>
            </a:br>
            <a:r>
              <a:rPr lang="en-US" sz="3200" b="1" dirty="0">
                <a:solidFill>
                  <a:srgbClr val="3333FF"/>
                </a:solidFill>
              </a:rPr>
              <a:t> of Process Theology</a:t>
            </a:r>
          </a:p>
        </p:txBody>
      </p:sp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2267-A41E-2F47-7AAC-68BA4BC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3" y="1031965"/>
            <a:ext cx="6648993" cy="56895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Conceptual Language in Process Theology</a:t>
            </a:r>
          </a:p>
          <a:p>
            <a:r>
              <a:rPr lang="en-US" b="1" dirty="0">
                <a:solidFill>
                  <a:srgbClr val="008000"/>
                </a:solidFill>
              </a:rPr>
              <a:t>Process Theology uses concepts such as:</a:t>
            </a:r>
          </a:p>
          <a:p>
            <a:pPr lvl="1"/>
            <a:r>
              <a:rPr lang="en-US" sz="2800" b="1" dirty="0"/>
              <a:t>Actual occasion </a:t>
            </a:r>
          </a:p>
          <a:p>
            <a:pPr lvl="1"/>
            <a:r>
              <a:rPr lang="en-US" sz="2800" b="1" dirty="0"/>
              <a:t>Primordial Nature of God </a:t>
            </a:r>
          </a:p>
          <a:p>
            <a:pPr lvl="1"/>
            <a:r>
              <a:rPr lang="en-US" sz="2800" b="1" dirty="0" err="1"/>
              <a:t>Superjective</a:t>
            </a:r>
            <a:r>
              <a:rPr lang="en-US" sz="2800" b="1" dirty="0"/>
              <a:t> Nature of God</a:t>
            </a:r>
          </a:p>
          <a:p>
            <a:pPr lvl="1"/>
            <a:r>
              <a:rPr lang="en-US" sz="2800" b="1" dirty="0"/>
              <a:t>Consequent Nature of God </a:t>
            </a:r>
          </a:p>
          <a:p>
            <a:r>
              <a:rPr lang="en-US" b="1" dirty="0">
                <a:solidFill>
                  <a:srgbClr val="FF0000"/>
                </a:solidFill>
              </a:rPr>
              <a:t>These concepts are being used here as interpretive tools rather than scientifically established entities.</a:t>
            </a:r>
          </a:p>
          <a:p>
            <a:r>
              <a:rPr lang="en-US" b="1" dirty="0">
                <a:solidFill>
                  <a:srgbClr val="3333FF"/>
                </a:solidFill>
              </a:rPr>
              <a:t>These conceptual structures need not themselves be treated as literal descriptions of underlying reality.</a:t>
            </a: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3123AEB-0247-4956-F9BA-07AF4A37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0278" y="348007"/>
            <a:ext cx="3873231" cy="59818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C5012-95B5-18E2-04FC-A6E7DF58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324495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B5FFB-65D5-CCAD-52C3-B5FD07B2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928"/>
            <a:ext cx="12096206" cy="81647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What Do Physicists Actually Detect?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E6CFF-621B-4CBE-D2E9-9D1A4A1C4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69549"/>
            <a:ext cx="5763429" cy="3848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8F8D8-18B6-9BC5-09AE-9383A4A5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933404"/>
            <a:ext cx="11389166" cy="601603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Quantum physics experimentally gives us: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flashes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clicks</a:t>
            </a:r>
            <a:r>
              <a:rPr lang="en-US" sz="2800" b="1" dirty="0"/>
              <a:t>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ionization tracks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localized detector events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quantized energy transfers </a:t>
            </a:r>
            <a:br>
              <a:rPr lang="en-US" sz="2800" b="1" dirty="0"/>
            </a:br>
            <a:endParaRPr lang="en-US" sz="2800" b="1" dirty="0"/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Important Point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Physics does not directly observe tiny visible “particles” moving through space.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What physics directly observes are localized detection events in measuring instruments.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31AFD-4A7C-C9F1-1C82-64F7761B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14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0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AE280-EF24-E061-F433-DFF105CC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60" y="275989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Detection Events and “Actual Occasions”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E676D-4DA0-F98A-B780-6CC62DAFA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97" y="2198362"/>
            <a:ext cx="7138641" cy="4659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An Event-Centered Interpretation</a:t>
            </a:r>
          </a:p>
          <a:p>
            <a:pPr marL="0" indent="0">
              <a:buNone/>
            </a:pPr>
            <a:r>
              <a:rPr lang="en-US" sz="2000" b="1" dirty="0"/>
              <a:t>In this lecture series, a particle-like detection event may be interpreted through the conceptual lens of an “actual occasion.”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a localized event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a momentary interaction 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a transfer of energy 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a quantized occurrence </a:t>
            </a:r>
            <a:br>
              <a:rPr lang="en-US" sz="2000" b="1" dirty="0">
                <a:solidFill>
                  <a:srgbClr val="008000"/>
                </a:solidFill>
              </a:rPr>
            </a:br>
            <a:endParaRPr lang="en-US" sz="20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b="1" dirty="0"/>
              <a:t>Important Boundary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A detector event is a physical observation. 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An actual occasion is part of a philosophical interpretive framework.</a:t>
            </a:r>
          </a:p>
          <a:p>
            <a:endParaRPr lang="en-US" sz="2000" b="1" dirty="0"/>
          </a:p>
        </p:txBody>
      </p:sp>
      <p:pic>
        <p:nvPicPr>
          <p:cNvPr id="6146" name="Picture 2" descr="ATLAS observes direct interaction of Higgs boson with top quark | ATLAS ...">
            <a:extLst>
              <a:ext uri="{FF2B5EF4-FFF2-40B4-BE49-F238E27FC236}">
                <a16:creationId xmlns:a16="http://schemas.microsoft.com/office/drawing/2014/main" id="{1C7AD363-A466-7803-3D6B-F3BF3ADD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4250" y="1606830"/>
            <a:ext cx="4274838" cy="28213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C047A-32D3-D69C-B32E-5DB527BC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15</a:t>
            </a:fld>
            <a:endParaRPr lang="en-US" sz="10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7E64B-C94D-47DC-5E14-6BE851731FEB}"/>
              </a:ext>
            </a:extLst>
          </p:cNvPr>
          <p:cNvSpPr txBox="1"/>
          <p:nvPr/>
        </p:nvSpPr>
        <p:spPr>
          <a:xfrm>
            <a:off x="7704250" y="4575159"/>
            <a:ext cx="44877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Detection of the Higgs Boson by the ATLAS Detector at CERN</a:t>
            </a:r>
          </a:p>
        </p:txBody>
      </p:sp>
    </p:spTree>
    <p:extLst>
      <p:ext uri="{BB962C8B-B14F-4D97-AF65-F5344CB8AC3E}">
        <p14:creationId xmlns:p14="http://schemas.microsoft.com/office/powerpoint/2010/main" val="33793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DF8F9-B4D4-6B9E-9732-2099288E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1542698" cy="1977198"/>
          </a:xfrm>
        </p:spPr>
        <p:txBody>
          <a:bodyPr anchor="b">
            <a:normAutofit/>
          </a:bodyPr>
          <a:lstStyle/>
          <a:p>
            <a:pPr algn="ctr"/>
            <a:r>
              <a:rPr lang="en-US" sz="6600" b="1" dirty="0">
                <a:solidFill>
                  <a:srgbClr val="3333FF"/>
                </a:solidFill>
              </a:rPr>
              <a:t>Why “Particle” Is </a:t>
            </a:r>
            <a:br>
              <a:rPr lang="en-US" sz="6600" b="1" dirty="0">
                <a:solidFill>
                  <a:srgbClr val="3333FF"/>
                </a:solidFill>
              </a:rPr>
            </a:br>
            <a:r>
              <a:rPr lang="en-US" sz="6600" b="1" dirty="0">
                <a:solidFill>
                  <a:srgbClr val="3333FF"/>
                </a:solidFill>
              </a:rPr>
              <a:t>Instrumental Language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72186-8CDE-5EA1-AA64-4F4B860B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2246810"/>
            <a:ext cx="11014165" cy="453217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Operational Meaning of “Particle”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08000"/>
                </a:solidFill>
              </a:rPr>
              <a:t>In practice, a “particle” means: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a recurring pattern of quantized detection events with consistent measurable properties.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Physics predicts: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1800" b="1" dirty="0"/>
              <a:t>where detections are likely to occur 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1800" b="1" dirty="0"/>
              <a:t>how much energy is transferred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what measurable properties appear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3333FF"/>
                </a:solidFill>
              </a:rPr>
              <a:t>But Physics Does NOT Directly Show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1800" b="1" dirty="0"/>
              <a:t>tiny billiard-ball objects 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1800" b="1" dirty="0"/>
              <a:t>miniature planets orbiting nuclei 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1800" b="1" dirty="0"/>
              <a:t>classical objects moving along exact trajectories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796925" algn="l"/>
              </a:tabLst>
            </a:pPr>
            <a:r>
              <a:rPr lang="en-US" sz="2000" b="1" dirty="0">
                <a:solidFill>
                  <a:srgbClr val="008000"/>
                </a:solidFill>
              </a:rPr>
              <a:t>Instrumental View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FF0000"/>
                </a:solidFill>
              </a:rPr>
              <a:t>“</a:t>
            </a:r>
            <a:r>
              <a:rPr lang="en-US" sz="1600" b="1" dirty="0">
                <a:solidFill>
                  <a:srgbClr val="FF0000"/>
                </a:solidFill>
              </a:rPr>
              <a:t>Particle” is therefore being used operationally and instrumentally rather than necessarily as a literal tiny object.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A particle-like detection may be interpreted as an event-centered “actual occasion”.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6441-36B8-32CD-7709-B9A79A8C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9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FBAD4F-97B0-A062-B2CA-8FE9B40F1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986" y="3302508"/>
            <a:ext cx="5439534" cy="2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078E8-B1A4-384C-F123-00F7C69F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67" y="112214"/>
            <a:ext cx="9392421" cy="133084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Quantized Energy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FD30E-BFB5-105B-9C46-3110E2211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3" y="1989354"/>
            <a:ext cx="6510553" cy="46596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What Happens in a Detection Event?</a:t>
            </a:r>
          </a:p>
          <a:p>
            <a:pPr marL="0" indent="0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A detector registers: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a localized interaction 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involving a discrete transfer of energy 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The energy does not arrive continuously.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It arrives in quantized packets associated with </a:t>
            </a:r>
            <a:r>
              <a:rPr lang="en-US" sz="2200" b="1" dirty="0">
                <a:solidFill>
                  <a:srgbClr val="008000"/>
                </a:solidFill>
              </a:rPr>
              <a:t>elementary</a:t>
            </a:r>
            <a:r>
              <a:rPr lang="en-US" sz="2000" b="1" dirty="0">
                <a:solidFill>
                  <a:srgbClr val="008000"/>
                </a:solidFill>
              </a:rPr>
              <a:t> particle types.</a:t>
            </a:r>
            <a:br>
              <a:rPr lang="en-US" sz="2000" b="1" dirty="0">
                <a:solidFill>
                  <a:srgbClr val="008000"/>
                </a:solidFill>
              </a:rPr>
            </a:br>
            <a:r>
              <a:rPr lang="en-US" sz="600" b="1" dirty="0"/>
              <a:t> </a:t>
            </a:r>
          </a:p>
          <a:p>
            <a:pPr marL="0" indent="0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Examples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an electron ionizes atoms in a detector 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a photon transfers energy to an electron 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a muon leaves a detectable track </a:t>
            </a:r>
          </a:p>
          <a:p>
            <a:pPr lvl="1">
              <a:lnSpc>
                <a:spcPct val="118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a neutrino occasionally triggers a weak interaction </a:t>
            </a:r>
          </a:p>
        </p:txBody>
      </p:sp>
      <p:sp>
        <p:nvSpPr>
          <p:cNvPr id="7179" name="Freeform: Shape 717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A1CA6-7635-3459-8456-1965E644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17</a:t>
            </a:fld>
            <a:endParaRPr lang="en-US" sz="1000" b="1"/>
          </a:p>
        </p:txBody>
      </p:sp>
      <p:pic>
        <p:nvPicPr>
          <p:cNvPr id="7172" name="Picture 4" descr="Quantized Energy | ChemTalk">
            <a:extLst>
              <a:ext uri="{FF2B5EF4-FFF2-40B4-BE49-F238E27FC236}">
                <a16:creationId xmlns:a16="http://schemas.microsoft.com/office/drawing/2014/main" id="{FC91A531-B849-088C-30E5-6792BB92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350" y="1664734"/>
            <a:ext cx="48768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73FA1-1949-23E4-A8C4-0EA449FB0527}"/>
              </a:ext>
            </a:extLst>
          </p:cNvPr>
          <p:cNvSpPr txBox="1"/>
          <p:nvPr/>
        </p:nvSpPr>
        <p:spPr>
          <a:xfrm>
            <a:off x="7115349" y="4567189"/>
            <a:ext cx="5044441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0000"/>
                </a:solidFill>
              </a:rPr>
              <a:t>Central Idea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Elementary particles are identified through characteristic patterns of quantized interaction.</a:t>
            </a:r>
          </a:p>
        </p:txBody>
      </p:sp>
    </p:spTree>
    <p:extLst>
      <p:ext uri="{BB962C8B-B14F-4D97-AF65-F5344CB8AC3E}">
        <p14:creationId xmlns:p14="http://schemas.microsoft.com/office/powerpoint/2010/main" val="27950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6C862-9AF5-38D4-EDC2-DF97CB7E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5862"/>
            <a:ext cx="6531429" cy="1330840"/>
          </a:xfrm>
        </p:spPr>
        <p:txBody>
          <a:bodyPr>
            <a:normAutofit/>
          </a:bodyPr>
          <a:lstStyle/>
          <a:p>
            <a:pPr algn="ctr"/>
            <a:r>
              <a:rPr lang="en-US" sz="4100" b="1" dirty="0">
                <a:solidFill>
                  <a:srgbClr val="3333FF"/>
                </a:solidFill>
              </a:rPr>
              <a:t>How Are Elementary Particles Identified?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42FA4-BF6C-AC4E-A226-F6885AFC0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2" y="1841401"/>
            <a:ext cx="3278777" cy="452737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FF0000"/>
                </a:solidFill>
              </a:rPr>
              <a:t>Three Key Properties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Elementary particles are primarily identified by: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mass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electric charge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spin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These measurable properties allow physicists to distinguish one particle type from another.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C9F77-B9DE-658F-4702-83B07FC5E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78" y="679270"/>
            <a:ext cx="5277394" cy="52773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85748-B25A-99B4-B005-C0D1106B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18</a:t>
            </a:fld>
            <a:endParaRPr lang="en-US" sz="10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0239A-2577-D3F5-CE64-6C7B2DF9942D}"/>
              </a:ext>
            </a:extLst>
          </p:cNvPr>
          <p:cNvSpPr txBox="1"/>
          <p:nvPr/>
        </p:nvSpPr>
        <p:spPr>
          <a:xfrm>
            <a:off x="3435530" y="1841401"/>
            <a:ext cx="3278776" cy="3452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200" b="1" dirty="0"/>
              <a:t>Examples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Electron: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0.511 MeV mass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Negative charge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spin 1/2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Photon: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zero mass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zero charge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spin 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4D272-A401-1394-72D8-E083CC6E06DD}"/>
              </a:ext>
            </a:extLst>
          </p:cNvPr>
          <p:cNvSpPr txBox="1"/>
          <p:nvPr/>
        </p:nvSpPr>
        <p:spPr>
          <a:xfrm>
            <a:off x="142539" y="5787061"/>
            <a:ext cx="10882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Important Note:</a:t>
            </a:r>
          </a:p>
          <a:p>
            <a:r>
              <a:rPr lang="en-US" sz="2000" b="1" dirty="0"/>
              <a:t>In modern physics, mass is treated as an intrinsic invariant property of a particle.</a:t>
            </a:r>
          </a:p>
        </p:txBody>
      </p:sp>
    </p:spTree>
    <p:extLst>
      <p:ext uri="{BB962C8B-B14F-4D97-AF65-F5344CB8AC3E}">
        <p14:creationId xmlns:p14="http://schemas.microsoft.com/office/powerpoint/2010/main" val="424093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3B382F-7F88-0DC0-EEF1-9C7ABDFA9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53020E2-337E-48AC-91D5-2D4744DA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C502B49-9E20-F976-0C10-95AFCAE4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F39BA-910F-A6BB-656D-D56D2807C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5862"/>
            <a:ext cx="6531429" cy="1330840"/>
          </a:xfrm>
        </p:spPr>
        <p:txBody>
          <a:bodyPr>
            <a:normAutofit/>
          </a:bodyPr>
          <a:lstStyle/>
          <a:p>
            <a:pPr algn="ctr"/>
            <a:r>
              <a:rPr lang="en-US" sz="4100" b="1" dirty="0">
                <a:solidFill>
                  <a:srgbClr val="3333FF"/>
                </a:solidFill>
              </a:rPr>
              <a:t>The Goal of </a:t>
            </a:r>
            <a:br>
              <a:rPr lang="en-US" sz="4100" b="1" dirty="0">
                <a:solidFill>
                  <a:srgbClr val="3333FF"/>
                </a:solidFill>
              </a:rPr>
            </a:br>
            <a:r>
              <a:rPr lang="en-US" sz="4100" b="1" dirty="0">
                <a:solidFill>
                  <a:srgbClr val="3333FF"/>
                </a:solidFill>
              </a:rPr>
              <a:t>The Standard Model (SM)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55FA-46C8-2FBF-3674-03B01977F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2" y="1763027"/>
            <a:ext cx="3278777" cy="452737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What the Standard Model Attempts To Do</a:t>
            </a:r>
          </a:p>
          <a:p>
            <a:pPr marL="457200" lvl="1" indent="0">
              <a:buNone/>
            </a:pPr>
            <a:r>
              <a:rPr lang="en-US" dirty="0"/>
              <a:t>The Standard Model organizes the known elementary particles into a coherent mathematical framework.</a:t>
            </a:r>
          </a:p>
          <a:p>
            <a:pPr marL="0" indent="0">
              <a:buNone/>
            </a:pPr>
            <a:r>
              <a:rPr lang="en-US" dirty="0"/>
              <a:t>It predicts: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interaction probabilities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decay patterns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conservation laws 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measurable detector outcomes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05AFD-893A-82A6-1691-10695F106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78" y="679270"/>
            <a:ext cx="5277394" cy="52773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DE747-931A-044D-FDCA-395FC6E4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19</a:t>
            </a:fld>
            <a:endParaRPr lang="en-US" sz="10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373A9-2CDE-F2C7-172C-8FB7CEAAE747}"/>
              </a:ext>
            </a:extLst>
          </p:cNvPr>
          <p:cNvSpPr txBox="1"/>
          <p:nvPr/>
        </p:nvSpPr>
        <p:spPr>
          <a:xfrm>
            <a:off x="3291837" y="1684649"/>
            <a:ext cx="327877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This Lecture</a:t>
            </a:r>
          </a:p>
          <a:p>
            <a:r>
              <a:rPr lang="en-US" b="1" dirty="0"/>
              <a:t>We will introduce a simplified “666” structure: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6 quarks 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6 leptons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6 bosons </a:t>
            </a:r>
          </a:p>
          <a:p>
            <a:r>
              <a:rPr lang="en-US" b="1" dirty="0"/>
              <a:t>along with their associated anti-particles.</a:t>
            </a:r>
            <a:endParaRPr lang="en-US" sz="2200" b="1" dirty="0">
              <a:solidFill>
                <a:srgbClr val="3333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23C5C-CA8A-CCC6-0408-5F8A14B666D4}"/>
              </a:ext>
            </a:extLst>
          </p:cNvPr>
          <p:cNvSpPr txBox="1"/>
          <p:nvPr/>
        </p:nvSpPr>
        <p:spPr>
          <a:xfrm>
            <a:off x="3242980" y="4093073"/>
            <a:ext cx="2935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Important Simplification</a:t>
            </a:r>
          </a:p>
          <a:p>
            <a:pPr marL="0" indent="0">
              <a:buNone/>
            </a:pPr>
            <a:r>
              <a:rPr lang="en-US" dirty="0"/>
              <a:t>This presentation intentionally simplifies some aspects of modern particle physics in order to build conceptual understanding before technical detail.</a:t>
            </a:r>
          </a:p>
        </p:txBody>
      </p:sp>
    </p:spTree>
    <p:extLst>
      <p:ext uri="{BB962C8B-B14F-4D97-AF65-F5344CB8AC3E}">
        <p14:creationId xmlns:p14="http://schemas.microsoft.com/office/powerpoint/2010/main" val="42817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BCF6D-C2A6-D6E3-49FE-45463404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The Language Problem </a:t>
            </a:r>
            <a:br>
              <a:rPr lang="en-US" sz="4800" b="1" dirty="0">
                <a:solidFill>
                  <a:srgbClr val="3333FF"/>
                </a:solidFill>
              </a:rPr>
            </a:br>
            <a:r>
              <a:rPr lang="en-US" sz="4800" b="1" dirty="0">
                <a:solidFill>
                  <a:srgbClr val="3333FF"/>
                </a:solidFill>
              </a:rPr>
              <a:t>in Quantum Physics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01EBE-DAA4-82DE-E6D1-C0EF32A91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15" y="1806989"/>
            <a:ext cx="7713264" cy="3917155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Quantum Physics and Human Understanding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The deepest and most accurate language of quantum physics is mathematics.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But mastering the mathematics of quantum theory requires years of specialized study.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Quantum physics challenges — or “destabilizes” — the classical picture of reality as fundamentally made of stable, independently existing things.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Yet quantum physics does not naturally provide replacement conceptual language for ordinary human understanding.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5DCF2-3695-AAB8-268F-A20AD91E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900" b="1"/>
          </a:p>
        </p:txBody>
      </p:sp>
      <p:pic>
        <p:nvPicPr>
          <p:cNvPr id="1028" name="Picture 4" descr="The Language of Math: Vocabulary, Syntax, and Concepts by SpeechySisters">
            <a:extLst>
              <a:ext uri="{FF2B5EF4-FFF2-40B4-BE49-F238E27FC236}">
                <a16:creationId xmlns:a16="http://schemas.microsoft.com/office/drawing/2014/main" id="{FDA86180-5C0B-84B8-2921-83138277F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57" y="2071316"/>
            <a:ext cx="3333750" cy="33337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00542-32E4-70B0-AE58-61247B0BDCE2}"/>
              </a:ext>
            </a:extLst>
          </p:cNvPr>
          <p:cNvSpPr txBox="1"/>
          <p:nvPr/>
        </p:nvSpPr>
        <p:spPr>
          <a:xfrm>
            <a:off x="533304" y="5713810"/>
            <a:ext cx="11171016" cy="779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Result:  </a:t>
            </a:r>
            <a:r>
              <a:rPr lang="en-US" sz="1800" b="1" dirty="0"/>
              <a:t>We can calculate quantum reality with extraordinary precision, but struggle to describe it conceptually in everyday language.</a:t>
            </a:r>
          </a:p>
        </p:txBody>
      </p:sp>
    </p:spTree>
    <p:extLst>
      <p:ext uri="{BB962C8B-B14F-4D97-AF65-F5344CB8AC3E}">
        <p14:creationId xmlns:p14="http://schemas.microsoft.com/office/powerpoint/2010/main" val="2105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8FBEE-B840-DAD0-0933-FE29644E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155461"/>
            <a:ext cx="6530863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Einstein and Mass–Energy Equivalence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B7D18-B9C8-0961-6114-578050C9E0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987" y="1920240"/>
                <a:ext cx="6683533" cy="509322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b="1" dirty="0"/>
                  <a:t>Einstein's Revolutionary Insight</a:t>
                </a: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ar-AE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ar-AE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ar-AE" sz="2400" b="1" dirty="0"/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008000"/>
                    </a:solidFill>
                  </a:rPr>
                  <a:t>Mass and energy are different forms of the same underlying physical quantity. </a:t>
                </a:r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A small amount of mass corresponds to an enormous amount of energy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ar-AE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is extremely large. </a:t>
                </a:r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3333FF"/>
                    </a:solidFill>
                  </a:rPr>
                  <a:t>In modern physics, the conserved quantity is total energy, not mass alone. </a:t>
                </a:r>
                <a:br>
                  <a:rPr lang="en-US" sz="2400" b="1" dirty="0">
                    <a:solidFill>
                      <a:srgbClr val="3333FF"/>
                    </a:solidFill>
                  </a:rPr>
                </a:br>
                <a:r>
                  <a:rPr lang="en-US" sz="300" b="1" dirty="0">
                    <a:solidFill>
                      <a:srgbClr val="3333FF"/>
                    </a:solidFill>
                  </a:rPr>
                  <a:t> </a:t>
                </a:r>
                <a:r>
                  <a:rPr lang="en-US" sz="200" b="1" dirty="0">
                    <a:solidFill>
                      <a:srgbClr val="3333FF"/>
                    </a:solidFill>
                  </a:rPr>
                  <a:t> </a:t>
                </a:r>
                <a:endParaRPr lang="en-US" sz="300" b="1" dirty="0">
                  <a:solidFill>
                    <a:srgbClr val="3333FF"/>
                  </a:solidFill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b="1" dirty="0"/>
                  <a:t>Important Idea</a:t>
                </a:r>
              </a:p>
              <a:p>
                <a:pPr marL="457200" lvl="1" indent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Mass is a concentrated form of energy.</a:t>
                </a: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B7D18-B9C8-0961-6114-578050C9E0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987" y="1920240"/>
                <a:ext cx="6683533" cy="5093221"/>
              </a:xfrm>
              <a:blipFill>
                <a:blip r:embed="rId2"/>
                <a:stretch>
                  <a:fillRect l="-1367" t="-837" r="-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2180794-1B22-0B99-7C8F-84B69AED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562" y="2716104"/>
            <a:ext cx="5029200" cy="2828924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C7215-BD65-F0E6-61B5-361DA8B1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20</a:t>
            </a:fld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38114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9CB94-4132-80D2-92CF-D75A0935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572"/>
            <a:ext cx="5243394" cy="2225532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Energy, Momentum, and Mass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E0E4CA-04FD-4712-9979-0D4FACCA6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24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A8D992-BB3F-47CD-BA18-71D54539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3000055"/>
            <a:ext cx="5243390" cy="299797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347CB4-7B51-EA62-6DF0-051BA86B4A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64987" y="136525"/>
                <a:ext cx="5543835" cy="6584950"/>
              </a:xfrm>
            </p:spPr>
            <p:txBody>
              <a:bodyPr anchor="t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tx1">
                        <a:alpha val="80000"/>
                      </a:schemeClr>
                    </a:solidFill>
                  </a:rPr>
                  <a:t>The Relativistic Energy Equation</a:t>
                </a:r>
              </a:p>
              <a:p>
                <a:pPr marL="0" indent="0">
                  <a:buNone/>
                </a:pPr>
                <a:r>
                  <a:rPr lang="en-US" sz="600" b="1" dirty="0">
                    <a:solidFill>
                      <a:schemeClr val="tx1">
                        <a:alpha val="8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alpha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b="1" smtClean="0">
                          <a:solidFill>
                            <a:schemeClr val="tx1">
                              <a:alpha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b="1" i="1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b="1" i="1" smtClean="0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ar-AE" b="1" i="1" smtClean="0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ar-AE" b="1" i="1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AE" b="1" i="1">
                                  <a:solidFill>
                                    <a:schemeClr val="tx1">
                                      <a:alpha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b="1" i="1" smtClean="0">
                                  <a:solidFill>
                                    <a:schemeClr val="tx1">
                                      <a:alpha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ar-AE" b="1" i="1" smtClean="0">
                                  <a:solidFill>
                                    <a:schemeClr val="tx1">
                                      <a:alpha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AE" b="1" smtClean="0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b="1" i="1">
                                  <a:solidFill>
                                    <a:schemeClr val="tx1">
                                      <a:alpha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b="1" i="1">
                                      <a:solidFill>
                                        <a:schemeClr val="tx1">
                                          <a:alpha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ar-AE" b="1" i="1">
                                          <a:solidFill>
                                            <a:schemeClr val="tx1">
                                              <a:alpha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ar-AE" b="1" i="1" smtClean="0">
                                          <a:solidFill>
                                            <a:schemeClr val="tx1">
                                              <a:alpha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num>
                                    <m:den>
                                      <m:r>
                                        <a:rPr lang="ar-AE" b="1" i="1" smtClean="0">
                                          <a:solidFill>
                                            <a:schemeClr val="tx1">
                                              <a:alpha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ar-AE" b="1" i="1" smtClean="0">
                                  <a:solidFill>
                                    <a:schemeClr val="tx1">
                                      <a:alpha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AE" b="1" dirty="0">
                  <a:solidFill>
                    <a:schemeClr val="tx1">
                      <a:alpha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tx1">
                        <a:alpha val="80000"/>
                      </a:schemeClr>
                    </a:solidFill>
                  </a:rPr>
                  <a:t>Where: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8000">
                            <a:alpha val="80000"/>
                          </a:srgbClr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2800" b="1" dirty="0">
                    <a:solidFill>
                      <a:srgbClr val="008000">
                        <a:alpha val="80000"/>
                      </a:srgbClr>
                    </a:solidFill>
                  </a:rPr>
                  <a:t>= total energy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>
                            <a:alpha val="80000"/>
                          </a:srgbClr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800" b="1" dirty="0">
                    <a:solidFill>
                      <a:srgbClr val="FF0000">
                        <a:alpha val="80000"/>
                      </a:srgbClr>
                    </a:solidFill>
                  </a:rPr>
                  <a:t>= invariant mass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3333FF">
                            <a:alpha val="80000"/>
                          </a:srgbClr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2800" b="1" dirty="0">
                    <a:solidFill>
                      <a:srgbClr val="3333FF">
                        <a:alpha val="80000"/>
                      </a:srgbClr>
                    </a:solidFill>
                  </a:rPr>
                  <a:t>= momentum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8000">
                            <a:alpha val="80000"/>
                          </a:srgb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800" b="1" dirty="0">
                    <a:solidFill>
                      <a:srgbClr val="008000">
                        <a:alpha val="80000"/>
                      </a:srgbClr>
                    </a:solidFill>
                  </a:rPr>
                  <a:t>= speed of light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tx1">
                        <a:alpha val="80000"/>
                      </a:schemeClr>
                    </a:solidFill>
                  </a:rPr>
                  <a:t>Two Important Cases</a:t>
                </a:r>
              </a:p>
              <a:p>
                <a:r>
                  <a:rPr lang="en-US" b="1" dirty="0">
                    <a:solidFill>
                      <a:schemeClr val="tx1">
                        <a:alpha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smtClean="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tx1">
                        <a:alpha val="80000"/>
                      </a:schemeClr>
                    </a:solidFill>
                  </a:rPr>
                  <a:t>: </a:t>
                </a:r>
              </a:p>
              <a:p>
                <a:pPr lvl="1"/>
                <a:r>
                  <a:rPr lang="en-US" sz="2800" b="1" dirty="0">
                    <a:solidFill>
                      <a:srgbClr val="FF0000">
                        <a:alpha val="80000"/>
                      </a:srgbClr>
                    </a:solidFill>
                  </a:rPr>
                  <a:t>the particle is at rest </a:t>
                </a:r>
              </a:p>
              <a:p>
                <a:pPr lvl="1"/>
                <a:r>
                  <a:rPr lang="en-US" sz="2800" b="1" dirty="0">
                    <a:solidFill>
                      <a:srgbClr val="3333FF">
                        <a:alpha val="80000"/>
                      </a:srgbClr>
                    </a:solidFill>
                  </a:rPr>
                  <a:t>energy reduces to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3333FF">
                            <a:alpha val="80000"/>
                          </a:srgbClr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800" b="1" smtClean="0">
                        <a:solidFill>
                          <a:srgbClr val="3333FF">
                            <a:alpha val="80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3333FF">
                            <a:alpha val="80000"/>
                          </a:srgb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ar-AE" sz="2800" b="1" i="1">
                            <a:solidFill>
                              <a:srgbClr val="3333FF">
                                <a:alpha val="8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800" b="1" i="1" smtClean="0">
                            <a:solidFill>
                              <a:srgbClr val="3333FF">
                                <a:alpha val="8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ar-AE" sz="2800" b="1" i="1" smtClean="0">
                            <a:solidFill>
                              <a:srgbClr val="3333FF">
                                <a:alpha val="8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ar-AE" sz="2800" b="1" dirty="0">
                  <a:solidFill>
                    <a:srgbClr val="3333FF">
                      <a:alpha val="80000"/>
                    </a:srgbClr>
                  </a:solidFill>
                </a:endParaRPr>
              </a:p>
              <a:p>
                <a:r>
                  <a:rPr lang="en-US" b="1" dirty="0">
                    <a:solidFill>
                      <a:schemeClr val="tx1">
                        <a:alpha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b="1" smtClean="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tx1">
                        <a:alpha val="80000"/>
                      </a:schemeClr>
                    </a:solidFill>
                  </a:rPr>
                  <a:t>: </a:t>
                </a:r>
              </a:p>
              <a:p>
                <a:pPr lvl="1"/>
                <a:r>
                  <a:rPr lang="en-US" sz="2800" b="1" dirty="0">
                    <a:solidFill>
                      <a:srgbClr val="FF0000">
                        <a:alpha val="80000"/>
                      </a:srgbClr>
                    </a:solidFill>
                  </a:rPr>
                  <a:t>the particle is massless </a:t>
                </a:r>
              </a:p>
              <a:p>
                <a:pPr lvl="1"/>
                <a:r>
                  <a:rPr lang="en-US" sz="2800" b="1" dirty="0">
                    <a:solidFill>
                      <a:srgbClr val="008000">
                        <a:alpha val="80000"/>
                      </a:srgbClr>
                    </a:solidFill>
                  </a:rPr>
                  <a:t>Energy reduces to E = pc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347CB4-7B51-EA62-6DF0-051BA86B4A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64987" y="136525"/>
                <a:ext cx="5543835" cy="6584950"/>
              </a:xfrm>
              <a:blipFill>
                <a:blip r:embed="rId2"/>
                <a:stretch>
                  <a:fillRect l="-1980" t="-1850" b="-1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91408-CE8D-CB84-DAA2-5CBB592C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>
                <a:solidFill>
                  <a:schemeClr val="tx1">
                    <a:alpha val="6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900" b="1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0244CF-6266-6DDF-06D4-8FC3CD397B7F}"/>
              </a:ext>
            </a:extLst>
          </p:cNvPr>
          <p:cNvSpPr/>
          <p:nvPr/>
        </p:nvSpPr>
        <p:spPr>
          <a:xfrm>
            <a:off x="744583" y="2924175"/>
            <a:ext cx="5381364" cy="3432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D1B96-997E-8727-132F-A1B5598A0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79" y="2716984"/>
            <a:ext cx="4446931" cy="25527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544A31-983F-0C21-0A06-481CD992622F}"/>
              </a:ext>
            </a:extLst>
          </p:cNvPr>
          <p:cNvSpPr txBox="1"/>
          <p:nvPr/>
        </p:nvSpPr>
        <p:spPr>
          <a:xfrm>
            <a:off x="657495" y="5365713"/>
            <a:ext cx="524339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00" b="1" dirty="0"/>
              <a:t>Important Point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Even massless particles can carry energy and momentum.</a:t>
            </a:r>
          </a:p>
        </p:txBody>
      </p:sp>
    </p:spTree>
    <p:extLst>
      <p:ext uri="{BB962C8B-B14F-4D97-AF65-F5344CB8AC3E}">
        <p14:creationId xmlns:p14="http://schemas.microsoft.com/office/powerpoint/2010/main" val="422378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35A4DB5-E912-414A-87AD-5E4EE822C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958AAE-9A35-4269-9827-755CAE53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797930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2143C-289D-BABC-8224-B33FFE46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9646"/>
            <a:ext cx="8710313" cy="719949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Why Particle Mass Is Listed in eV, MeV, and GeV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B6C7E-6845-38D7-DCFB-48548FC6B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150" y="779242"/>
            <a:ext cx="5033584" cy="389726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595959"/>
                </a:solidFill>
              </a:rPr>
              <a:t>Mass Expressed as Energy</a:t>
            </a:r>
          </a:p>
          <a:p>
            <a:pPr>
              <a:lnSpc>
                <a:spcPct val="108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</a:rPr>
              <a:t>Because mass and energy are equivalent, particle masses are commonly expressed using energy units.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595959"/>
                </a:solidFill>
              </a:rPr>
              <a:t>Common units include: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b="1" dirty="0">
                <a:solidFill>
                  <a:srgbClr val="3333FF"/>
                </a:solidFill>
              </a:rPr>
              <a:t>electron volts (eV)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mega electron volts (MeV)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b="1" dirty="0">
                <a:solidFill>
                  <a:srgbClr val="008000"/>
                </a:solidFill>
              </a:rPr>
              <a:t>giga electron volts (GeV)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F43B0-7A8B-B3F8-F121-612E7298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57797-25AE-C7ED-D547-6D3B7F27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155" y="31897"/>
            <a:ext cx="2214314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9C50B-5A89-E3DE-5A30-D4A4960B30A9}"/>
              </a:ext>
            </a:extLst>
          </p:cNvPr>
          <p:cNvSpPr txBox="1"/>
          <p:nvPr/>
        </p:nvSpPr>
        <p:spPr>
          <a:xfrm>
            <a:off x="6096000" y="779241"/>
            <a:ext cx="25254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595959"/>
                </a:solidFill>
              </a:rPr>
              <a:t>Examples:</a:t>
            </a:r>
          </a:p>
          <a:p>
            <a:pPr lvl="1"/>
            <a:r>
              <a:rPr lang="en-US" sz="2400" b="1" dirty="0">
                <a:solidFill>
                  <a:srgbClr val="3333FF"/>
                </a:solidFill>
              </a:rPr>
              <a:t>Up Quark:</a:t>
            </a:r>
          </a:p>
          <a:p>
            <a:pPr lvl="2"/>
            <a:r>
              <a:rPr lang="en-US" sz="2400" b="1" dirty="0">
                <a:solidFill>
                  <a:srgbClr val="595959"/>
                </a:solidFill>
              </a:rPr>
              <a:t>2.2 MeV</a:t>
            </a:r>
          </a:p>
          <a:p>
            <a:pPr lvl="1"/>
            <a:r>
              <a:rPr lang="en-US" sz="2400" b="1" dirty="0">
                <a:solidFill>
                  <a:srgbClr val="3333FF"/>
                </a:solidFill>
              </a:rPr>
              <a:t>Down quark:</a:t>
            </a:r>
          </a:p>
          <a:p>
            <a:pPr lvl="2"/>
            <a:r>
              <a:rPr lang="en-US" sz="2400" b="1" dirty="0">
                <a:solidFill>
                  <a:srgbClr val="595959"/>
                </a:solidFill>
              </a:rPr>
              <a:t>4.7 MeV</a:t>
            </a: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Electron: </a:t>
            </a:r>
          </a:p>
          <a:p>
            <a:pPr lvl="2"/>
            <a:r>
              <a:rPr lang="en-US" sz="2400" b="1" dirty="0">
                <a:solidFill>
                  <a:srgbClr val="595959"/>
                </a:solidFill>
              </a:rPr>
              <a:t>0.511 MeV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Photon: </a:t>
            </a:r>
          </a:p>
          <a:p>
            <a:pPr lvl="2"/>
            <a:r>
              <a:rPr lang="en-US" sz="2400" b="1" dirty="0">
                <a:solidFill>
                  <a:srgbClr val="595959"/>
                </a:solidFill>
              </a:rPr>
              <a:t>0 eV </a:t>
            </a:r>
            <a:endParaRPr lang="en-US" sz="2200" b="1" dirty="0">
              <a:solidFill>
                <a:srgbClr val="59595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A70E4-FA10-1CC0-C32B-BA4C662D0268}"/>
              </a:ext>
            </a:extLst>
          </p:cNvPr>
          <p:cNvSpPr txBox="1"/>
          <p:nvPr/>
        </p:nvSpPr>
        <p:spPr>
          <a:xfrm>
            <a:off x="862150" y="4615179"/>
            <a:ext cx="767447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595959"/>
                </a:solidFill>
              </a:rPr>
              <a:t>Important Point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In particle physics, energy units are often more convenient than kilograms for describing elementary particles.</a:t>
            </a:r>
          </a:p>
        </p:txBody>
      </p:sp>
    </p:spTree>
    <p:extLst>
      <p:ext uri="{BB962C8B-B14F-4D97-AF65-F5344CB8AC3E}">
        <p14:creationId xmlns:p14="http://schemas.microsoft.com/office/powerpoint/2010/main" val="130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2FADEC-0675-2499-D208-B10D431BE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E50F5FA-E45F-B5B5-5C39-F8EAD8CF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B2786-6CB1-F781-1B99-EBA5EB74F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797930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19532-CBCB-B7AA-58E8-28449979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9646"/>
            <a:ext cx="8710313" cy="719949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Electric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FBCF1-D944-ECA5-1698-C7F9EC11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149" y="922935"/>
            <a:ext cx="3450753" cy="53929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Electric Charge as an Identifying Property</a:t>
            </a:r>
          </a:p>
          <a:p>
            <a:pPr marL="0" indent="0">
              <a:buNone/>
            </a:pPr>
            <a:r>
              <a:rPr lang="en-US" b="1" dirty="0"/>
              <a:t>Elementary particles may carry: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positive charge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negative charge 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or no charge at all </a:t>
            </a:r>
          </a:p>
          <a:p>
            <a:pPr marL="0" indent="0">
              <a:buNone/>
            </a:pPr>
            <a:r>
              <a:rPr lang="en-US" spc="-50" dirty="0"/>
              <a:t>Charge determines how particles interact electromagnetically.</a:t>
            </a:r>
            <a:endParaRPr lang="en-US" b="1" spc="-5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B459E-7667-71BA-7BC7-BA43E5CA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8C621-D082-0071-DF0D-960C4FB86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155" y="31897"/>
            <a:ext cx="2214314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956735-70C4-D0EE-9E12-8CCDBDFB1C92}"/>
              </a:ext>
            </a:extLst>
          </p:cNvPr>
          <p:cNvSpPr txBox="1"/>
          <p:nvPr/>
        </p:nvSpPr>
        <p:spPr>
          <a:xfrm>
            <a:off x="4802746" y="922934"/>
            <a:ext cx="388402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Examples</a:t>
            </a:r>
          </a:p>
          <a:p>
            <a:pPr lvl="1"/>
            <a:r>
              <a:rPr lang="en-US" sz="2400" b="1" dirty="0">
                <a:solidFill>
                  <a:srgbClr val="008000"/>
                </a:solidFill>
              </a:rPr>
              <a:t>Electron: </a:t>
            </a:r>
          </a:p>
          <a:p>
            <a:pPr lvl="2"/>
            <a:r>
              <a:rPr lang="en-US" sz="2400" b="1" dirty="0"/>
              <a:t>charge = −1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Photon: </a:t>
            </a:r>
          </a:p>
          <a:p>
            <a:pPr lvl="2"/>
            <a:r>
              <a:rPr lang="en-US" sz="2400" b="1" dirty="0"/>
              <a:t>charge =  0</a:t>
            </a:r>
          </a:p>
          <a:p>
            <a:r>
              <a:rPr lang="en-US" sz="2800" b="1" dirty="0"/>
              <a:t>Quarks have fractional charges:</a:t>
            </a:r>
          </a:p>
          <a:p>
            <a:pPr lvl="1"/>
            <a:r>
              <a:rPr lang="en-US" sz="2400" b="1" dirty="0">
                <a:solidFill>
                  <a:srgbClr val="3333FF"/>
                </a:solidFill>
              </a:rPr>
              <a:t>up quark = +2/3 </a:t>
            </a:r>
          </a:p>
          <a:p>
            <a:pPr lvl="1"/>
            <a:r>
              <a:rPr lang="en-US" sz="2400" b="1" dirty="0">
                <a:solidFill>
                  <a:srgbClr val="3333FF"/>
                </a:solidFill>
              </a:rPr>
              <a:t>down quark = −1/3 </a:t>
            </a:r>
          </a:p>
          <a:p>
            <a:r>
              <a:rPr lang="en-US" sz="2400" dirty="0"/>
              <a:t>These combine to form the integer charges of protons and neutrons.</a:t>
            </a:r>
          </a:p>
        </p:txBody>
      </p:sp>
    </p:spTree>
    <p:extLst>
      <p:ext uri="{BB962C8B-B14F-4D97-AF65-F5344CB8AC3E}">
        <p14:creationId xmlns:p14="http://schemas.microsoft.com/office/powerpoint/2010/main" val="17454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F9311-AEF5-59D1-E41B-C0CFA6C43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C39583-F3C2-DB6C-4FCE-B8A421758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D4ECE6-7712-3C5E-8EE2-B226F6C4E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797930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50CE1-5078-1671-F610-C0809632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9646"/>
            <a:ext cx="8710313" cy="719949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Spin and Rotational 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B4597-E854-C6AD-E1A4-72501FA3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ACBA1-A5E8-CC62-A8B1-69B3DCA6B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011" y="668394"/>
            <a:ext cx="3376752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9B2E8-B735-A3E1-4CE8-EC799370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740053"/>
            <a:ext cx="5233851" cy="4880459"/>
          </a:xfrm>
        </p:spPr>
        <p:txBody>
          <a:bodyPr anchor="t">
            <a:normAutofit fontScale="47500" lnSpcReduction="20000"/>
          </a:bodyPr>
          <a:lstStyle/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Spin Is a Quantum Property Related to Symmetry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Spin is not best understood as tiny objects physically spinning.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</a:rPr>
              <a:t>Instead, spin describes how quantum states behave under rotation.</a:t>
            </a:r>
          </a:p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Integer Spins (Bosons)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</a:rPr>
              <a:t>Spin 0: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Completely symmetric under rotation 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E89F"/>
                </a:solidFill>
              </a:rPr>
              <a:t>Spin 1: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E89F"/>
                </a:solidFill>
              </a:rPr>
              <a:t>Symmetry somewhat like a globe: the overall pattern remains the same after a 360° rotation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E89F"/>
                </a:solidFill>
              </a:rPr>
              <a:t>Spin 2: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E89F"/>
                </a:solidFill>
              </a:rPr>
              <a:t>Symmetry somewhat like a </a:t>
            </a:r>
            <a:r>
              <a:rPr lang="en-US" sz="3600" b="1" dirty="0" err="1">
                <a:solidFill>
                  <a:srgbClr val="FFE89F"/>
                </a:solidFill>
              </a:rPr>
              <a:t>barbell:the</a:t>
            </a:r>
            <a:r>
              <a:rPr lang="en-US" sz="3600" b="1" dirty="0">
                <a:solidFill>
                  <a:srgbClr val="FFE89F"/>
                </a:solidFill>
              </a:rPr>
              <a:t> overall pattern repeats after a 180° rotation</a:t>
            </a:r>
            <a:endParaRPr lang="en-US" b="1" dirty="0">
              <a:solidFill>
                <a:srgbClr val="FFE8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3B13ED-13A5-18FD-7DF8-99AA8C41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AA80135-5971-30F6-9958-0FD700BEC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5D0961-708C-14EF-34CC-BA0942EA0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797930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AD249-C2BB-92E1-A94B-AB7762B8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9646"/>
            <a:ext cx="8710313" cy="719949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Spin and Rotational 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D0B06-560A-7EE7-A713-CA2F5445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406BF-1187-23A9-27A5-AB86A0E6F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011" y="668394"/>
            <a:ext cx="3376752" cy="5486400"/>
          </a:xfrm>
          <a:prstGeom prst="rect">
            <a:avLst/>
          </a:prstGeom>
        </p:spPr>
      </p:pic>
      <p:pic>
        <p:nvPicPr>
          <p:cNvPr id="12" name="Picture 11" descr="Ball Spinning Gif">
            <a:extLst>
              <a:ext uri="{FF2B5EF4-FFF2-40B4-BE49-F238E27FC236}">
                <a16:creationId xmlns:a16="http://schemas.microsoft.com/office/drawing/2014/main" id="{C01B382E-3B8F-7E8A-2037-8AFAEBF0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573" y="1895093"/>
            <a:ext cx="1143000" cy="1143000"/>
          </a:xfrm>
          <a:prstGeom prst="ellipse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039E-013C-361D-7E47-3D4A4072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740053"/>
            <a:ext cx="5233851" cy="4880459"/>
          </a:xfrm>
        </p:spPr>
        <p:txBody>
          <a:bodyPr anchor="t">
            <a:normAutofit fontScale="47500" lnSpcReduction="20000"/>
          </a:bodyPr>
          <a:lstStyle/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Spin Is a Quantum Property Related to Symmetry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Spin is not best understood as tiny objects physically spinning.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</a:rPr>
              <a:t>Instead, spin describes how quantum states behave under rotation.</a:t>
            </a:r>
          </a:p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Integer Spins (Bosons)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</a:rPr>
              <a:t>Spin 0: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Completely symmetric under rotation 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C9C9"/>
                </a:solidFill>
                <a:highlight>
                  <a:srgbClr val="000000"/>
                </a:highlight>
              </a:rPr>
              <a:t>Spin 1: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Symmetry somewhat like a globe: the overall pattern remains the same after a 360° rotation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E89F"/>
                </a:solidFill>
              </a:rPr>
              <a:t>Spin 2: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E89F"/>
                </a:solidFill>
              </a:rPr>
              <a:t>Symmetry somewhat like a </a:t>
            </a:r>
            <a:r>
              <a:rPr lang="en-US" sz="3600" b="1" dirty="0" err="1">
                <a:solidFill>
                  <a:srgbClr val="FFE89F"/>
                </a:solidFill>
              </a:rPr>
              <a:t>barbell:the</a:t>
            </a:r>
            <a:r>
              <a:rPr lang="en-US" sz="3600" b="1" dirty="0">
                <a:solidFill>
                  <a:srgbClr val="FFE89F"/>
                </a:solidFill>
              </a:rPr>
              <a:t> overall pattern repeats after a 180° rotation</a:t>
            </a:r>
            <a:endParaRPr lang="en-US" b="1" dirty="0">
              <a:solidFill>
                <a:srgbClr val="FFE8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69A364-C361-2401-CAB3-74B5C43E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2F7BF5-9F71-5473-779B-60127C1F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6B0CB8-0AF9-2F23-7D18-6D21FB350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797930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FAE7B-0CF0-D5B4-C8BE-825B3FCB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9646"/>
            <a:ext cx="8710313" cy="719949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Spin and Rotational 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96A4C-3F57-DE57-85D8-69246BF7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6A7F1-A40A-BACC-EB89-54F2D750C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011" y="668394"/>
            <a:ext cx="3376752" cy="5486400"/>
          </a:xfrm>
          <a:prstGeom prst="rect">
            <a:avLst/>
          </a:prstGeom>
        </p:spPr>
      </p:pic>
      <p:pic>
        <p:nvPicPr>
          <p:cNvPr id="12" name="Picture 11" descr="Ball Spinning Gif">
            <a:extLst>
              <a:ext uri="{FF2B5EF4-FFF2-40B4-BE49-F238E27FC236}">
                <a16:creationId xmlns:a16="http://schemas.microsoft.com/office/drawing/2014/main" id="{ADBC27D9-3D13-5D85-7BCF-F7FF28726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573" y="1895093"/>
            <a:ext cx="1143000" cy="1143000"/>
          </a:xfrm>
          <a:prstGeom prst="ellipse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63716-AD44-D6FE-EEEF-F0894BE20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740053"/>
            <a:ext cx="5233851" cy="4880459"/>
          </a:xfrm>
        </p:spPr>
        <p:txBody>
          <a:bodyPr anchor="t">
            <a:normAutofit fontScale="47500" lnSpcReduction="20000"/>
          </a:bodyPr>
          <a:lstStyle/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Spin Is a Quantum Property Related to Symmetry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Spin is not best understood as tiny objects physically spinning.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</a:rPr>
              <a:t>Instead, spin describes how quantum states behave under rotation.</a:t>
            </a:r>
          </a:p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Integer Spins (Bosons)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</a:rPr>
              <a:t>Spin 0: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Completely symmetric under rotation 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C9C9"/>
                </a:solidFill>
                <a:highlight>
                  <a:srgbClr val="000000"/>
                </a:highlight>
              </a:rPr>
              <a:t>Spin 1: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Symmetry somewhat like a globe: the overall pattern remains the same after a 360° rotation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59EE2"/>
                </a:solidFill>
                <a:highlight>
                  <a:srgbClr val="000000"/>
                </a:highlight>
              </a:rPr>
              <a:t>Spin 2</a:t>
            </a:r>
            <a:r>
              <a:rPr lang="en-US" sz="3600" b="1" dirty="0">
                <a:solidFill>
                  <a:srgbClr val="7030A0"/>
                </a:solidFill>
                <a:highlight>
                  <a:srgbClr val="000000"/>
                </a:highlight>
              </a:rPr>
              <a:t>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Symmetry somewhat like a </a:t>
            </a:r>
            <a:r>
              <a:rPr lang="en-US" sz="3600" b="1" dirty="0" err="1"/>
              <a:t>barbell:the</a:t>
            </a:r>
            <a:r>
              <a:rPr lang="en-US" sz="3600" b="1" dirty="0"/>
              <a:t> overall pattern repeats after a 180° rotation</a:t>
            </a:r>
            <a:endParaRPr lang="en-US" b="1" dirty="0"/>
          </a:p>
        </p:txBody>
      </p:sp>
      <p:pic>
        <p:nvPicPr>
          <p:cNvPr id="15" name="Picture 14" descr="Spinning Globe GIFs - Rotating Earth on Animated Images for Free ...">
            <a:extLst>
              <a:ext uri="{FF2B5EF4-FFF2-40B4-BE49-F238E27FC236}">
                <a16:creationId xmlns:a16="http://schemas.microsoft.com/office/drawing/2014/main" id="{6AB073EE-6419-1143-C89A-22AD3D3D4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739" y="2880694"/>
            <a:ext cx="1143000" cy="1143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017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81691-1BB2-FD0C-EFD0-9AC61BB8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398686-E94B-5B40-D2C1-F397B94F8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8F2EBB-3B99-91D0-02A0-872996996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797930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EA0CA-86AA-D60D-5CAD-F627A215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9646"/>
            <a:ext cx="8710313" cy="719949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Spin and Rotational 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21EE2-8C85-7283-4927-0B7DD259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D3C058-E206-D5FB-C2D0-6300D1877355}"/>
              </a:ext>
            </a:extLst>
          </p:cNvPr>
          <p:cNvSpPr txBox="1"/>
          <p:nvPr/>
        </p:nvSpPr>
        <p:spPr>
          <a:xfrm>
            <a:off x="5904413" y="1628329"/>
            <a:ext cx="2847678" cy="3533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000" b="1" dirty="0"/>
              <a:t>Examples</a:t>
            </a:r>
          </a:p>
          <a:p>
            <a:pPr marL="800100" lvl="1" indent="-3429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highlight>
                  <a:srgbClr val="000000"/>
                </a:highlight>
              </a:rPr>
              <a:t>Higgs boson </a:t>
            </a:r>
          </a:p>
          <a:p>
            <a:pPr lvl="2">
              <a:lnSpc>
                <a:spcPct val="108000"/>
              </a:lnSpc>
              <a:spcAft>
                <a:spcPts val="600"/>
              </a:spcAft>
            </a:pPr>
            <a:r>
              <a:rPr lang="en-US" sz="2000" b="1" dirty="0"/>
              <a:t>→ spin 0 </a:t>
            </a:r>
          </a:p>
          <a:p>
            <a:pPr marL="800100" lvl="1" indent="-3429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9C9"/>
                </a:solidFill>
                <a:highlight>
                  <a:srgbClr val="000000"/>
                </a:highlight>
              </a:rPr>
              <a:t>Photon, Gluon, W</a:t>
            </a:r>
            <a:r>
              <a:rPr lang="en-US" sz="2000" b="1" baseline="30000" dirty="0">
                <a:solidFill>
                  <a:srgbClr val="FFC9C9"/>
                </a:solidFill>
                <a:highlight>
                  <a:srgbClr val="000000"/>
                </a:highlight>
              </a:rPr>
              <a:t>+ </a:t>
            </a:r>
            <a:r>
              <a:rPr lang="en-US" sz="2000" b="1" dirty="0">
                <a:solidFill>
                  <a:srgbClr val="FFC9C9"/>
                </a:solidFill>
                <a:highlight>
                  <a:srgbClr val="000000"/>
                </a:highlight>
              </a:rPr>
              <a:t>and Z:</a:t>
            </a:r>
          </a:p>
          <a:p>
            <a:pPr lvl="2">
              <a:lnSpc>
                <a:spcPct val="108000"/>
              </a:lnSpc>
              <a:spcAft>
                <a:spcPts val="600"/>
              </a:spcAft>
            </a:pPr>
            <a:r>
              <a:rPr lang="en-US" sz="2000" b="1" dirty="0"/>
              <a:t> → spin 1 </a:t>
            </a:r>
          </a:p>
          <a:p>
            <a:pPr lvl="2">
              <a:lnSpc>
                <a:spcPct val="108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C59EE2"/>
                </a:solidFill>
                <a:highlight>
                  <a:srgbClr val="000000"/>
                </a:highlight>
              </a:rPr>
              <a:t>Graviton (hypothetical) </a:t>
            </a:r>
          </a:p>
          <a:p>
            <a:pPr lvl="2">
              <a:lnSpc>
                <a:spcPct val="108000"/>
              </a:lnSpc>
              <a:spcAft>
                <a:spcPts val="600"/>
              </a:spcAft>
            </a:pPr>
            <a:r>
              <a:rPr lang="en-US" sz="2000" b="1" dirty="0"/>
              <a:t>→ spin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60578-00D0-5115-EA48-3C4210BA3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011" y="668394"/>
            <a:ext cx="3376752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D0F74-2C20-4991-2526-103638B8ADAD}"/>
              </a:ext>
            </a:extLst>
          </p:cNvPr>
          <p:cNvSpPr txBox="1"/>
          <p:nvPr/>
        </p:nvSpPr>
        <p:spPr>
          <a:xfrm>
            <a:off x="731518" y="5535168"/>
            <a:ext cx="7955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Important Note:  </a:t>
            </a:r>
            <a:r>
              <a:rPr lang="en-US" dirty="0"/>
              <a:t>The full quantum mathematics of spin is more subtle and mathematically sophisticated.</a:t>
            </a:r>
          </a:p>
        </p:txBody>
      </p:sp>
      <p:pic>
        <p:nvPicPr>
          <p:cNvPr id="12" name="Picture 11" descr="Ball Spinning Gif">
            <a:extLst>
              <a:ext uri="{FF2B5EF4-FFF2-40B4-BE49-F238E27FC236}">
                <a16:creationId xmlns:a16="http://schemas.microsoft.com/office/drawing/2014/main" id="{62FDEBE6-A30F-2762-4171-F886E1115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573" y="1895093"/>
            <a:ext cx="1143000" cy="1143000"/>
          </a:xfrm>
          <a:prstGeom prst="ellipse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CAEFA-4998-F0D0-A756-D3CA4955E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740053"/>
            <a:ext cx="5233851" cy="4880459"/>
          </a:xfrm>
        </p:spPr>
        <p:txBody>
          <a:bodyPr anchor="t">
            <a:normAutofit fontScale="47500" lnSpcReduction="20000"/>
          </a:bodyPr>
          <a:lstStyle/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Spin Is a Quantum Property Related to Symmetry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8000"/>
                </a:solidFill>
              </a:rPr>
              <a:t>Spin is not best understood as tiny objects physically spinning.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</a:rPr>
              <a:t>Instead, spin describes how quantum states behave under rotation.</a:t>
            </a:r>
          </a:p>
          <a:p>
            <a:pPr marL="0" indent="0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Integer Spins (Bosons)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</a:rPr>
              <a:t>Spin 0: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Completely symmetric under rotation 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C9C9"/>
                </a:solidFill>
                <a:highlight>
                  <a:srgbClr val="000000"/>
                </a:highlight>
              </a:rPr>
              <a:t>Spin 1: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Symmetry somewhat like a globe: the overall pattern remains the same after a 360° rotation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59EE2"/>
                </a:solidFill>
                <a:highlight>
                  <a:srgbClr val="000000"/>
                </a:highlight>
              </a:rPr>
              <a:t>Spin 2</a:t>
            </a:r>
            <a:r>
              <a:rPr lang="en-US" sz="3600" b="1" dirty="0">
                <a:solidFill>
                  <a:srgbClr val="7030A0"/>
                </a:solidFill>
                <a:highlight>
                  <a:srgbClr val="000000"/>
                </a:highlight>
              </a:rPr>
              <a:t>: </a:t>
            </a:r>
          </a:p>
          <a:p>
            <a:pPr lvl="1">
              <a:lnSpc>
                <a:spcPct val="12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/>
              <a:t>Symmetry somewhat like a </a:t>
            </a:r>
            <a:r>
              <a:rPr lang="en-US" sz="3600" b="1" dirty="0" err="1"/>
              <a:t>barbell:the</a:t>
            </a:r>
            <a:r>
              <a:rPr lang="en-US" sz="3600" b="1" dirty="0"/>
              <a:t> overall pattern repeats after a 180° rotation</a:t>
            </a:r>
            <a:endParaRPr lang="en-US" b="1" dirty="0"/>
          </a:p>
        </p:txBody>
      </p:sp>
      <p:pic>
        <p:nvPicPr>
          <p:cNvPr id="15" name="Picture 14" descr="Spinning Globe GIFs - Rotating Earth on Animated Images for Free ...">
            <a:extLst>
              <a:ext uri="{FF2B5EF4-FFF2-40B4-BE49-F238E27FC236}">
                <a16:creationId xmlns:a16="http://schemas.microsoft.com/office/drawing/2014/main" id="{C579A83B-FE4E-6EB6-D956-C7EB94AE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739" y="2880694"/>
            <a:ext cx="1143000" cy="1143000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F0891E-B482-D051-55F8-7AC9E9B8A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0" y="3983177"/>
            <a:ext cx="1828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5DCAF6-421F-6456-1FF0-C29CA5C0E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B18879-8E72-A10E-D338-D0AAF737F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3DA37-6045-A116-B265-F941AB7D1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797930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B21-416D-E985-4AD2-4E05DC62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05" y="29646"/>
            <a:ext cx="8710313" cy="719949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Fermions and the 720°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42A43-3CF0-2455-FCD5-BC37AFFD6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687801"/>
            <a:ext cx="7955256" cy="4824724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Half-Integer Spin Has No Classical Analog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Fermions have half-integer spin: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</a:rPr>
              <a:t>spin 1/2 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</a:rPr>
              <a:t>spin 3/2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etc.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The electron, quarks, and neutrinos are all spin 1/2 particles.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The Remarkable Property of Spin 1/2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A spin 1/2 particle: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</a:rPr>
              <a:t>does NOT return to the same quantum state after a 360° rotation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requires a full 720° rotation to return to the same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98637-48B4-963C-E94B-D1518F51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4042C-01EF-1AF4-9C94-71BDEFCBE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77" y="29646"/>
            <a:ext cx="3422623" cy="6142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B6E71-CACE-73DC-336F-D9FF25EF2E19}"/>
              </a:ext>
            </a:extLst>
          </p:cNvPr>
          <p:cNvSpPr txBox="1"/>
          <p:nvPr/>
        </p:nvSpPr>
        <p:spPr>
          <a:xfrm>
            <a:off x="719494" y="4733474"/>
            <a:ext cx="7979306" cy="1473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0000"/>
                </a:solidFill>
              </a:rPr>
              <a:t>Important Point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200" dirty="0"/>
              <a:t>Nothing like this exists in classical physics. This is one of the clearest examples of the fundamentally non-classical nature of quantum theory.</a:t>
            </a:r>
          </a:p>
        </p:txBody>
      </p:sp>
    </p:spTree>
    <p:extLst>
      <p:ext uri="{BB962C8B-B14F-4D97-AF65-F5344CB8AC3E}">
        <p14:creationId xmlns:p14="http://schemas.microsoft.com/office/powerpoint/2010/main" val="13524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28A7-7E16-745C-160F-A64D2E33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487"/>
            <a:ext cx="6096000" cy="91503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Fermions and Bosons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4FA5A-A7A3-BDCC-8156-BE678181E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67" y="1031967"/>
            <a:ext cx="6096000" cy="1254034"/>
          </a:xfrm>
        </p:spPr>
        <p:txBody>
          <a:bodyPr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Two Major Classes of Elementary Particles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Particles are grouped according to their spin.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0394C-0273-DF6E-B352-F8209B17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29</a:t>
            </a:fld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FCDB9-FA3E-86F0-526C-5EAF32C3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29" y="233363"/>
            <a:ext cx="5815147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753D60-01AF-23CB-958D-6EDADB12C3C5}"/>
              </a:ext>
            </a:extLst>
          </p:cNvPr>
          <p:cNvSpPr txBox="1"/>
          <p:nvPr/>
        </p:nvSpPr>
        <p:spPr>
          <a:xfrm>
            <a:off x="141513" y="1933303"/>
            <a:ext cx="3045822" cy="4532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800" b="1" dirty="0"/>
              <a:t>Fermions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half-integer spin 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matter particles </a:t>
            </a:r>
          </a:p>
          <a:p>
            <a:pPr marL="800100" lvl="1" indent="-3429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obey Fermi–Dirac statistics 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800" b="1" dirty="0"/>
              <a:t>Examples: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quarks 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electrons </a:t>
            </a:r>
          </a:p>
          <a:p>
            <a:pPr marL="800100" lvl="1" indent="-3429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neutrinos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8BB05-CA5B-D8B9-D089-86877F8BE7F1}"/>
              </a:ext>
            </a:extLst>
          </p:cNvPr>
          <p:cNvSpPr txBox="1"/>
          <p:nvPr/>
        </p:nvSpPr>
        <p:spPr>
          <a:xfrm>
            <a:off x="3042554" y="1940545"/>
            <a:ext cx="3292929" cy="453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800" b="1" dirty="0"/>
              <a:t>Bosons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integer spin 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force-mediating particles </a:t>
            </a:r>
          </a:p>
          <a:p>
            <a:pPr marL="800100" lvl="1" indent="-3429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obey Bose–Einstein statistics 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800" b="1" dirty="0"/>
              <a:t>Examples: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photons </a:t>
            </a:r>
          </a:p>
          <a:p>
            <a:pPr marL="800100" lvl="1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gluons </a:t>
            </a:r>
          </a:p>
          <a:p>
            <a:pPr marL="800100" lvl="1" indent="-3429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  <a:highlight>
                  <a:srgbClr val="000000"/>
                </a:highlight>
              </a:rPr>
              <a:t>Higgs bosons </a:t>
            </a:r>
            <a:br>
              <a:rPr lang="en-US" sz="2200" b="1" dirty="0"/>
            </a:br>
            <a:endParaRPr lang="en-US" sz="2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D4FCA-9F41-36DD-88C2-46BF58F06A78}"/>
              </a:ext>
            </a:extLst>
          </p:cNvPr>
          <p:cNvSpPr txBox="1"/>
          <p:nvPr/>
        </p:nvSpPr>
        <p:spPr>
          <a:xfrm>
            <a:off x="246017" y="6158477"/>
            <a:ext cx="106222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/>
              <a:t>Important Idea:  </a:t>
            </a:r>
            <a:r>
              <a:rPr lang="en-US" sz="2600" b="1" dirty="0">
                <a:solidFill>
                  <a:srgbClr val="3333FF"/>
                </a:solidFill>
              </a:rPr>
              <a:t>Fermions build matter.  </a:t>
            </a:r>
            <a:r>
              <a:rPr lang="en-US" sz="2600" b="1" dirty="0">
                <a:solidFill>
                  <a:srgbClr val="FF0000"/>
                </a:solidFill>
              </a:rPr>
              <a:t>Bosons mediate interactions.</a:t>
            </a:r>
          </a:p>
        </p:txBody>
      </p:sp>
    </p:spTree>
    <p:extLst>
      <p:ext uri="{BB962C8B-B14F-4D97-AF65-F5344CB8AC3E}">
        <p14:creationId xmlns:p14="http://schemas.microsoft.com/office/powerpoint/2010/main" val="35312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9987-7BA0-666A-7BCA-2551173C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555"/>
            <a:ext cx="7511143" cy="700592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Why Process Theology Matters Here</a:t>
            </a:r>
          </a:p>
        </p:txBody>
      </p: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3E9B6-02A7-5AB6-6FB4-153AEB54A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2" y="1041702"/>
            <a:ext cx="7061514" cy="581629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Process Theology as a Conceptual Bridge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8000"/>
                </a:solidFill>
              </a:rPr>
              <a:t>Process Theology provides a highly developed vocabulary of: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1800" b="1" dirty="0"/>
              <a:t>events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1800" b="1" dirty="0"/>
              <a:t>relations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1800" b="1" dirty="0"/>
              <a:t>becoming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process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</a:rPr>
              <a:t>This language is far more accessible to a lay audience than advanced quantum mathematics.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3333FF"/>
                </a:solidFill>
              </a:rPr>
              <a:t>Process Theology helps translate event-centered quantum thinking into concepts people can discuss, imagine, and reflect upon.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8000"/>
                </a:solidFill>
              </a:rPr>
              <a:t>In this lecture series, Process Theology is being used philosophically and pedagogically rather than as a literal description of reality.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Central Idea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Process Theology does not replace quantum mathematics.</a:t>
            </a:r>
            <a:br>
              <a:rPr lang="en-US" sz="1800" b="1" dirty="0"/>
            </a:br>
            <a:r>
              <a:rPr lang="en-US" sz="1800" b="1" dirty="0"/>
              <a:t>It provides conceptual language that helps make quantum thinking more understandable.</a:t>
            </a:r>
          </a:p>
          <a:p>
            <a:endParaRPr lang="en-US" sz="1800" b="1" dirty="0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0BB239-BA16-5BFF-3AF8-B27F56F4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0777" y="386518"/>
            <a:ext cx="3905794" cy="591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13CC8-C2A0-ADEE-6264-1A3A7A58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24886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0BF48-BC55-5EE9-4FE7-59D59CEC3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9606-3935-46ED-634F-731D202D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487"/>
            <a:ext cx="6096000" cy="91503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Spin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078E5-0FFA-A162-0D1F-BAC6B4DE9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67" y="1031966"/>
            <a:ext cx="6096000" cy="55926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All elementary particles with nonzero spin possess spin orientation states.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008000"/>
                </a:solidFill>
              </a:rPr>
              <a:t>For spin-1/2 fermions, these are commonly described as: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spin up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spin down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This is important in: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atomic structure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magnetism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the Pauli exclusion principle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Bosons also possess spin projection states: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 </a:t>
            </a:r>
            <a:r>
              <a:rPr lang="en-US" sz="2200" b="1" dirty="0">
                <a:solidFill>
                  <a:srgbClr val="3333FF"/>
                </a:solidFill>
              </a:rPr>
              <a:t>often labeled with positive and negative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 </a:t>
            </a:r>
            <a:r>
              <a:rPr lang="en-US" sz="2200" b="1" dirty="0">
                <a:solidFill>
                  <a:srgbClr val="008000"/>
                </a:solidFill>
              </a:rPr>
              <a:t>values depending on the particle and context.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0E1F1-9C15-ABAE-857B-ED470B20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30</a:t>
            </a:fld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602A5-4F75-D92D-314E-7706F853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29" y="233363"/>
            <a:ext cx="58151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F4ED-2D77-9182-E498-B620AAA31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EB55-73B6-7711-DA05-D7375C00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487"/>
            <a:ext cx="6096000" cy="74521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Chirality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B30E1-CDCF-C473-3978-56F81AF89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67" y="888273"/>
            <a:ext cx="60960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Chirality (“Handedness”)</a:t>
            </a:r>
          </a:p>
          <a:p>
            <a:r>
              <a:rPr lang="en-US" sz="2400" b="1" dirty="0"/>
              <a:t>Quantum physics also distinguishes between left-handed and right-handed quarks and leptons: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left-handed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right-handed </a:t>
            </a:r>
          </a:p>
          <a:p>
            <a:r>
              <a:rPr lang="en-US" sz="2400" b="1" dirty="0"/>
              <a:t>This deeper quantum property is called chirality.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Important Point</a:t>
            </a:r>
          </a:p>
          <a:p>
            <a:pPr marL="0" indent="0">
              <a:buNone/>
            </a:pPr>
            <a:r>
              <a:rPr lang="en-US" sz="2400" b="1" dirty="0"/>
              <a:t>Spin orientation and chirality are related ideas, but they are NOT the same thing.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Chirality is important in weak-force interactions, where left-handed and right-handed fermions react differently.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A8F18-F79A-B146-A86D-349EF7AA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31</a:t>
            </a:fld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632A0-550B-0240-F4BA-CF99A568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29" y="233363"/>
            <a:ext cx="58151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118CC-D3EF-9A3B-D5B4-5D736396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928"/>
            <a:ext cx="7817187" cy="106092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The Photon:  Easy to Detect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B3614-B7A6-6536-05FD-94FDC29EA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46" y="1227906"/>
            <a:ext cx="3892730" cy="4753112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photon is the elementary particle associated with electromagnetic radiation: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008000"/>
                </a:solidFill>
              </a:rPr>
              <a:t>visible light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radio waves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3333FF"/>
                </a:solidFill>
              </a:rPr>
              <a:t>microwaves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008000"/>
                </a:solidFill>
              </a:rPr>
              <a:t>X-rays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gamma rays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Key Properties of the Photon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mass = 0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charge = 0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spin = 1 </a:t>
            </a:r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E4205-65F0-5A0E-6F03-585DC35F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63CD9-A100-39CA-C556-1E3F0E12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928" y="704007"/>
            <a:ext cx="2834640" cy="2832219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D1DCE7-4043-7177-48A0-CA0D7C0E9A5D}"/>
              </a:ext>
            </a:extLst>
          </p:cNvPr>
          <p:cNvSpPr txBox="1"/>
          <p:nvPr/>
        </p:nvSpPr>
        <p:spPr>
          <a:xfrm>
            <a:off x="4083387" y="1177856"/>
            <a:ext cx="4077478" cy="5437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Important Idea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A photon is best understood as a quantized packet of electromagnetic energy.</a:t>
            </a:r>
            <a:br>
              <a:rPr lang="en-US" sz="2200" b="1" dirty="0"/>
            </a:br>
            <a:endParaRPr lang="en-US" sz="2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Why the Photon Matters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Photons: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mediate the electromagnetic force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are among the easiest elementary particles to detect directly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Every act of seeing depends on photons interacting with matter.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F27A6-1BFD-E00F-BE76-AE6F809C77E8}"/>
              </a:ext>
            </a:extLst>
          </p:cNvPr>
          <p:cNvSpPr txBox="1"/>
          <p:nvPr/>
        </p:nvSpPr>
        <p:spPr>
          <a:xfrm>
            <a:off x="7976117" y="3705669"/>
            <a:ext cx="407747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Experimental visualization associated with a single-photon electromagnetic interaction process near a nanoparticle surface.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C01EE2-85C2-F424-C3B2-E43A2C946F5F}"/>
              </a:ext>
            </a:extLst>
          </p:cNvPr>
          <p:cNvSpPr txBox="1"/>
          <p:nvPr/>
        </p:nvSpPr>
        <p:spPr>
          <a:xfrm>
            <a:off x="8044387" y="5490773"/>
            <a:ext cx="38471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 credit: Benjamin Yuen, University of Birmingham (2024)  “New theory reveals the shape of a single photon”</a:t>
            </a:r>
          </a:p>
        </p:txBody>
      </p:sp>
    </p:spTree>
    <p:extLst>
      <p:ext uri="{BB962C8B-B14F-4D97-AF65-F5344CB8AC3E}">
        <p14:creationId xmlns:p14="http://schemas.microsoft.com/office/powerpoint/2010/main" val="25799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3DB92-51F3-4907-9AB3-156584F3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9823269" cy="101300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Photon Detection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3E14D-28E4-BCE0-6026-1636E7620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08" y="1149532"/>
            <a:ext cx="5257800" cy="570846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Photons are detected through localized energy-transfer events.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Examples include: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8000"/>
                </a:solidFill>
              </a:rPr>
              <a:t>vision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</a:rPr>
              <a:t>cameras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3333FF"/>
                </a:solidFill>
              </a:rPr>
              <a:t>solar cells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8000"/>
                </a:solidFill>
              </a:rPr>
              <a:t>the photoelectric effect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photon particle detectors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Quantized Interaction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A photon transfers energy in discrete amounts.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It does NOT arrive as a continuously spread-out classical wave.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8BEE-BFBD-D0CB-28A4-3A0955325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33</a:t>
            </a:fld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7E502-1AF3-149A-27CA-E8743A9C6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077" y="548670"/>
            <a:ext cx="1790747" cy="5807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B49081-B66B-D050-A464-8507A651804D}"/>
              </a:ext>
            </a:extLst>
          </p:cNvPr>
          <p:cNvSpPr txBox="1"/>
          <p:nvPr/>
        </p:nvSpPr>
        <p:spPr>
          <a:xfrm>
            <a:off x="5630091" y="1140880"/>
            <a:ext cx="4651986" cy="5286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Example: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The Photoelectric Effect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A photon transfers energy to an electron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the electron absorbs the energy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the electron is ejected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the detector registers an event </a:t>
            </a:r>
            <a:endParaRPr lang="en-US" sz="2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What we directly observe is: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a localized interaction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a quantized energy transfer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a detector event</a:t>
            </a:r>
            <a:r>
              <a:rPr lang="en-US" sz="2200" b="1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—not a tiny visible particle traveling through space.</a:t>
            </a:r>
          </a:p>
        </p:txBody>
      </p:sp>
    </p:spTree>
    <p:extLst>
      <p:ext uri="{BB962C8B-B14F-4D97-AF65-F5344CB8AC3E}">
        <p14:creationId xmlns:p14="http://schemas.microsoft.com/office/powerpoint/2010/main" val="22848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What is a Photon">
            <a:hlinkClick r:id="" action="ppaction://media"/>
            <a:extLst>
              <a:ext uri="{FF2B5EF4-FFF2-40B4-BE49-F238E27FC236}">
                <a16:creationId xmlns:a16="http://schemas.microsoft.com/office/drawing/2014/main" id="{03CD0B14-0FC6-174C-A67A-8CF42FA7EF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1AAF0-D628-5E9F-E25E-9EE8EAB3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974E-5515-35E0-6C4F-5D5DC307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46F1E-89F8-752D-CB76-E16583D0B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Standard Model includes: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6 Quarks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8BF68F-B697-3F9E-76DD-32DF3F4B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8779A-9EF9-6756-9E15-347397A8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35</a:t>
            </a:fld>
            <a:endParaRPr lang="en-US" b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CF223F-AA10-CECE-E927-6527FD6D8864}"/>
              </a:ext>
            </a:extLst>
          </p:cNvPr>
          <p:cNvSpPr/>
          <p:nvPr/>
        </p:nvSpPr>
        <p:spPr>
          <a:xfrm>
            <a:off x="104503" y="2364377"/>
            <a:ext cx="3317966" cy="2312126"/>
          </a:xfrm>
          <a:prstGeom prst="round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7790-8402-B9EC-A11E-43D40EA6B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C8FC-F59E-DF64-6AFC-CCCF1F1E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CA6DA-7B4F-8FB9-1D17-D5C06C4A0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Standard Model includes: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6 Quarks 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6 Leptons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25490-783E-3845-2438-F7963998D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EF609-0ED3-15BD-D460-CB6A520F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36</a:t>
            </a:fld>
            <a:endParaRPr lang="en-US" b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531596-F674-BC6B-C6B5-12A6379C063C}"/>
              </a:ext>
            </a:extLst>
          </p:cNvPr>
          <p:cNvSpPr/>
          <p:nvPr/>
        </p:nvSpPr>
        <p:spPr>
          <a:xfrm>
            <a:off x="160306" y="4493623"/>
            <a:ext cx="3144596" cy="2106317"/>
          </a:xfrm>
          <a:prstGeom prst="round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0B56-2FEE-6552-0A30-EDD6A21FE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3F06-49DB-BC6F-B23A-D486EF5F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5A8BE-7ECE-59DD-EC9E-2E4D63D21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Standard Model includes: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6 Quarks 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6 Leptons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6 Bosons </a:t>
            </a:r>
            <a:r>
              <a:rPr lang="en-US" sz="2200" b="1" i="1" dirty="0">
                <a:solidFill>
                  <a:srgbClr val="FF0000"/>
                </a:solidFill>
              </a:rPr>
              <a:t>(graviton is hypothetical)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EA606-D8F2-87C0-6903-524719D1A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942EE-48E8-52AF-91A8-5C88093F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37</a:t>
            </a:fld>
            <a:endParaRPr lang="en-US" b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E5A8D6-41D1-06E8-9EBF-05C1BEB0F2DA}"/>
              </a:ext>
            </a:extLst>
          </p:cNvPr>
          <p:cNvSpPr/>
          <p:nvPr/>
        </p:nvSpPr>
        <p:spPr>
          <a:xfrm>
            <a:off x="3213463" y="2155371"/>
            <a:ext cx="2978331" cy="45661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528C1-4570-569F-0B2C-746C8A6D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11EE-DDBD-9A84-125D-45BFC61C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5CA11-1E63-F032-E863-651857AE9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83130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Standard Model includes: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6 Quarks 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6 Leptons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6 Bosons </a:t>
            </a:r>
            <a:r>
              <a:rPr lang="en-US" sz="2200" b="1" i="1" dirty="0">
                <a:solidFill>
                  <a:srgbClr val="FF0000"/>
                </a:solidFill>
              </a:rPr>
              <a:t>(graviton is hypothetical)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200" b="1" dirty="0"/>
              <a:t>For simplicity, we list one representative particle of each type.</a:t>
            </a:r>
          </a:p>
          <a:p>
            <a:pPr lvl="1"/>
            <a:r>
              <a:rPr lang="en-US" sz="2200" b="1" dirty="0"/>
              <a:t>Fermions (matter-like): </a:t>
            </a:r>
          </a:p>
          <a:p>
            <a:pPr lvl="2"/>
            <a:r>
              <a:rPr lang="en-US" sz="2200" b="1" dirty="0">
                <a:solidFill>
                  <a:srgbClr val="3333FF"/>
                </a:solidFill>
              </a:rPr>
              <a:t>Quarks </a:t>
            </a:r>
            <a:r>
              <a:rPr lang="en-US" sz="2200" b="1" dirty="0"/>
              <a:t>and </a:t>
            </a:r>
            <a:r>
              <a:rPr lang="en-US" sz="2200" b="1" dirty="0">
                <a:solidFill>
                  <a:srgbClr val="008000"/>
                </a:solidFill>
              </a:rPr>
              <a:t>leptons </a:t>
            </a:r>
          </a:p>
          <a:p>
            <a:pPr lvl="2"/>
            <a:r>
              <a:rPr lang="en-US" sz="2200" b="1" dirty="0"/>
              <a:t>Each has a distinct antiparticle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Bosons </a:t>
            </a:r>
            <a:r>
              <a:rPr lang="en-US" sz="2200" b="1" dirty="0"/>
              <a:t>(interaction-related): </a:t>
            </a:r>
          </a:p>
          <a:p>
            <a:pPr lvl="2"/>
            <a:r>
              <a:rPr lang="en-US" sz="2200" b="1" dirty="0">
                <a:solidFill>
                  <a:srgbClr val="D6A300"/>
                </a:solidFill>
              </a:rPr>
              <a:t>Higgs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FF0000"/>
                </a:solidFill>
              </a:rPr>
              <a:t>Photon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FF0000"/>
                </a:solidFill>
              </a:rPr>
              <a:t>gluon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FF0000"/>
                </a:solidFill>
              </a:rPr>
              <a:t>W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FF0000"/>
                </a:solidFill>
              </a:rPr>
              <a:t>Z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7030A0"/>
                </a:solidFill>
              </a:rPr>
              <a:t>Graviton</a:t>
            </a:r>
          </a:p>
          <a:p>
            <a:pPr lvl="2"/>
            <a:r>
              <a:rPr lang="en-US" sz="2200" b="1" dirty="0"/>
              <a:t>Most are their own antiparticles </a:t>
            </a:r>
          </a:p>
          <a:p>
            <a:pPr lvl="2"/>
            <a:r>
              <a:rPr lang="en-US" sz="2200" b="1" dirty="0"/>
              <a:t>Exception: W⁺ has a distinct W⁻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These Energy packets are not observed as objects—we observe them as discrete detection events with specific energy, charge, and spin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3CBFC-B961-7614-D57F-2C678D76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643346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A2CED-6C2C-25EE-114F-9003CE9C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38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81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98A3A-F347-E36C-87EE-AFB59349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7411-3051-97CF-33BA-491C5DDD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1FC94-2044-7D23-5046-BB77078CF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Fermions come in three generations: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Light weight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AB2C61-AF2C-E211-F853-40BBC4E33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EC0B3-54E7-6A88-19B7-43547727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39</a:t>
            </a:fld>
            <a:endParaRPr lang="en-US" b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A0BFA8-E579-2C8B-720F-A2CACF156BB1}"/>
              </a:ext>
            </a:extLst>
          </p:cNvPr>
          <p:cNvSpPr/>
          <p:nvPr/>
        </p:nvSpPr>
        <p:spPr>
          <a:xfrm>
            <a:off x="212558" y="2246811"/>
            <a:ext cx="1394173" cy="4474664"/>
          </a:xfrm>
          <a:prstGeom prst="round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8A5B8-4A97-E921-7E6A-CFD69742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anchor="t">
            <a:normAutofit/>
          </a:bodyPr>
          <a:lstStyle/>
          <a:p>
            <a:r>
              <a:rPr lang="en-US" sz="5600" b="1" dirty="0">
                <a:solidFill>
                  <a:srgbClr val="3333FF"/>
                </a:solidFill>
              </a:rPr>
              <a:t>What Is Process Theology?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2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5B155A-CBF7-887C-C55E-A0888BA91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8" y="2577844"/>
            <a:ext cx="5486400" cy="3662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283B-0310-1F3F-AEE5-4BD9A615C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525" y="381934"/>
            <a:ext cx="5486397" cy="6476065"/>
          </a:xfrm>
        </p:spPr>
        <p:txBody>
          <a:bodyPr anchor="t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A Different Way of Understanding Reality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Traditional theology often emphasizes: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>
                    <a:alpha val="80000"/>
                  </a:srgbClr>
                </a:solidFill>
              </a:rPr>
              <a:t>Being over becoming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>
                    <a:alpha val="80000"/>
                  </a:srgbClr>
                </a:solidFill>
              </a:rPr>
              <a:t>Substance over event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>
                    <a:alpha val="80000"/>
                  </a:srgbClr>
                </a:solidFill>
              </a:rPr>
              <a:t>Permanence over change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Process Theology emphasizes: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>
                    <a:alpha val="80000"/>
                  </a:srgbClr>
                </a:solidFill>
              </a:rPr>
              <a:t>Becoming over being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>
                    <a:alpha val="80000"/>
                  </a:srgbClr>
                </a:solidFill>
              </a:rPr>
              <a:t>Events over substances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>
                    <a:alpha val="80000"/>
                  </a:srgbClr>
                </a:solidFill>
              </a:rPr>
              <a:t>Relationship over isolation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>
                    <a:alpha val="80000"/>
                  </a:srgbClr>
                </a:solidFill>
              </a:rPr>
              <a:t>Creativity over determinism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Key Insight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>
                    <a:alpha val="80000"/>
                  </a:srgbClr>
                </a:solidFill>
              </a:rPr>
              <a:t>Reality is not a collection of static things.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>
                    <a:alpha val="80000"/>
                  </a:srgbClr>
                </a:solidFill>
              </a:rPr>
              <a:t>Reality is an ongoing process of becoming.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BF165-5BEF-4C89-CCCA-903872696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b="1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5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1E592-802A-F5A1-6D35-6AE2D548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BAF6-2AEE-6A75-5735-F00BA31F7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C7932-32A3-3C23-2460-66623B462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Fermions come in three generations: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Light weight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Middle weight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4068D1-D283-4A8A-D77F-896207B40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50D27-CB61-2B3B-D38F-EDAEE56F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40</a:t>
            </a:fld>
            <a:endParaRPr lang="en-US" b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301251-B884-53B6-FBA5-CD82DFC4BCFB}"/>
              </a:ext>
            </a:extLst>
          </p:cNvPr>
          <p:cNvSpPr/>
          <p:nvPr/>
        </p:nvSpPr>
        <p:spPr>
          <a:xfrm>
            <a:off x="1423851" y="2286000"/>
            <a:ext cx="1018903" cy="43139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F7CA2-A7A4-54D3-77CD-38DE49D37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E077-6728-E376-EFE8-459A29A4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B3331-8ACC-920B-12C8-28956545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Fermions come in three generations: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Light weight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Middle weight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Heavy weight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B1A98A-466A-DD8D-7E7A-D3BF41198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29571-5226-A06D-13CF-C900B7C2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41</a:t>
            </a:fld>
            <a:endParaRPr lang="en-US" b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E551E4-CE83-4298-8184-7BEE83ACE49A}"/>
              </a:ext>
            </a:extLst>
          </p:cNvPr>
          <p:cNvSpPr/>
          <p:nvPr/>
        </p:nvSpPr>
        <p:spPr>
          <a:xfrm>
            <a:off x="2259874" y="2286000"/>
            <a:ext cx="1045028" cy="4435475"/>
          </a:xfrm>
          <a:prstGeom prst="round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BB810-6B5B-0045-0253-8E6AD2C9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F9B0-5885-88D2-4673-1C0A1AB5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96EBE-61ED-AEDE-C504-7826DB1D4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b="1" dirty="0"/>
              <a:t>The Fermions come in three generations: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Light weight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Middle weight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Heavy weight</a:t>
            </a: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Only the light weight and the neutrinos are stable.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The middle and heavy weight decay rapidly</a:t>
            </a:r>
          </a:p>
          <a:p>
            <a:pPr marL="0" indent="0">
              <a:buNone/>
            </a:pPr>
            <a:r>
              <a:rPr lang="en-US" sz="2200" b="1" dirty="0"/>
              <a:t>Our entire periodic table of chemistry is made up of only three fermions:  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Up Quark</a:t>
            </a:r>
            <a:endParaRPr lang="en-US" sz="2200" b="1" dirty="0">
              <a:solidFill>
                <a:srgbClr val="008000"/>
              </a:solidFill>
            </a:endParaRP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Down Quark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Electron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8000"/>
                </a:solidFill>
              </a:rPr>
              <a:t>Neutrinos are everywhere but do not interact with much of anything and therefore we don’t experience them in everyday life.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7EEBB1-0D65-6652-FF3A-782EEAD9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8CF43-8C8D-2C07-0946-B8D8BE29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42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020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115C1-B016-0C9C-ACD4-0A973C1A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2C20-8B71-563A-ABF2-8BB3C7D2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75E43-0962-D648-E6CF-51BF96B4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400" b="1" dirty="0"/>
              <a:t>What Do We Mean by “Particle”?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Different Words for the Same Thing</a:t>
            </a:r>
          </a:p>
          <a:p>
            <a:pPr marL="0" indent="0">
              <a:buNone/>
            </a:pPr>
            <a:r>
              <a:rPr lang="en-US" sz="2600" b="1" dirty="0"/>
              <a:t>What we call particles in physics are described in different ways: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“Wavicles” (Strassler)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“Wave packets” (common physics language)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“Energy packets” (used in this presentation)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Quantum States</a:t>
            </a:r>
          </a:p>
          <a:p>
            <a:pPr marL="0" indent="0">
              <a:buNone/>
            </a:pPr>
            <a:r>
              <a:rPr lang="en-US" sz="2600" b="1" dirty="0"/>
              <a:t>These are different ways of talking about the same mathematical model.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FE3F99-FD03-3027-BE2F-C608203B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9C397-7E9F-95B6-9812-3A157E06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43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575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50CA4-0BB4-58A8-42AD-E8BC14DB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EEF8A-EEC9-4258-2D75-B0DDC532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BB345-7169-649A-4EA1-7519C96D4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400" b="1" dirty="0"/>
              <a:t>What Do We Mean by “Particle”?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What the model actually does:</a:t>
            </a:r>
          </a:p>
          <a:p>
            <a:pPr marL="0" indent="0">
              <a:buNone/>
            </a:pPr>
            <a:r>
              <a:rPr lang="en-US" sz="2400" b="1" dirty="0"/>
              <a:t>The model predicts the probability that a detector will register a particle-like event, with specific properties such as: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Energy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Charge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Spin</a:t>
            </a:r>
          </a:p>
          <a:p>
            <a:pPr marL="0" indent="0">
              <a:buNone/>
            </a:pPr>
            <a:r>
              <a:rPr lang="en-US" sz="2400" b="1" dirty="0"/>
              <a:t>A “particle” is best understood as</a:t>
            </a:r>
            <a:r>
              <a:rPr lang="en-US" sz="2400" b="1" dirty="0">
                <a:solidFill>
                  <a:srgbClr val="FF0000"/>
                </a:solidFill>
              </a:rPr>
              <a:t> a discrete detection event with specific properties</a:t>
            </a:r>
            <a:r>
              <a:rPr lang="en-US" sz="2400" b="1" dirty="0"/>
              <a:t>, not a little object moving through space.</a:t>
            </a:r>
          </a:p>
          <a:p>
            <a:pPr marL="0" indent="0">
              <a:buNone/>
            </a:pPr>
            <a:r>
              <a:rPr lang="en-US" sz="2000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025A3-F7DE-E2B2-B913-6B42E4AD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89DD9-CE09-81E0-25E5-69F04DB9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44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175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CE0CA-7AE4-7AD9-C2C7-589794C4D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E776-6D64-0B3B-C42C-A4FFBA0E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534"/>
            <a:ext cx="12202174" cy="74357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Energy Packets Determined by Their Particle-Like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21754-FAAD-CF33-73B4-13897A8B4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0666"/>
            <a:ext cx="5928176" cy="6021219"/>
          </a:xfrm>
        </p:spPr>
        <p:txBody>
          <a:bodyPr anchor="t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400" b="1" dirty="0"/>
              <a:t>What Do We Mean by “Particle”?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What the model does NOT do:</a:t>
            </a:r>
          </a:p>
          <a:p>
            <a:pPr marL="0" indent="0">
              <a:buNone/>
            </a:pPr>
            <a:r>
              <a:rPr lang="en-US" sz="2400" b="1" dirty="0"/>
              <a:t>The model does not tell us: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what is “really happening” between detections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that particles are tiny objects traveling through space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what physically causes an individual detection event</a:t>
            </a:r>
          </a:p>
          <a:p>
            <a:pPr marL="0" indent="0">
              <a:buNone/>
            </a:pPr>
            <a:r>
              <a:rPr lang="en-US" sz="2400" b="1" dirty="0"/>
              <a:t>Bottom line: </a:t>
            </a:r>
            <a:r>
              <a:rPr lang="en-US" sz="2400" b="1" dirty="0">
                <a:solidFill>
                  <a:srgbClr val="FF0000"/>
                </a:solidFill>
              </a:rPr>
              <a:t>A “particle” is best understood as a discrete detection event with specific properties</a:t>
            </a:r>
            <a:r>
              <a:rPr lang="en-US" sz="2400" b="1" dirty="0"/>
              <a:t>.</a:t>
            </a:r>
          </a:p>
          <a:p>
            <a:pPr marL="0" indent="0">
              <a:buNone/>
            </a:pPr>
            <a:r>
              <a:rPr lang="en-US" sz="2400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21658-78F9-EC6D-C303-834C2DA47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716498"/>
            <a:ext cx="5883442" cy="5883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2A332-567B-D532-60B8-B90BCF14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45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839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4084-01D4-0A0B-A78B-7E73DF9D8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94E5B-3DA0-3066-E252-376580AB1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07" y="629555"/>
            <a:ext cx="7476992" cy="13117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The Electron: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Properties and What They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81B4-7106-BC56-2096-8561223C0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51" y="2951713"/>
            <a:ext cx="7241087" cy="3276732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b="1" dirty="0">
                <a:solidFill>
                  <a:srgbClr val="008000"/>
                </a:solidFill>
              </a:rPr>
              <a:t>Mass: 0.511 MeV</a:t>
            </a:r>
          </a:p>
          <a:p>
            <a:pPr marL="0" indent="0">
              <a:buNone/>
            </a:pPr>
            <a:r>
              <a:rPr lang="en-US" sz="2400" b="1" dirty="0"/>
              <a:t>Mass is expressed in energy units because</a:t>
            </a:r>
            <a:br>
              <a:rPr lang="en-US" sz="2400" b="1" dirty="0"/>
            </a:br>
            <a:r>
              <a:rPr lang="en-US" sz="2400" b="1" dirty="0"/>
              <a:t>mass and energy are related (E = mc²)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8000"/>
                </a:solidFill>
              </a:rPr>
              <a:t>Charge: −1</a:t>
            </a:r>
          </a:p>
          <a:p>
            <a:pPr marL="0" indent="0">
              <a:buNone/>
            </a:pPr>
            <a:r>
              <a:rPr lang="en-US" sz="2400" b="1" dirty="0"/>
              <a:t>Charge determines how the electron interacts with electromagnetic fields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7A0A4F-91D6-DC2D-D7FB-A952268E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" y="1371600"/>
            <a:ext cx="4272197" cy="3200400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D064D-A4B4-1CB4-5F92-45D90FD225CE}"/>
              </a:ext>
            </a:extLst>
          </p:cNvPr>
          <p:cNvSpPr txBox="1"/>
          <p:nvPr/>
        </p:nvSpPr>
        <p:spPr>
          <a:xfrm>
            <a:off x="4652443" y="1969474"/>
            <a:ext cx="672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electron is a lepton with specific measurable properties: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DBE8A-AA49-AAAC-2E66-2E885E56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46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1871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1ECC9-F925-840B-504C-979E03232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C785-8B95-7529-6D2A-7047CD07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07" y="629555"/>
            <a:ext cx="7476992" cy="13117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The Electron: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Properties and What They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7F43-237E-8755-F082-7138284A9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51" y="2951713"/>
            <a:ext cx="7241087" cy="3276732"/>
          </a:xfrm>
        </p:spPr>
        <p:txBody>
          <a:bodyPr anchor="t">
            <a:noAutofit/>
          </a:bodyPr>
          <a:lstStyle/>
          <a:p>
            <a:pPr marL="457200" lvl="1" indent="0">
              <a:buNone/>
            </a:pPr>
            <a:r>
              <a:rPr lang="en-US" sz="2200" b="1" dirty="0">
                <a:solidFill>
                  <a:srgbClr val="008000"/>
                </a:solidFill>
              </a:rPr>
              <a:t>Spin: 1/2</a:t>
            </a:r>
          </a:p>
          <a:p>
            <a:pPr marL="0" indent="0">
              <a:buNone/>
            </a:pPr>
            <a:r>
              <a:rPr lang="en-US" sz="2200" b="1" dirty="0"/>
              <a:t>Spin is a quantum property related to angular momentum. It does not mean the electron is physically spinning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Why only multiples of 1/2?</a:t>
            </a:r>
          </a:p>
          <a:p>
            <a:pPr marL="0" indent="0">
              <a:buNone/>
            </a:pPr>
            <a:r>
              <a:rPr lang="en-US" sz="2200" b="1" dirty="0"/>
              <a:t>Spin comes from the mathematical structure of the model, which allows only discrete values.</a:t>
            </a:r>
            <a:br>
              <a:rPr lang="en-US" sz="2200" b="1" dirty="0"/>
            </a:br>
            <a:r>
              <a:rPr lang="en-US" sz="2200" b="1" dirty="0"/>
              <a:t>Fermions have half-integer spin (1/2, 3/2, …), while bosons have integer spin (0, 1, 2, …).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3E5ACA-4DF3-EAD9-0DDF-E901680FD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" y="1371600"/>
            <a:ext cx="4272197" cy="3200400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5CC8E-34AD-0F54-92E7-B2AA8135A154}"/>
              </a:ext>
            </a:extLst>
          </p:cNvPr>
          <p:cNvSpPr txBox="1"/>
          <p:nvPr/>
        </p:nvSpPr>
        <p:spPr>
          <a:xfrm>
            <a:off x="4652443" y="1969474"/>
            <a:ext cx="672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electron is a lepton with specific measurable properties: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E80EB-5751-46EC-A78C-9105EAB6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47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212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79B06-C269-843A-03FD-6A83C2007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3228-F394-061C-33AD-EA2C58D3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07" y="629555"/>
            <a:ext cx="7476992" cy="13117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The Photon: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Properties and What They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6D734-F517-6148-5981-0F6286DD0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51" y="2951713"/>
            <a:ext cx="7241087" cy="327673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3333FF"/>
                </a:solidFill>
              </a:rPr>
              <a:t>The photon is associated with electromagnetic interactions: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Mass: 0</a:t>
            </a:r>
          </a:p>
          <a:p>
            <a:pPr marL="0" indent="0">
              <a:buNone/>
            </a:pPr>
            <a:r>
              <a:rPr lang="en-US" sz="2600" b="1" dirty="0"/>
              <a:t>Photons always move at the speed of light</a:t>
            </a:r>
          </a:p>
          <a:p>
            <a:pPr marL="457200" lvl="1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Charge: 0</a:t>
            </a:r>
          </a:p>
          <a:p>
            <a:pPr marL="0" indent="0">
              <a:buNone/>
            </a:pPr>
            <a:r>
              <a:rPr lang="en-US" sz="2600" b="1" dirty="0"/>
              <a:t>Photons do not respond to electric charge.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B1F559-5E1A-2A42-97D0-20136461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" y="1371600"/>
            <a:ext cx="4272197" cy="3200400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C3611-B86C-0881-E84C-E4FFE182E5A8}"/>
              </a:ext>
            </a:extLst>
          </p:cNvPr>
          <p:cNvSpPr txBox="1"/>
          <p:nvPr/>
        </p:nvSpPr>
        <p:spPr>
          <a:xfrm>
            <a:off x="4652443" y="1969474"/>
            <a:ext cx="672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photon is a boson with specific measurable properties: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C30D57-2868-F427-1932-135778AB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36" y="1404468"/>
            <a:ext cx="2745114" cy="31106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BC8FD-6112-62DF-2870-4673AE20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48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926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077C9-5548-7B31-CF1B-A148A9F06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879E-3515-F585-FC89-4A0AF7D6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07" y="629555"/>
            <a:ext cx="7476992" cy="13117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The Photon: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Properties and What They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8C842-78BB-D9AF-3227-F585219B7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51" y="2951713"/>
            <a:ext cx="7241087" cy="3276732"/>
          </a:xfrm>
        </p:spPr>
        <p:txBody>
          <a:bodyPr anchor="t">
            <a:noAutofit/>
          </a:bodyPr>
          <a:lstStyle/>
          <a:p>
            <a:pPr marL="457200" lvl="1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Energy: variable</a:t>
            </a:r>
          </a:p>
          <a:p>
            <a:pPr marL="0" indent="0">
              <a:buNone/>
            </a:pPr>
            <a:r>
              <a:rPr lang="en-US" sz="2600" b="1" dirty="0"/>
              <a:t>Depends on the situation (e.g., color of light)</a:t>
            </a:r>
          </a:p>
          <a:p>
            <a:pPr marL="457200" lvl="1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Spin: 1</a:t>
            </a:r>
          </a:p>
          <a:p>
            <a:pPr marL="0" indent="0">
              <a:buNone/>
            </a:pPr>
            <a:r>
              <a:rPr lang="en-US" sz="2600" b="1" dirty="0"/>
              <a:t>A quantum form of angular momentum (not literal spinning)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9F1F2A-B567-3075-E491-F1364E186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" y="1371600"/>
            <a:ext cx="4272197" cy="3200400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6255E-8FFD-99CD-45ED-56DEFC02DEC3}"/>
              </a:ext>
            </a:extLst>
          </p:cNvPr>
          <p:cNvSpPr txBox="1"/>
          <p:nvPr/>
        </p:nvSpPr>
        <p:spPr>
          <a:xfrm>
            <a:off x="4652443" y="1969474"/>
            <a:ext cx="672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photon is a boson with specific measurable properties: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38B5F-3C50-1F79-BB24-6A0DB6A95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36" y="1404468"/>
            <a:ext cx="2745114" cy="31106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AB038-9407-9B37-65B2-A2B217C8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49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686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9451F-1AED-F29C-9A34-A6A123FC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539"/>
            <a:ext cx="12188952" cy="1165265"/>
          </a:xfrm>
        </p:spPr>
        <p:txBody>
          <a:bodyPr anchor="b">
            <a:normAutofit/>
          </a:bodyPr>
          <a:lstStyle/>
          <a:p>
            <a:pPr algn="ctr"/>
            <a:r>
              <a:rPr lang="en-US" sz="6000" b="1" dirty="0">
                <a:solidFill>
                  <a:srgbClr val="3333FF"/>
                </a:solidFill>
              </a:rPr>
              <a:t>Core Themes of Process Theology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EC48E-3014-8C3F-0E3E-6C65DF743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27623"/>
            <a:ext cx="6713552" cy="476839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Reality as Creative Becoming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Reality consists of interconnected events</a:t>
            </a:r>
            <a:r>
              <a:rPr lang="en-US" b="1" dirty="0"/>
              <a:t>.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Every moment contributes something new. 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The future is partly open. </a:t>
            </a:r>
          </a:p>
          <a:p>
            <a:pPr lvl="1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Creativity is a fundamental feature of existence.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God continuously offers new possibilities. </a:t>
            </a:r>
          </a:p>
          <a:p>
            <a:pPr marL="0" indent="0">
              <a:buNone/>
            </a:pPr>
            <a:r>
              <a:rPr lang="en-US" sz="3200" b="1" dirty="0"/>
              <a:t>Process Theology in One Sentence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 universe is a creative process unfolding within constraints.</a:t>
            </a:r>
          </a:p>
          <a:p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D6334-6012-B167-4521-D95848CD7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r="15660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D06E1-51A7-F585-8E59-C008BB74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2763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1CB0C-D4FA-FD8D-E44B-B4BB0154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26220-BE0F-21B5-E5AD-E599D717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07" y="629555"/>
            <a:ext cx="7476992" cy="13117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The Photon: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Properties and What They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7C09-379D-3A69-6142-5D9445335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51" y="2951713"/>
            <a:ext cx="7241087" cy="3276732"/>
          </a:xfrm>
        </p:spPr>
        <p:txBody>
          <a:bodyPr anchor="t">
            <a:noAutofit/>
          </a:bodyPr>
          <a:lstStyle/>
          <a:p>
            <a:pPr marL="457200" lvl="1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Spin: 1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3333FF"/>
                </a:solidFill>
              </a:rPr>
              <a:t>Why integer spin?</a:t>
            </a:r>
          </a:p>
          <a:p>
            <a:pPr marL="0" indent="0">
              <a:buNone/>
            </a:pPr>
            <a:r>
              <a:rPr lang="en-US" sz="2600" b="1" dirty="0"/>
              <a:t>Photons are bosons, and bosons always have integer spin—this follows from the same mathematical structure that limits all spin values.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7B3EB5-6921-0256-6C39-D1FFA55B4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" y="1371600"/>
            <a:ext cx="4272197" cy="3200400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25F3F-558E-321E-CF5F-5A8E0BA7DC70}"/>
              </a:ext>
            </a:extLst>
          </p:cNvPr>
          <p:cNvSpPr txBox="1"/>
          <p:nvPr/>
        </p:nvSpPr>
        <p:spPr>
          <a:xfrm>
            <a:off x="4652443" y="1969474"/>
            <a:ext cx="672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photon is a boson with specific measurable properties: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D6CB8-6380-C5BF-0063-3537CEB5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36" y="1404468"/>
            <a:ext cx="2745114" cy="31106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D063B-A578-EB65-788F-324E7830A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50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32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E7FE-BC44-67DE-E136-31ED8B93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7D87-A434-D615-369E-E5E37020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07" y="629555"/>
            <a:ext cx="7476992" cy="13117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The Photon: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Properties and What They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819B0-D3B5-86B4-F5CC-C010ED2F2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51" y="2951713"/>
            <a:ext cx="7241087" cy="327673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3333FF"/>
                </a:solidFill>
              </a:rPr>
              <a:t>Polarization (linked to chirality language):</a:t>
            </a:r>
          </a:p>
          <a:p>
            <a:pPr marL="0" indent="0">
              <a:buNone/>
            </a:pPr>
            <a:r>
              <a:rPr lang="en-US" sz="2400" b="1" dirty="0"/>
              <a:t>Photons have two possible states: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Left-handed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Right-handed</a:t>
            </a:r>
          </a:p>
          <a:p>
            <a:pPr marL="0" indent="0">
              <a:buNone/>
            </a:pPr>
            <a:r>
              <a:rPr lang="en-US" sz="2400" b="1" dirty="0"/>
              <a:t>This is somewhat similar to chirality language in fermions and is called </a:t>
            </a:r>
            <a:r>
              <a:rPr lang="en-US" sz="2400" b="1" dirty="0">
                <a:solidFill>
                  <a:srgbClr val="3333FF"/>
                </a:solidFill>
              </a:rPr>
              <a:t>polarization</a:t>
            </a:r>
            <a:r>
              <a:rPr lang="en-US" sz="2400" b="1" dirty="0"/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Bottom line: </a:t>
            </a:r>
            <a:r>
              <a:rPr lang="en-US" sz="2400" b="1" dirty="0"/>
              <a:t>A photon is a discrete detection event carrying energy and other properties</a:t>
            </a:r>
            <a:r>
              <a:rPr lang="en-US" sz="2600" b="1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B6B083-94D8-64C2-9FB6-B6599945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" y="1371600"/>
            <a:ext cx="4272197" cy="3200400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4063A-FCF1-0C43-388E-24586B48E551}"/>
              </a:ext>
            </a:extLst>
          </p:cNvPr>
          <p:cNvSpPr txBox="1"/>
          <p:nvPr/>
        </p:nvSpPr>
        <p:spPr>
          <a:xfrm>
            <a:off x="4652443" y="1969474"/>
            <a:ext cx="672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photon is a boson with specific measurable properties: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0F24BD-9986-81EC-5A41-119ADD9FF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36" y="1404468"/>
            <a:ext cx="2745114" cy="31106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AA5F8-F2A0-D9CE-AD55-67987F3A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51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004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82EBE-6FE1-C27E-F0C2-BB962096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 b="1" dirty="0">
                <a:solidFill>
                  <a:srgbClr val="3333FF"/>
                </a:solidFill>
              </a:rPr>
              <a:t>What Have We Learned?</a:t>
            </a:r>
            <a:br>
              <a:rPr lang="en-US" sz="4600" b="1" dirty="0">
                <a:solidFill>
                  <a:srgbClr val="3333FF"/>
                </a:solidFill>
              </a:rPr>
            </a:br>
            <a:r>
              <a:rPr lang="en-US" sz="4600" b="1" dirty="0">
                <a:solidFill>
                  <a:srgbClr val="3333FF"/>
                </a:solidFill>
              </a:rPr>
              <a:t>From Particles to Detection Events</a:t>
            </a:r>
            <a:endParaRPr lang="en-US" sz="4600" dirty="0">
              <a:solidFill>
                <a:srgbClr val="3333FF"/>
              </a:solidFill>
            </a:endParaRPr>
          </a:p>
        </p:txBody>
      </p:sp>
      <p:sp>
        <p:nvSpPr>
          <p:cNvPr id="820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FC7B6-55E7-5A1F-2754-A148D170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836438"/>
            <a:ext cx="4676938" cy="4984986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Central Ideas from This Lecture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The Standard Model predicts measurable detector events with extraordinary precision.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Elementary particles are identified through measurable properties such as: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mass 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charge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spin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Physics directly observes: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flashes 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clicks 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ionizations 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quantized energy transfers </a:t>
            </a:r>
          </a:p>
          <a:p>
            <a:pPr marL="0" indent="0">
              <a:spcBef>
                <a:spcPts val="0"/>
              </a:spcBef>
              <a:buNone/>
              <a:tabLst>
                <a:tab pos="3370263" algn="l"/>
              </a:tabLst>
            </a:pPr>
            <a:r>
              <a:rPr lang="en-US" sz="2000" b="1" dirty="0"/>
              <a:t>—</a:t>
            </a:r>
            <a:r>
              <a:rPr lang="en-US" sz="2000" b="1" dirty="0">
                <a:solidFill>
                  <a:srgbClr val="FF0000"/>
                </a:solidFill>
              </a:rPr>
              <a:t>not tiny visible classical objects.</a:t>
            </a:r>
          </a:p>
          <a:p>
            <a:pPr lvl="1">
              <a:spcBef>
                <a:spcPts val="0"/>
              </a:spcBef>
            </a:pPr>
            <a:endParaRPr lang="en-US" sz="2000" b="1" dirty="0"/>
          </a:p>
        </p:txBody>
      </p:sp>
      <p:pic>
        <p:nvPicPr>
          <p:cNvPr id="8194" name="Picture 2" descr="What Have We Learned Today">
            <a:extLst>
              <a:ext uri="{FF2B5EF4-FFF2-40B4-BE49-F238E27FC236}">
                <a16:creationId xmlns:a16="http://schemas.microsoft.com/office/drawing/2014/main" id="{6B6DD609-1837-00B7-ED68-EA08BE77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r="32418" b="2"/>
          <a:stretch>
            <a:fillRect/>
          </a:stretch>
        </p:blipFill>
        <p:spPr bwMode="auto">
          <a:xfrm>
            <a:off x="8876307" y="2325056"/>
            <a:ext cx="2743200" cy="2851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C26E7-28FE-79B7-83D9-94ECD11E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52</a:t>
            </a:fld>
            <a:endParaRPr lang="en-US" sz="19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1E469-C61D-6EE9-FB1B-4FFA775CDF86}"/>
              </a:ext>
            </a:extLst>
          </p:cNvPr>
          <p:cNvSpPr txBox="1"/>
          <p:nvPr/>
        </p:nvSpPr>
        <p:spPr>
          <a:xfrm>
            <a:off x="5460274" y="1859241"/>
            <a:ext cx="3416033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“Particle” language is therefore operational and instrumental.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Important Shift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Quantum physics moves us away from: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substance-centered thinking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toward: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event-centered thinking.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C7EF5A-DF96-38A4-298B-D70CCA2DC55D}"/>
              </a:ext>
            </a:extLst>
          </p:cNvPr>
          <p:cNvSpPr txBox="1"/>
          <p:nvPr/>
        </p:nvSpPr>
        <p:spPr>
          <a:xfrm>
            <a:off x="5460273" y="5543480"/>
            <a:ext cx="647917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“Actual occasions” are the events of Process Theology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“Particle-like detections” are the events of Quantum Physics</a:t>
            </a:r>
          </a:p>
        </p:txBody>
      </p:sp>
    </p:spTree>
    <p:extLst>
      <p:ext uri="{BB962C8B-B14F-4D97-AF65-F5344CB8AC3E}">
        <p14:creationId xmlns:p14="http://schemas.microsoft.com/office/powerpoint/2010/main" val="39435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BE282-6C29-4920-9637-851F2872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01" y="265610"/>
            <a:ext cx="5518592" cy="2673533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Process Theology as a Conceptual Lens</a:t>
            </a:r>
            <a:br>
              <a:rPr lang="en-US" sz="3600" b="1" dirty="0">
                <a:solidFill>
                  <a:srgbClr val="3333FF"/>
                </a:solidFill>
              </a:rPr>
            </a:br>
            <a:br>
              <a:rPr lang="en-US" sz="3600" b="1" dirty="0">
                <a:solidFill>
                  <a:srgbClr val="3333FF"/>
                </a:solidFill>
              </a:rPr>
            </a:br>
            <a:r>
              <a:rPr lang="en-US" sz="3600" b="1" dirty="0">
                <a:solidFill>
                  <a:srgbClr val="3333FF"/>
                </a:solidFill>
              </a:rPr>
              <a:t>Process Theology as an Interpretive Framework</a:t>
            </a:r>
            <a:endParaRPr lang="en-US" sz="3600" dirty="0">
              <a:solidFill>
                <a:srgbClr val="3333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3966D5-526E-5DDD-764D-AB72AFD4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45" b="-2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8B117-5E24-6F0A-82EF-CBE9D80FA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898" y="265610"/>
            <a:ext cx="5619302" cy="659239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/>
              <a:t>Why Use Process Theology Here?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Process Theology provides conceptual language centered on: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events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relations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becoming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process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This language helps translate difficult quantum concepts into forms accessible to ordinary human understanding.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detector events are physical observations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“actual occasions” are philosophical interpretations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Central Idea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The language of “actual occasions” provides one possible way of thinking about localized quantum detection events.</a:t>
            </a:r>
          </a:p>
          <a:p>
            <a:endParaRPr lang="en-US" sz="1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4FF09-B115-1638-531A-F201F3A4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53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F0D6D-E0AA-92F2-7172-9A5846F5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60" y="51983"/>
            <a:ext cx="9392421" cy="2131477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The Astonishing Success of Modern Physics</a:t>
            </a:r>
            <a:br>
              <a:rPr lang="en-US" sz="3200" b="1" dirty="0">
                <a:solidFill>
                  <a:srgbClr val="3333FF"/>
                </a:solidFill>
              </a:rPr>
            </a:br>
            <a:endParaRPr lang="en-US" sz="3200" dirty="0">
              <a:solidFill>
                <a:srgbClr val="3333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3893-784F-8418-9F1C-45626AFE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52" y="2028543"/>
            <a:ext cx="5670177" cy="404830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The Standard Model Works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The Standard Model has predicted experimental results with extraordinary precision.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 err="1">
                <a:solidFill>
                  <a:srgbClr val="FF0000"/>
                </a:solidFill>
              </a:rPr>
              <a:t>ts</a:t>
            </a:r>
            <a:r>
              <a:rPr lang="en-US" sz="2200" b="1" dirty="0">
                <a:solidFill>
                  <a:srgbClr val="FF0000"/>
                </a:solidFill>
              </a:rPr>
              <a:t> mathematical structure successfully predicts: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200" b="1" dirty="0"/>
              <a:t>particle interactions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200" b="1" dirty="0"/>
              <a:t>decay patterns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200" b="1" dirty="0"/>
              <a:t>scattering probabilities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200" b="1" dirty="0"/>
              <a:t>conservation laws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detector events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3333FF"/>
                </a:solidFill>
              </a:rPr>
              <a:t>with accuracy unmatched anywhere else in science.</a:t>
            </a:r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B9435-EB28-CE94-97B7-059ED9E8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54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9137F-CD2D-5202-7155-3ABB69BF0DDF}"/>
              </a:ext>
            </a:extLst>
          </p:cNvPr>
          <p:cNvSpPr txBox="1"/>
          <p:nvPr/>
        </p:nvSpPr>
        <p:spPr>
          <a:xfrm>
            <a:off x="6252756" y="1682039"/>
            <a:ext cx="567017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Symmetry and Conservation</a:t>
            </a:r>
          </a:p>
          <a:p>
            <a:r>
              <a:rPr lang="en-US" sz="2200" b="1" dirty="0">
                <a:solidFill>
                  <a:srgbClr val="3333FF"/>
                </a:solidFill>
              </a:rPr>
              <a:t>Modern physics discovered a profound connection:</a:t>
            </a:r>
          </a:p>
          <a:p>
            <a:pPr lvl="1"/>
            <a:r>
              <a:rPr lang="en-US" sz="2200" b="1" dirty="0"/>
              <a:t>Symmetry → Conservation Laws</a:t>
            </a:r>
          </a:p>
          <a:p>
            <a:r>
              <a:rPr lang="en-US" sz="2200" b="1" dirty="0">
                <a:solidFill>
                  <a:srgbClr val="008000"/>
                </a:solidFill>
              </a:rPr>
              <a:t>Through the work of Emmy Noether, physicists learned that: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symmetry in </a:t>
            </a:r>
            <a:r>
              <a:rPr lang="en-US" sz="2200" b="1" dirty="0">
                <a:solidFill>
                  <a:srgbClr val="FF0000"/>
                </a:solidFill>
              </a:rPr>
              <a:t>time</a:t>
            </a:r>
            <a:r>
              <a:rPr lang="en-US" sz="2200" b="1" dirty="0"/>
              <a:t> relates to conservation of </a:t>
            </a:r>
            <a:r>
              <a:rPr lang="en-US" sz="2200" b="1" dirty="0">
                <a:solidFill>
                  <a:srgbClr val="FF0000"/>
                </a:solidFill>
              </a:rPr>
              <a:t>energy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symmetry in </a:t>
            </a:r>
            <a:r>
              <a:rPr lang="en-US" sz="2200" b="1" dirty="0">
                <a:solidFill>
                  <a:srgbClr val="3333FF"/>
                </a:solidFill>
              </a:rPr>
              <a:t>space</a:t>
            </a:r>
            <a:r>
              <a:rPr lang="en-US" sz="2200" b="1" dirty="0"/>
              <a:t> relates to conservation of </a:t>
            </a:r>
            <a:r>
              <a:rPr lang="en-US" sz="2200" b="1" dirty="0">
                <a:solidFill>
                  <a:srgbClr val="3333FF"/>
                </a:solidFill>
              </a:rPr>
              <a:t>momentum</a:t>
            </a:r>
            <a:r>
              <a:rPr lang="en-US" sz="2200" b="1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rotational </a:t>
            </a:r>
            <a:r>
              <a:rPr lang="en-US" sz="2200" b="1" dirty="0"/>
              <a:t>symmetry relates to conservation of </a:t>
            </a:r>
            <a:r>
              <a:rPr lang="en-US" sz="2200" b="1" dirty="0">
                <a:solidFill>
                  <a:srgbClr val="008000"/>
                </a:solidFill>
              </a:rPr>
              <a:t>angular momentum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C6842-CCB2-55A8-DE61-211064070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234" y="728048"/>
            <a:ext cx="2943636" cy="1086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F4F291-22E4-8F03-917F-499488D561FF}"/>
              </a:ext>
            </a:extLst>
          </p:cNvPr>
          <p:cNvSpPr txBox="1"/>
          <p:nvPr/>
        </p:nvSpPr>
        <p:spPr>
          <a:xfrm>
            <a:off x="1842872" y="5828652"/>
            <a:ext cx="99233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Important Idea:  </a:t>
            </a:r>
            <a:r>
              <a:rPr lang="en-US" sz="2200" b="1" dirty="0"/>
              <a:t>The mathematics of physics is not arbitrary. It reflects deep structural regularities in nature.</a:t>
            </a:r>
          </a:p>
        </p:txBody>
      </p:sp>
    </p:spTree>
    <p:extLst>
      <p:ext uri="{BB962C8B-B14F-4D97-AF65-F5344CB8AC3E}">
        <p14:creationId xmlns:p14="http://schemas.microsoft.com/office/powerpoint/2010/main" val="8990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Final Reflection - YouTube">
            <a:extLst>
              <a:ext uri="{FF2B5EF4-FFF2-40B4-BE49-F238E27FC236}">
                <a16:creationId xmlns:a16="http://schemas.microsoft.com/office/drawing/2014/main" id="{429FD437-E0D3-EA18-FF64-4EDA49776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" b="-2"/>
          <a:stretch>
            <a:fillRect/>
          </a:stretch>
        </p:blipFill>
        <p:spPr bwMode="auto">
          <a:xfrm>
            <a:off x="2" y="4600112"/>
            <a:ext cx="3879668" cy="2257887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A090-3381-FB38-8FA8-7DBA215D9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126" y="778837"/>
            <a:ext cx="7297090" cy="4785937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Its mathematical structure: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008000"/>
                </a:solidFill>
              </a:rPr>
              <a:t>unifies interactions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encodes symmetry principles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predicts experimental outcomes with extraordinary accuracy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18 elementary particle types of this lecture series may represent something close to a complete set of fundamental quantum interaction structures.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Next Major Question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8000"/>
                </a:solidFill>
              </a:rPr>
              <a:t>If reality is fundamentally event-centered…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3333FF"/>
                </a:solidFill>
              </a:rPr>
              <a:t>then what structures constrain the possible events?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0A9A-4137-285A-435D-CABAD3F9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CB23C-C9FD-359E-178C-3C4179DF0E89}"/>
              </a:ext>
            </a:extLst>
          </p:cNvPr>
          <p:cNvSpPr txBox="1"/>
          <p:nvPr/>
        </p:nvSpPr>
        <p:spPr>
          <a:xfrm>
            <a:off x="296784" y="778837"/>
            <a:ext cx="41707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Earlier atomic models eventually failed because they did not fully explain: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000"/>
                </a:solidFill>
              </a:rPr>
              <a:t>stability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symmetry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FF"/>
                </a:solidFill>
              </a:rPr>
              <a:t>conservation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000"/>
                </a:solidFill>
              </a:rPr>
              <a:t>quantum behavior </a:t>
            </a:r>
          </a:p>
          <a:p>
            <a:r>
              <a:rPr lang="en-US" sz="2400" b="1" dirty="0"/>
              <a:t>The Standard Model appears fundamentally different.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A83F4-8D76-60E3-D153-9218CC019BD0}"/>
              </a:ext>
            </a:extLst>
          </p:cNvPr>
          <p:cNvSpPr txBox="1"/>
          <p:nvPr/>
        </p:nvSpPr>
        <p:spPr>
          <a:xfrm>
            <a:off x="1" y="94156"/>
            <a:ext cx="120831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800" b="1" dirty="0">
                <a:solidFill>
                  <a:srgbClr val="3333FF"/>
                </a:solidFill>
              </a:rPr>
              <a:t>From Particles to Equations → Structured Possibility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83094-0B83-ABDF-99D6-0DED71CCF5FF}"/>
              </a:ext>
            </a:extLst>
          </p:cNvPr>
          <p:cNvSpPr txBox="1"/>
          <p:nvPr/>
        </p:nvSpPr>
        <p:spPr>
          <a:xfrm>
            <a:off x="4010299" y="5383211"/>
            <a:ext cx="4467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FF0000"/>
                </a:solidFill>
              </a:rPr>
              <a:t>Lecture 3 Will Explore: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0C820-0667-292C-126B-C114ADA74CD8}"/>
              </a:ext>
            </a:extLst>
          </p:cNvPr>
          <p:cNvSpPr txBox="1"/>
          <p:nvPr/>
        </p:nvSpPr>
        <p:spPr>
          <a:xfrm>
            <a:off x="4572362" y="5912226"/>
            <a:ext cx="3250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probability amplitudes,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00CD1-903D-0DAD-5D9D-D094A1E77A27}"/>
              </a:ext>
            </a:extLst>
          </p:cNvPr>
          <p:cNvSpPr txBox="1"/>
          <p:nvPr/>
        </p:nvSpPr>
        <p:spPr>
          <a:xfrm>
            <a:off x="7746199" y="5938943"/>
            <a:ext cx="20353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Hilbert spaces,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F38D1-F6AC-AEB1-BD84-40A08946ACEB}"/>
              </a:ext>
            </a:extLst>
          </p:cNvPr>
          <p:cNvSpPr txBox="1"/>
          <p:nvPr/>
        </p:nvSpPr>
        <p:spPr>
          <a:xfrm>
            <a:off x="9643151" y="5925159"/>
            <a:ext cx="18917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Hamiltonian,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B40DB7-EA5C-CAB1-ED57-B4BB55FE2FAA}"/>
              </a:ext>
            </a:extLst>
          </p:cNvPr>
          <p:cNvSpPr txBox="1"/>
          <p:nvPr/>
        </p:nvSpPr>
        <p:spPr>
          <a:xfrm>
            <a:off x="4576195" y="6316988"/>
            <a:ext cx="29067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structured possibility,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0645B3-11A8-97BF-64EB-0195B90DBD13}"/>
              </a:ext>
            </a:extLst>
          </p:cNvPr>
          <p:cNvSpPr txBox="1"/>
          <p:nvPr/>
        </p:nvSpPr>
        <p:spPr>
          <a:xfrm>
            <a:off x="7254202" y="6312166"/>
            <a:ext cx="24867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Primordial Nature</a:t>
            </a:r>
          </a:p>
        </p:txBody>
      </p:sp>
    </p:spTree>
    <p:extLst>
      <p:ext uri="{BB962C8B-B14F-4D97-AF65-F5344CB8AC3E}">
        <p14:creationId xmlns:p14="http://schemas.microsoft.com/office/powerpoint/2010/main" val="5409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[100+] That's All Folks Wallpapers | Wallpapers.com">
            <a:extLst>
              <a:ext uri="{FF2B5EF4-FFF2-40B4-BE49-F238E27FC236}">
                <a16:creationId xmlns:a16="http://schemas.microsoft.com/office/drawing/2014/main" id="{DBB592A7-88E0-3AE0-F260-DE379FEE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53B29-8146-73D6-F0D9-D967EDDC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56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76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900ED-D8CE-6A23-A1B5-B1CF91A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0" y="71066"/>
            <a:ext cx="5694840" cy="179482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Implications of Process Theology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21FE-8D4B-753F-8E55-F28EC6ED5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0" y="2061836"/>
            <a:ext cx="5808050" cy="472509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A God Who Participates in History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Process Theology portrays God as: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Experiencing the joys and sufferings of creation.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Working through persuasion rather than coercion.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Calling creation toward greater beauty, truth, and justice.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Sharing in the world's ongoing becoming.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Implications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Human choices matter.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The future is not predetermined.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New possibilities can emerge.</a:t>
            </a:r>
          </a:p>
          <a:p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89B39-7CCA-DB95-02F7-2AE28BB86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44" y="2061836"/>
            <a:ext cx="6009068" cy="4011053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F00D0-929F-7050-6AF6-A040F2EC7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B4621-9683-5CB6-D388-DD89267D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930"/>
            <a:ext cx="12191998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8000" b="1" dirty="0">
                <a:solidFill>
                  <a:srgbClr val="3333FF"/>
                </a:solidFill>
              </a:rPr>
              <a:t>Key Process Thinkers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07D77-DF37-6D45-0905-966C72D83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63" y="2203079"/>
            <a:ext cx="4827640" cy="4362766"/>
          </a:xfrm>
        </p:spPr>
        <p:txBody>
          <a:bodyPr anchor="ctr"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b="1" dirty="0"/>
              <a:t>Whiteheadian Process Theology Foundational Thinkers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Alfred North Whitehead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Charles Hartshorne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Major Process Theologians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John B. Cobb Jr.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Eugene H. Peters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Marjorie Hewitt Suchocki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7030A0"/>
                </a:solidFill>
              </a:rPr>
              <a:t>C. Robert </a:t>
            </a:r>
            <a:r>
              <a:rPr lang="en-US" sz="2000" b="1" dirty="0" err="1">
                <a:solidFill>
                  <a:srgbClr val="7030A0"/>
                </a:solidFill>
              </a:rPr>
              <a:t>Mesle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Monica Coleman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Shared Emphasis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Events rather than substances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Relationship rather than isolation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Creativity rather than determinism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35764-0C5E-B956-5FBA-83E6F1A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15" y="2203079"/>
            <a:ext cx="6230012" cy="4158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FED3B-D622-FC2B-27C6-88343AD0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BC5C0-BF64-E3D9-D169-BB300182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2" y="202100"/>
            <a:ext cx="7040315" cy="1714229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The Broader Family of Process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942CA-4ED0-9CF9-8068-F4E95220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06" y="2133306"/>
            <a:ext cx="3591721" cy="3314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Beyond Whitehead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/>
              <a:t>John Cobb suggested that "process theology" may include all theologies emphasizing: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spc="-50" dirty="0">
                <a:solidFill>
                  <a:srgbClr val="008000"/>
                </a:solidFill>
              </a:rPr>
              <a:t>Event over substance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spc="-50" dirty="0">
                <a:solidFill>
                  <a:srgbClr val="FF0000"/>
                </a:solidFill>
              </a:rPr>
              <a:t>Becoming over being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Change over permanence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E2F58-82D4-65BC-DD35-6941D96C7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71" y="1916329"/>
            <a:ext cx="5486400" cy="3662172"/>
          </a:xfrm>
          <a:prstGeom prst="round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A60E0-0624-055A-502D-5D12F24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9E801-9563-8FD2-076F-89963F3FCFD9}"/>
              </a:ext>
            </a:extLst>
          </p:cNvPr>
          <p:cNvSpPr txBox="1"/>
          <p:nvPr/>
        </p:nvSpPr>
        <p:spPr>
          <a:xfrm>
            <a:off x="261823" y="5555618"/>
            <a:ext cx="117477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Shared Question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How does genuine novelty emerge in the universe?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ABDE0-B7FC-BB1C-0FA0-75A6F5D5CD72}"/>
              </a:ext>
            </a:extLst>
          </p:cNvPr>
          <p:cNvSpPr txBox="1"/>
          <p:nvPr/>
        </p:nvSpPr>
        <p:spPr>
          <a:xfrm>
            <a:off x="3667355" y="2087971"/>
            <a:ext cx="294245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Related Voices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G. W. F. Hegel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Pierre Teilhard de Chardin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Matthew Fox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Richard Rohr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Sallie </a:t>
            </a:r>
            <a:r>
              <a:rPr lang="en-US" sz="2200" b="1" dirty="0" err="1">
                <a:solidFill>
                  <a:srgbClr val="FF0000"/>
                </a:solidFill>
              </a:rPr>
              <a:t>McFague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Rosemary Ruether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Catherine Keller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Henry Young </a:t>
            </a:r>
          </a:p>
        </p:txBody>
      </p:sp>
    </p:spTree>
    <p:extLst>
      <p:ext uri="{BB962C8B-B14F-4D97-AF65-F5344CB8AC3E}">
        <p14:creationId xmlns:p14="http://schemas.microsoft.com/office/powerpoint/2010/main" val="9958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2143E-60AB-F1FA-0296-BEB7A9CE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314"/>
            <a:ext cx="5243394" cy="2225532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From Process Theology to Quantum Physics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6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A0F392-4E39-89D5-ADC1-E2B6B283C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13894"/>
            <a:ext cx="5486400" cy="3662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F229C-5697-72F5-6DE9-FCB8731C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171" y="303556"/>
            <a:ext cx="5682469" cy="647606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A Remarkable Convergence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Process Theology proposes: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>
                    <a:alpha val="80000"/>
                  </a:srgbClr>
                </a:solidFill>
              </a:rPr>
              <a:t>Reality is fundamentally event-like.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The future contains real possibilities.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</a:rPr>
              <a:t>Creativity is woven into existence.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>
                    <a:alpha val="80000"/>
                  </a:srgbClr>
                </a:solidFill>
              </a:rPr>
              <a:t>Novelty emerges continuously.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Modern Quantum Physics Suggests: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>
                    <a:alpha val="80000"/>
                  </a:srgbClr>
                </a:solidFill>
              </a:rPr>
              <a:t>Nature is built from quantum events.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Multiple futures are physically possible.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</a:rPr>
              <a:t>Outcomes are constrained but not predetermined.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>
                    <a:alpha val="80000"/>
                  </a:srgbClr>
                </a:solidFill>
              </a:rPr>
              <a:t>Reality unfolds through actualized possibilities.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Central Question of This Lecture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Can the language of Process Theology help us better understand the physical world revealed by quantum physics?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3E454-2B28-DAA4-08C7-7CA8D77C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>
                <a:solidFill>
                  <a:schemeClr val="tx1">
                    <a:alpha val="6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1900" b="1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21412</TotalTime>
  <Words>3869</Words>
  <Application>Microsoft Office PowerPoint</Application>
  <PresentationFormat>Widescreen</PresentationFormat>
  <Paragraphs>684</Paragraphs>
  <Slides>56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Cambria Math</vt:lpstr>
      <vt:lpstr>Office Theme</vt:lpstr>
      <vt:lpstr>Process Theology as a Lens for Bringing Quantum Physics into Focus</vt:lpstr>
      <vt:lpstr>The Language Problem  in Quantum Physics</vt:lpstr>
      <vt:lpstr>Why Process Theology Matters Here</vt:lpstr>
      <vt:lpstr>What Is Process Theology?</vt:lpstr>
      <vt:lpstr>Core Themes of Process Theology</vt:lpstr>
      <vt:lpstr>Implications of Process Theology</vt:lpstr>
      <vt:lpstr>Key Process Thinkers</vt:lpstr>
      <vt:lpstr>The Broader Family of Process Thought</vt:lpstr>
      <vt:lpstr>From Process Theology to Quantum Physics</vt:lpstr>
      <vt:lpstr>Quantum Physics as a Predictive Framework</vt:lpstr>
      <vt:lpstr>What Quantum Physics  Actually Gives Us</vt:lpstr>
      <vt:lpstr>Process Theology as an Interpretive Framework</vt:lpstr>
      <vt:lpstr>The Conceptual Vocabulary  of Process Theology</vt:lpstr>
      <vt:lpstr>What Do Physicists Actually Detect?</vt:lpstr>
      <vt:lpstr>Detection Events and “Actual Occasions”</vt:lpstr>
      <vt:lpstr>Why “Particle” Is  Instrumental Language</vt:lpstr>
      <vt:lpstr>Quantized Energy Transfer</vt:lpstr>
      <vt:lpstr>How Are Elementary Particles Identified?</vt:lpstr>
      <vt:lpstr>The Goal of  The Standard Model (SM)</vt:lpstr>
      <vt:lpstr>Einstein and Mass–Energy Equivalence</vt:lpstr>
      <vt:lpstr>Energy, Momentum, and Mass</vt:lpstr>
      <vt:lpstr>Why Particle Mass Is Listed in eV, MeV, and GeV</vt:lpstr>
      <vt:lpstr>Electric Charge</vt:lpstr>
      <vt:lpstr>Spin and Rotational Symmetry</vt:lpstr>
      <vt:lpstr>Spin and Rotational Symmetry</vt:lpstr>
      <vt:lpstr>Spin and Rotational Symmetry</vt:lpstr>
      <vt:lpstr>Spin and Rotational Symmetry</vt:lpstr>
      <vt:lpstr>Fermions and the 720° Rotation</vt:lpstr>
      <vt:lpstr>Fermions and Bosons</vt:lpstr>
      <vt:lpstr>Spin Orientation</vt:lpstr>
      <vt:lpstr>Chirality</vt:lpstr>
      <vt:lpstr>The Photon:  Easy to Detect</vt:lpstr>
      <vt:lpstr>Photon Detection Events</vt:lpstr>
      <vt:lpstr>PowerPoint Presentation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Energy Packets Determined by Their Particle-Like Detection</vt:lpstr>
      <vt:lpstr>The Electron:  Properties and What They Mean</vt:lpstr>
      <vt:lpstr>The Electron:  Properties and What They Mean</vt:lpstr>
      <vt:lpstr>The Photon:  Properties and What They Mean</vt:lpstr>
      <vt:lpstr>The Photon:  Properties and What They Mean</vt:lpstr>
      <vt:lpstr>The Photon:  Properties and What They Mean</vt:lpstr>
      <vt:lpstr>The Photon:  Properties and What They Mean</vt:lpstr>
      <vt:lpstr>What Have We Learned? From Particles to Detection Events</vt:lpstr>
      <vt:lpstr>Process Theology as a Conceptual Lens  Process Theology as an Interpretive Framework</vt:lpstr>
      <vt:lpstr>The Astonishing Success of Modern Physics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Soderstrand</dc:creator>
  <cp:lastModifiedBy>Michael Soderstrand</cp:lastModifiedBy>
  <cp:revision>324</cp:revision>
  <dcterms:created xsi:type="dcterms:W3CDTF">2026-04-12T18:46:52Z</dcterms:created>
  <dcterms:modified xsi:type="dcterms:W3CDTF">2026-06-18T02:50:04Z</dcterms:modified>
</cp:coreProperties>
</file>