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694" r:id="rId3"/>
    <p:sldId id="695" r:id="rId4"/>
    <p:sldId id="696" r:id="rId5"/>
    <p:sldId id="697" r:id="rId6"/>
    <p:sldId id="698" r:id="rId7"/>
    <p:sldId id="703" r:id="rId8"/>
    <p:sldId id="704" r:id="rId9"/>
    <p:sldId id="709" r:id="rId10"/>
    <p:sldId id="710" r:id="rId11"/>
    <p:sldId id="711" r:id="rId12"/>
    <p:sldId id="712" r:id="rId13"/>
    <p:sldId id="713" r:id="rId14"/>
    <p:sldId id="714" r:id="rId15"/>
    <p:sldId id="715" r:id="rId16"/>
    <p:sldId id="716" r:id="rId17"/>
    <p:sldId id="717" r:id="rId18"/>
    <p:sldId id="718" r:id="rId19"/>
    <p:sldId id="719" r:id="rId20"/>
    <p:sldId id="720" r:id="rId21"/>
    <p:sldId id="721" r:id="rId22"/>
    <p:sldId id="722" r:id="rId23"/>
    <p:sldId id="723" r:id="rId24"/>
    <p:sldId id="724" r:id="rId25"/>
    <p:sldId id="725" r:id="rId26"/>
    <p:sldId id="726" r:id="rId27"/>
    <p:sldId id="727" r:id="rId28"/>
    <p:sldId id="728" r:id="rId29"/>
    <p:sldId id="729" r:id="rId30"/>
    <p:sldId id="730" r:id="rId31"/>
    <p:sldId id="732" r:id="rId32"/>
    <p:sldId id="700" r:id="rId33"/>
    <p:sldId id="701" r:id="rId34"/>
    <p:sldId id="733" r:id="rId35"/>
    <p:sldId id="6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8000"/>
    <a:srgbClr val="FFC9C9"/>
    <a:srgbClr val="C59EE2"/>
    <a:srgbClr val="009AD0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1073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5232-9B92-4969-9F03-79969A0AFDFE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92D92-98AE-41E0-B598-3DD458280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7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3B65-861B-19AA-B57D-30E18AB6A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C1666-D1E5-3DCA-AAA5-3447B858B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E8E5-F169-6250-6594-5C8A7D04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855-56DB-44D2-B561-2F1262B5C9B9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931C-D5CB-B1C1-8E45-0E02282B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D6AD1-64C2-F60A-D73C-5BEDC63D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3445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28E8-9933-ADDF-73DF-6CC14633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0FEF5-E53E-AFD2-85F3-18787B5C4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4B63-EEEE-EC42-DDB1-219106C4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3BAD-D24C-4A0A-9EF7-37CFF1A87D38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5E5-843D-0592-9E21-CEF355AE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2806-80EE-5AD6-D9A8-41527972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55A7D-B655-024A-14B1-9939726F5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62A3D-F490-E571-91E6-16271B7A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FD35-FF4E-A8B5-7D38-5A773FF4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6591-5AA7-45EF-80C8-5D986A34AFB9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788A-A9B1-584D-C175-B33FFA10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CB06-6C03-A02D-2A1E-90074874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2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2E79-B4B7-9E4F-4BEC-384A0BAB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FB30-0E2F-07BB-02AF-BEBB1F4DB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40FAA-4802-7E88-0E11-5341DC55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7BE78-5F83-474A-917B-C81EEB273BE8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6F28-306C-2491-62D9-D1BF4260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E0495-F2CB-ED34-6868-3BA483A1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3329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7E4-B272-8E7E-3622-EEFB93BE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1775C-0FC7-509D-BF2A-BA328D6F4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F1A4-1801-0943-50AC-982C5808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831-9D01-4770-96B9-BC22A6F2F21F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D1D90-526C-0072-7F33-BB08B0BD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4F835-830E-97A1-FDD2-41FB487A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4CAE-52FC-D059-A1DE-B0174727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A3B8-7C30-37B0-CC76-979953902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FCD2C-476F-B70C-16C6-007C7FB77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7FB71-017E-46CC-3FBC-E7EE2E04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75CA-B6AF-4191-AE20-D25FE9519277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4FB5-37F9-46ED-B8D9-9E75D8FF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B15A5-B4E9-18C7-FE71-E3135B35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03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21C4-3380-4A6B-136E-EECA5C40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CE98B-C452-7328-B729-734739002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FC752-677F-FB33-13A4-2B7618DF0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2888A-E1E3-2D2F-61C0-9DC63402A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C534C-53A1-D6AD-A319-C7CB627DB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F41B1-8EC4-FF72-5994-601E9366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7AD5-7EE7-4097-901E-6492465A8EE2}" type="datetime1">
              <a:rPr lang="en-US" smtClean="0"/>
              <a:t>6/23/2026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FB7ED-F9DD-83E8-3D94-87F71C07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00AB7-F860-5032-2D28-28DA570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AF5A-73E7-B888-6E26-04735E57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B38C9-B7B0-5DF8-32BF-987E2E17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2ECA-AA98-4CC1-B165-2F43EEA398D1}" type="datetime1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CE0B3-CF21-8912-C4A8-5A043B24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46906-C2E2-59F8-7B20-E30E8AEA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2493E-140A-48A6-2431-2CE7BC2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A904-1007-4FDB-B77F-0FCAE73511BD}" type="datetime1">
              <a:rPr lang="en-US" smtClean="0"/>
              <a:t>6/23/2026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50AE0-CE48-70AE-9C3F-11CB8B71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8108-BECD-062A-50BE-9AE723FB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0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B5C0-6290-DBD5-B3F6-2F20495E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620A-88AA-6DBA-ADD4-CF0DDA2E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A40F8-1B93-6E07-8220-F6862C6A9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3B7C1-46BA-56DB-DE71-AB638CD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B3C3-3D87-4DB4-BFD0-3AE5F15C220B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90CC3-5FB4-869E-FA2C-4FDBBFFE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1AB2-4478-B592-888C-15819927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FE7D-2E6E-A9D1-7FE6-326FD654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DE121-A514-1585-37DA-FF0945560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2685D-9BE9-3231-3ABA-F7832869F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9927-3BAC-222B-5D89-5B8FF678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1EC9-4BDF-4A3C-BA47-3ADCE3DF51B2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38A58-4051-6CE4-E0E7-35699793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C801-EA3E-3336-DF6B-98329355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1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EB469-2501-E046-2376-330E1573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A2288-EA58-CA42-0398-302D57BE0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B083-11E2-DABF-E61B-61145C3F8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356AE-FA1D-47DC-B80E-3C70D16023D7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3621-C04B-EEB1-E905-FC14E850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AC92-531F-44A4-253C-C7C6C4F53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6987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80" y="5153917"/>
            <a:ext cx="5922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3: From Particles to Equations: Structured Possibility and Primordial Nature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7C80F-F8B6-09AF-314F-5D15D24A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837524-6ADB-32D3-74C8-D65D80890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C171-13CC-D1D2-6796-DF56DAC01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711916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What Physics Establishes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✔ some quantum events are not completely predetermined by prior information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✔ quantum theory predicts probabilities rather than individual outcomes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✔ statistical patterns emerge across many events</a:t>
            </a:r>
          </a:p>
          <a:p>
            <a:pPr marL="0" indent="0">
              <a:buNone/>
            </a:pPr>
            <a:r>
              <a:rPr lang="en-US" sz="2400" b="1" dirty="0"/>
              <a:t>What Physics Does Not Establish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✘ randomness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✘ agency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✘ conscious choice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✘ self-creativity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✘ any other interpretation</a:t>
            </a:r>
          </a:p>
          <a:p>
            <a:pPr marL="0" indent="0">
              <a:buNone/>
            </a:pPr>
            <a:r>
              <a:rPr lang="en-US" sz="2400" b="1" dirty="0"/>
              <a:t>Important</a:t>
            </a:r>
          </a:p>
          <a:p>
            <a:r>
              <a:rPr lang="en-US" sz="2400" b="1" dirty="0">
                <a:solidFill>
                  <a:srgbClr val="3333FF"/>
                </a:solidFill>
              </a:rPr>
              <a:t>Physics establishes openness but does not determine the meaning of that openness.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7BC2F-B4A7-F02C-31BA-8FAD343DE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100E-4A1C-6DCE-A39C-E6AB37C7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2D59A-2D4F-03FB-2957-F03B2877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3BF45-B6F1-85E2-BE41-2D5B5153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A Free-Will Parallel in Quantum Physics</a:t>
            </a:r>
          </a:p>
        </p:txBody>
      </p:sp>
    </p:spTree>
    <p:extLst>
      <p:ext uri="{BB962C8B-B14F-4D97-AF65-F5344CB8AC3E}">
        <p14:creationId xmlns:p14="http://schemas.microsoft.com/office/powerpoint/2010/main" val="37273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E281D-F63E-12E2-933F-39AD57BF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F23727-9FC5-4B32-F526-BDB882738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7ECA5-C882-EF10-DA7A-137045383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711916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In This Lecture Series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We use the term Conway–Kochen Free Will to describe: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8000"/>
                </a:solidFill>
              </a:rPr>
              <a:t>✔ outcomes that are not completely predetermined by prior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What We Do NOT Mean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✘ consciousness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✘ agency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✘ deliberate choice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✘ human decision making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✘ any particular interpretation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Important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3333FF"/>
                </a:solidFill>
              </a:rPr>
              <a:t>Randomness and Conway–Kochen free will are instrumentally indistinguishable.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8000"/>
                </a:solidFill>
              </a:rPr>
              <a:t>Physics cannot experimentally determine the difference.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Key Idea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Conway–Kochen free will is simply our label for the openness established by physics.</a:t>
            </a:r>
          </a:p>
          <a:p>
            <a:endParaRPr lang="en-US" sz="2400" b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48AAB4-E4B2-2987-DDA6-46B657AF6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6B485-745B-A547-204E-88B0542D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D8F0D-3C9B-6F8F-55CA-172E0571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6D2F5-D831-F0D1-CDEB-F877467E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Conway–Kochen Free Will</a:t>
            </a:r>
          </a:p>
        </p:txBody>
      </p:sp>
    </p:spTree>
    <p:extLst>
      <p:ext uri="{BB962C8B-B14F-4D97-AF65-F5344CB8AC3E}">
        <p14:creationId xmlns:p14="http://schemas.microsoft.com/office/powerpoint/2010/main" val="11026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B497C-E2CF-0836-5819-AF827F045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35BAA13-6E9C-7624-E717-0E4A01F73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D580-CF88-5580-A1DA-F210045C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711916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John Conway and Simon Kochen developed two Free Will Theorems exploring the implications of free will in quantum physics.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In This Lecture Series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We are not using the Free Will Theorems themselves.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We are using the definition of free will employed by Conway and Kochen.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ECE51D-6A09-63F8-8C65-88C641860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D448F-42C3-39E0-34CE-44AA6D9F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77696-BE4D-2597-4DC2-2DF454EE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7F079-BA69-2A06-86B7-5EC6843B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Conway and Kochen Provide</a:t>
            </a:r>
          </a:p>
        </p:txBody>
      </p:sp>
    </p:spTree>
    <p:extLst>
      <p:ext uri="{BB962C8B-B14F-4D97-AF65-F5344CB8AC3E}">
        <p14:creationId xmlns:p14="http://schemas.microsoft.com/office/powerpoint/2010/main" val="6361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F3F80-3706-305A-8C3B-A68628CE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75D832-BDDB-F788-019F-F8C342529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266C-C661-2703-DEA4-C6F5C83A0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711916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In Summary</a:t>
            </a:r>
          </a:p>
          <a:p>
            <a:pPr marL="800100" lvl="1" indent="-34290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8000"/>
                </a:solidFill>
              </a:rPr>
              <a:t>Process Theology has a useful concept called free becoming. </a:t>
            </a:r>
          </a:p>
          <a:p>
            <a:pPr marL="800100" lvl="1" indent="-34290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Quantum physics finds a similar openness within constraints. </a:t>
            </a:r>
          </a:p>
          <a:p>
            <a:pPr marL="800100" lvl="1" indent="-34290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3333FF"/>
                </a:solidFill>
              </a:rPr>
              <a:t>Conway and Kochen provide a definition of free will that describes this openness. </a:t>
            </a:r>
          </a:p>
          <a:p>
            <a:pPr marL="800100" lvl="1" indent="-34290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</a:rPr>
              <a:t>Quantum states encode the constraints on that openness through probability amplitudes and their mathematical relationships..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Important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Conway–Kochen free will provides the openness</a:t>
            </a:r>
            <a:r>
              <a:rPr lang="en-US" sz="2000" b="1" dirty="0"/>
              <a:t>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Quantum states encode the constraints on that openness.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Next Question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How do quantum states encode those constraints?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With that foundation in place, we now turn to quantum states.</a:t>
            </a:r>
          </a:p>
          <a:p>
            <a:endParaRPr lang="en-US" sz="2400" b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9C8020-FAD5-6EF3-682A-209C382C0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D4FB5-8553-5980-C4CC-C79D9ACF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972D7-0D4A-35C2-1247-224DD1259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1040A-2664-C4BF-F075-E75670A7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Conway and Kochen Provide</a:t>
            </a:r>
          </a:p>
        </p:txBody>
      </p:sp>
    </p:spTree>
    <p:extLst>
      <p:ext uri="{BB962C8B-B14F-4D97-AF65-F5344CB8AC3E}">
        <p14:creationId xmlns:p14="http://schemas.microsoft.com/office/powerpoint/2010/main" val="1545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B80AB5-04E5-2C2D-26E9-EF3A3DA3A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13EF9-189F-8C87-601D-2924C7ED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655" y="99875"/>
            <a:ext cx="5186889" cy="140118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How Do Quantum States Encode Constraints?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028ADBA0-53A9-2895-F70E-76BE798B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9E678-5934-6ECF-79ED-E1C5720D8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64" y="1255625"/>
            <a:ext cx="4542183" cy="2603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Recall</a:t>
            </a:r>
          </a:p>
          <a:p>
            <a:pPr marL="0" indent="0">
              <a:buNone/>
            </a:pPr>
            <a:r>
              <a:rPr lang="en-US" sz="2000" b="1" dirty="0"/>
              <a:t>Quantum states encode the constraints on: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possible future detections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measurable properties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allowed outcomes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structured possibilities</a:t>
            </a:r>
            <a:endParaRPr lang="en-US" sz="5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F1689-04EB-5518-50AC-2A90E704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9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F876D1-64FB-F6F6-3CF3-51FC43081E9B}"/>
              </a:ext>
            </a:extLst>
          </p:cNvPr>
          <p:cNvSpPr txBox="1"/>
          <p:nvPr/>
        </p:nvSpPr>
        <p:spPr>
          <a:xfrm>
            <a:off x="838200" y="3859153"/>
            <a:ext cx="522234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We begin by examining increasingly complex quantum states:</a:t>
            </a:r>
          </a:p>
          <a:p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008000"/>
                </a:solidFill>
              </a:rPr>
              <a:t>the vacuum state (no particles)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FF0000"/>
                </a:solidFill>
              </a:rPr>
              <a:t>one-particle states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3333FF"/>
                </a:solidFill>
              </a:rPr>
              <a:t>multi-particle states </a:t>
            </a:r>
            <a:br>
              <a:rPr lang="en-US" sz="2000" b="1" dirty="0"/>
            </a:br>
            <a:endParaRPr lang="en-US" sz="2000" b="1" dirty="0"/>
          </a:p>
          <a:p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64608-0BBA-A61B-DDCF-9AF992660A1A}"/>
              </a:ext>
            </a:extLst>
          </p:cNvPr>
          <p:cNvSpPr txBox="1"/>
          <p:nvPr/>
        </p:nvSpPr>
        <p:spPr>
          <a:xfrm>
            <a:off x="6319310" y="2120215"/>
            <a:ext cx="5502576" cy="397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Key Idea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Each quantum state encodes: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which particles are present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properties they may exhibit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which future detections are possible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the probability amplitudes associated with those possibilities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Important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Quantum states do not encode certainty.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They encode structured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9576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E07F2-23D6-085C-A96E-A026703B6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61D6B5-E2BE-F03D-2721-9ACC23E6D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3E395-1D62-BF12-006D-8A0A1F96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140118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The Simplest Quantum State: The Vacuum State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63CA78B8-7C9B-D0AA-E1AB-259E8ECBF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E990D2-AFF9-854A-407C-8AEBAA124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3D07-8D16-97D2-F431-305A526B5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255624"/>
            <a:ext cx="5761344" cy="366907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In the Quantum State Model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vacuum state: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contains no particles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represents the lowest-energy state of the model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is still a valid quantum state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</a:rPr>
              <a:t>contains structured possibilities for future particle-like detections</a:t>
            </a:r>
          </a:p>
          <a:p>
            <a:pPr lvl="1"/>
            <a:endParaRPr lang="en-US" sz="5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11335-CF6F-FC92-5C1A-7DEB6455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9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70601-6A51-EFB8-2A7C-D9919D54C0AB}"/>
              </a:ext>
            </a:extLst>
          </p:cNvPr>
          <p:cNvSpPr txBox="1"/>
          <p:nvPr/>
        </p:nvSpPr>
        <p:spPr>
          <a:xfrm>
            <a:off x="733696" y="4797849"/>
            <a:ext cx="522234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Important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/>
              <a:t>The absence of particles is itself represented by a valid quantum state.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3B408-D7C1-0686-77EA-51BE239512DB}"/>
              </a:ext>
            </a:extLst>
          </p:cNvPr>
          <p:cNvSpPr txBox="1"/>
          <p:nvPr/>
        </p:nvSpPr>
        <p:spPr>
          <a:xfrm>
            <a:off x="6319310" y="2433726"/>
            <a:ext cx="5761344" cy="415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Process Theology Lens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vacuum state can be viewed as a model of structured possibility prior to actual occasions.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Key Idea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 quantum state does not require particles.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Particles are only one possible content of a quantum state.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Transition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If the vacuum state contains no particles, what happens when we add one?</a:t>
            </a:r>
          </a:p>
        </p:txBody>
      </p:sp>
    </p:spTree>
    <p:extLst>
      <p:ext uri="{BB962C8B-B14F-4D97-AF65-F5344CB8AC3E}">
        <p14:creationId xmlns:p14="http://schemas.microsoft.com/office/powerpoint/2010/main" val="40036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42364F-BCF1-AD3A-2F1E-0777F1E99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B0EF32-0308-0F32-AF9A-39DA307A4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2CC8F-CC07-F2F3-AD90-38E83C55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788369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One-Particle Quantum States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429E6A57-4B70-30C7-7E49-1048CEE3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55538D-7892-6617-755F-EC233F453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3BEFB-429D-9519-EAFA-F0027B9F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56" y="731488"/>
            <a:ext cx="5761344" cy="599039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Starting from the Vacuum State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A one-particle quantum state is created when a single particle is added to the model.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Examples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One Electron State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one electron is present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electron properties are encoded in the quantum state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future particle-like detections are constrained by the quantum state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One Photon State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one photon is present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photon properties are encoded in the quantum state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future particle-like detections are constrained by that state</a:t>
            </a:r>
          </a:p>
          <a:p>
            <a:pPr lvl="1"/>
            <a:endParaRPr lang="en-US" sz="600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0FBC1-D825-F3E9-A9BB-64C510B9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CF252-0205-4A6C-97DF-96EA8D11094F}"/>
              </a:ext>
            </a:extLst>
          </p:cNvPr>
          <p:cNvSpPr txBox="1"/>
          <p:nvPr/>
        </p:nvSpPr>
        <p:spPr>
          <a:xfrm>
            <a:off x="6319310" y="2433726"/>
            <a:ext cx="5538034" cy="405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Process Theology Lens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The particle does not remove the openness.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The quantum state constrains the possible ways that openness can become actual.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Transition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How does the quantum state encode those possibilities and what information needs to be encoded?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BADE16-B04C-090D-D09D-0B26FAE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64" y="4225403"/>
            <a:ext cx="1267002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427A5-0B79-7E98-AC40-F4CD969D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B19034-FAA1-A466-ECA0-48D580CC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FDAA3-71EB-4EA7-E051-53FD20F5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140118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What Information Must a Quantum State Encode?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931667F0-EE6B-1154-63FA-C3047648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76B501-9D08-D1FA-A891-84DD4DD33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0C2AE-AE6D-A6D9-9596-B7AB0F63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9EB77-C91C-8A1B-01AA-BB7E5E16DA7D}"/>
              </a:ext>
            </a:extLst>
          </p:cNvPr>
          <p:cNvSpPr txBox="1"/>
          <p:nvPr/>
        </p:nvSpPr>
        <p:spPr>
          <a:xfrm>
            <a:off x="6386660" y="3673680"/>
            <a:ext cx="5761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Process Theology Lens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 quantum state encodes the constraints on becoming.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It does not determine exactly which actual occasion will occur.</a:t>
            </a:r>
          </a:p>
          <a:p>
            <a:r>
              <a:rPr lang="en-US" sz="2400" b="1" dirty="0"/>
              <a:t>Transition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How does the quantum state mathematically encode this information?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24845-08B8-2DD3-ABC2-82DBD882818F}"/>
              </a:ext>
            </a:extLst>
          </p:cNvPr>
          <p:cNvSpPr txBox="1"/>
          <p:nvPr/>
        </p:nvSpPr>
        <p:spPr>
          <a:xfrm>
            <a:off x="3264937" y="4611410"/>
            <a:ext cx="2866521" cy="2110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One Photon State  may encode possibilities related to: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position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momentum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energy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spin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F9358-091D-1C37-E7CC-1416156FFC63}"/>
              </a:ext>
            </a:extLst>
          </p:cNvPr>
          <p:cNvSpPr txBox="1"/>
          <p:nvPr/>
        </p:nvSpPr>
        <p:spPr>
          <a:xfrm>
            <a:off x="6319309" y="2084822"/>
            <a:ext cx="5761344" cy="1688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b="1" dirty="0"/>
              <a:t>Important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A quantum state does not encode a single predetermined future.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It encodes a structured set of possible future detections.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C14E1D-4ABA-180B-EDB4-9C18D17C35FE}"/>
              </a:ext>
            </a:extLst>
          </p:cNvPr>
          <p:cNvSpPr/>
          <p:nvPr/>
        </p:nvSpPr>
        <p:spPr>
          <a:xfrm>
            <a:off x="370114" y="4558937"/>
            <a:ext cx="1432560" cy="375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35D53-C466-8FED-75F9-DEF66B14EE50}"/>
              </a:ext>
            </a:extLst>
          </p:cNvPr>
          <p:cNvSpPr txBox="1"/>
          <p:nvPr/>
        </p:nvSpPr>
        <p:spPr>
          <a:xfrm>
            <a:off x="370114" y="4648060"/>
            <a:ext cx="3048765" cy="2110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One Electron State  may encode possibilities related to: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position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momentum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energy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spin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239D-4788-6059-B0F7-B21625280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151120"/>
            <a:ext cx="5761344" cy="363498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487738" algn="l"/>
              </a:tabLst>
            </a:pPr>
            <a:r>
              <a:rPr lang="en-US" sz="2000" b="1" dirty="0"/>
              <a:t>To Predict Future Particle-Like Detections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A quantum state must encode: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which particles are present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how many particles are present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the measurable properties those particles may exhibit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the possible future particle-like detections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relationships among those possibilities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Examples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843645-F056-42A0-90D0-4B777AA1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38" y="4225403"/>
            <a:ext cx="1267002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D20D9E-2A7D-48C8-E066-284D732D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238F2-356B-4F46-5EEE-5F65788F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3F17-F701-F403-E508-51B33734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140118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Probability Amplitudes Encode Possibilities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3FA4D975-CC9E-42BD-9157-8648E477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270F6-B2CA-4288-E30E-C99361633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9EECB-EE3A-D18D-C831-E45419B7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FE5E9-F181-3BCF-D399-E8A4139D8055}"/>
              </a:ext>
            </a:extLst>
          </p:cNvPr>
          <p:cNvSpPr txBox="1"/>
          <p:nvPr/>
        </p:nvSpPr>
        <p:spPr>
          <a:xfrm>
            <a:off x="6282156" y="3882688"/>
            <a:ext cx="57613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Process Theology Lens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Probability amplitudes can be viewed as mathematical constraints on becoming.</a:t>
            </a:r>
          </a:p>
          <a:p>
            <a:r>
              <a:rPr lang="en-US" sz="2400" b="1" dirty="0"/>
              <a:t>Transition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How are all of these amplitudes organized into a single quantum state?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B387B-04B5-9D9E-88F9-6A656E6C7BFB}"/>
              </a:ext>
            </a:extLst>
          </p:cNvPr>
          <p:cNvSpPr txBox="1"/>
          <p:nvPr/>
        </p:nvSpPr>
        <p:spPr>
          <a:xfrm>
            <a:off x="6214805" y="1967255"/>
            <a:ext cx="576134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Important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Probability amplitudes encode the structure of the possibilities.</a:t>
            </a:r>
          </a:p>
          <a:p>
            <a:pPr lvl="1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They do not specify a single predetermined outcome.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108F2-009F-E716-0048-EF98C06E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56" y="1192855"/>
            <a:ext cx="5761344" cy="576501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A Quantum State Uses Probability Amplitudes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 quantum state assigns probability amplitudes to possible future particle-like detections.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amplitudes are mathematical quantities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amplitudes can be positive, negative, or complex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amplitudes are not probabilities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probabilities are calculated from amplitudes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Example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For a one-electron state: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possible future detections may occur at different locations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each possible detection is assigned a probability amplitude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the amplitudes determine the probabilities of the possible detections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8EB0C7-6167-AA16-F91C-F610863F2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38" y="4199277"/>
            <a:ext cx="1267002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5663E-3EEC-5C40-543E-2CEBDD3EF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6DB946-08A3-D2FE-B031-24D5485B8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91B16-8CBD-2DD9-DBAA-F32614067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90107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A Simple State Vector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051ABA85-E875-DE36-9C59-13667637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07A6FE-B7E7-7CE8-683C-13EA899C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780B9-2767-DE24-7D57-B26E36AF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D3651D-C0E0-D646-079E-0D7B64205779}"/>
              </a:ext>
            </a:extLst>
          </p:cNvPr>
          <p:cNvSpPr txBox="1"/>
          <p:nvPr/>
        </p:nvSpPr>
        <p:spPr>
          <a:xfrm>
            <a:off x="6123362" y="4316744"/>
            <a:ext cx="5977195" cy="277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Process Theology Lens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The quantum state encodes multiple constrained possibilities within a single state.</a:t>
            </a:r>
          </a:p>
          <a:p>
            <a:r>
              <a:rPr lang="en-US" sz="2800" b="1" dirty="0"/>
              <a:t>Transition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How can one quantum state contain amplitudes for multiple possibilities at the same time?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57F33-0445-0AC8-A811-F6C78AE59CB3}"/>
              </a:ext>
            </a:extLst>
          </p:cNvPr>
          <p:cNvSpPr txBox="1"/>
          <p:nvPr/>
        </p:nvSpPr>
        <p:spPr>
          <a:xfrm>
            <a:off x="6123363" y="2306893"/>
            <a:ext cx="5977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Important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This is one quantum state, not two states</a:t>
            </a:r>
            <a:r>
              <a:rPr lang="en-US" sz="2000" b="1" dirty="0"/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state contains amplitudes for multiple possible future particle-like detections.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The amplitudes determine the probabilities associated with those detections.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28CA2B-9709-7FCD-DD4B-4351E413C3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066" y="773893"/>
                <a:ext cx="5761344" cy="5765019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Example: Electron Spin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Suppose an electron can be detected as:</a:t>
                </a:r>
              </a:p>
              <a:p>
                <a:pPr lvl="1"/>
                <a:r>
                  <a:rPr lang="en-US" sz="2000" b="1" dirty="0">
                    <a:solidFill>
                      <a:srgbClr val="008000"/>
                    </a:solidFill>
                  </a:rPr>
                  <a:t>Spin Up 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Spin Down 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A one-electron quantum state assigns a probability amplitude to each possibility.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3333FF"/>
                    </a:solidFill>
                  </a:rPr>
                  <a:t>State Vector Representation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ar-AE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b="1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  <m:t>𝝍</m:t>
                                  </m:r>
                                </m:e>
                              </m:d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∣↑</m:t>
                              </m:r>
                            </m:e>
                          </m:d>
                          <m:r>
                            <a:rPr lang="ar-AE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ar-AE" b="1">
                              <a:latin typeface="Cambria Math" panose="02040503050406030204" pitchFamily="18" charset="0"/>
                            </a:rPr>
                            <m:t>∣↓</m:t>
                          </m:r>
                        </m:e>
                      </m:d>
                    </m:oMath>
                  </m:oMathPara>
                </a14:m>
                <a:endParaRPr lang="ar-AE" sz="2000" b="1" dirty="0"/>
              </a:p>
              <a:p>
                <a:pPr marL="0" indent="0">
                  <a:buNone/>
                </a:pPr>
                <a:r>
                  <a:rPr lang="en-US" b="1" dirty="0"/>
                  <a:t>where:</a:t>
                </a:r>
              </a:p>
              <a:p>
                <a:pPr lvl="1"/>
                <a:r>
                  <a:rPr lang="en-US" sz="2000" b="1" dirty="0">
                    <a:solidFill>
                      <a:srgbClr val="008000"/>
                    </a:solidFill>
                  </a:rPr>
                  <a:t>a = probability amplitude for spin-up detection 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b = probability amplitude for spin-down detection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28CA2B-9709-7FCD-DD4B-4351E413C3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066" y="773893"/>
                <a:ext cx="5761344" cy="5765019"/>
              </a:xfrm>
              <a:blipFill>
                <a:blip r:embed="rId3"/>
                <a:stretch>
                  <a:fillRect l="-2646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2693EB9-189D-E98E-D0CE-5C8FF5B5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38" y="4695668"/>
            <a:ext cx="1267002" cy="314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B398D-891E-A8FD-CD92-EAFD10E1B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614" y="99874"/>
            <a:ext cx="2201725" cy="2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6" name="Rectangle 1128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288" name="Arc 1128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B868C-DF2C-73F1-2267-84848B7F2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24" y="286177"/>
            <a:ext cx="5458838" cy="204461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Lecture 3</a:t>
            </a:r>
            <a:br>
              <a:rPr lang="en-US" sz="3200" b="1" dirty="0">
                <a:solidFill>
                  <a:srgbClr val="3333FF"/>
                </a:solidFill>
              </a:rPr>
            </a:br>
            <a:r>
              <a:rPr lang="en-US" sz="3200" b="1" dirty="0">
                <a:solidFill>
                  <a:srgbClr val="3333FF"/>
                </a:solidFill>
              </a:rPr>
              <a:t>From Particles to Equations: Structured Possibility and Primordial Nature</a:t>
            </a:r>
            <a:endParaRPr lang="en-US" sz="3200" dirty="0">
              <a:solidFill>
                <a:srgbClr val="3333FF"/>
              </a:solidFill>
            </a:endParaRPr>
          </a:p>
        </p:txBody>
      </p:sp>
      <p:sp>
        <p:nvSpPr>
          <p:cNvPr id="11290" name="Freeform: Shape 1128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F0618-B758-1DB4-3C10-E16773A1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60" y="2218302"/>
            <a:ext cx="4138048" cy="413804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7415-0938-020D-2735-B520A0CA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624" y="426720"/>
            <a:ext cx="5599176" cy="613625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9600" b="1" dirty="0"/>
              <a:t>Today’s Topic: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b="1" dirty="0">
                <a:solidFill>
                  <a:srgbClr val="008000"/>
                </a:solidFill>
              </a:rPr>
              <a:t>Quantum States, Hilbert Space, and the Quantum State Machine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9600" b="1" dirty="0"/>
              <a:t>Today’s Lens: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b="1" dirty="0">
                <a:solidFill>
                  <a:srgbClr val="3333FF"/>
                </a:solidFill>
              </a:rPr>
              <a:t>Primordial Nature of God as a Process Theology Lens for Quantum States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9600" b="1" dirty="0"/>
              <a:t>A Critical Move: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/>
              <a:t>🔵 </a:t>
            </a:r>
            <a:r>
              <a:rPr lang="en-US" sz="7200" b="1" dirty="0">
                <a:solidFill>
                  <a:srgbClr val="3333FF"/>
                </a:solidFill>
              </a:rPr>
              <a:t>from observed detector events</a:t>
            </a:r>
            <a:br>
              <a:rPr lang="en-US" sz="7200" dirty="0"/>
            </a:br>
            <a:r>
              <a:rPr lang="en-US" sz="7200" dirty="0"/>
              <a:t>(Lecture 2: Consequent Nature of God: actual occasions)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/>
              <a:t>🔴 </a:t>
            </a:r>
            <a:r>
              <a:rPr lang="en-US" sz="7200" b="1" dirty="0">
                <a:solidFill>
                  <a:srgbClr val="FF0000"/>
                </a:solidFill>
              </a:rPr>
              <a:t>to quantum states and structured possibility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/>
              <a:t>(Lecture 3: Primordial Nature of God)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/>
              <a:t>🟢 </a:t>
            </a:r>
            <a:r>
              <a:rPr lang="en-US" sz="7200" b="1" dirty="0">
                <a:solidFill>
                  <a:srgbClr val="008000"/>
                </a:solidFill>
              </a:rPr>
              <a:t>to the mathematical machinery that organizes and evolves those possibilities</a:t>
            </a:r>
            <a:br>
              <a:rPr lang="en-US" sz="7200" b="1" dirty="0">
                <a:solidFill>
                  <a:srgbClr val="008000"/>
                </a:solidFill>
              </a:rPr>
            </a:br>
            <a:r>
              <a:rPr lang="en-US" sz="7200" dirty="0"/>
              <a:t>(Lecture 4: Construction of the Quantum State Machine)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/>
              <a:t>🟣 </a:t>
            </a:r>
            <a:r>
              <a:rPr lang="en-US" sz="7200" b="1" dirty="0">
                <a:solidFill>
                  <a:srgbClr val="7030A0"/>
                </a:solidFill>
              </a:rPr>
              <a:t>to the probabilistic emergence of measurable patterns across many actual occasions</a:t>
            </a:r>
            <a:br>
              <a:rPr lang="en-US" sz="7200" b="1" dirty="0">
                <a:solidFill>
                  <a:srgbClr val="7030A0"/>
                </a:solidFill>
              </a:rPr>
            </a:br>
            <a:r>
              <a:rPr lang="en-US" sz="7200" dirty="0"/>
              <a:t>(Lecture 5: </a:t>
            </a:r>
            <a:r>
              <a:rPr lang="en-US" sz="7200" dirty="0" err="1"/>
              <a:t>Superjective</a:t>
            </a:r>
            <a:r>
              <a:rPr lang="en-US" sz="7200" dirty="0"/>
              <a:t> Nature of God)</a:t>
            </a:r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01C83-891F-92EB-683A-43972A4E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38334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FAB59-B7C9-E28B-CEC4-135E4496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06408A-A58E-FD01-F790-3B4859377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FF5A0-7C54-1FED-A1A6-EF7D4F1F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90107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A Simple State Vector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6CA97C5F-8FFF-1690-5E06-6E78033A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DDBDB4-449E-0073-7271-290F56586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5F754-E7F6-E89D-D87D-2F06DA1F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A0CE7-AE7D-4C62-75BA-E3D2E3933F62}"/>
              </a:ext>
            </a:extLst>
          </p:cNvPr>
          <p:cNvSpPr txBox="1"/>
          <p:nvPr/>
        </p:nvSpPr>
        <p:spPr>
          <a:xfrm>
            <a:off x="6123362" y="4316744"/>
            <a:ext cx="5977195" cy="277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Process Theology Lens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The quantum state encodes multiple constrained possibilities within a single state.</a:t>
            </a:r>
          </a:p>
          <a:p>
            <a:r>
              <a:rPr lang="en-US" sz="2800" b="1" dirty="0"/>
              <a:t>Transition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How can one quantum state contain amplitudes for multiple possibilities at the same time?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FC869-43DA-EB7B-2381-678E6E5DDA86}"/>
              </a:ext>
            </a:extLst>
          </p:cNvPr>
          <p:cNvSpPr txBox="1"/>
          <p:nvPr/>
        </p:nvSpPr>
        <p:spPr>
          <a:xfrm>
            <a:off x="6123363" y="2306893"/>
            <a:ext cx="5977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Important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This is one quantum state, not two states</a:t>
            </a:r>
            <a:r>
              <a:rPr lang="en-US" sz="2000" b="1" dirty="0"/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state contains amplitudes for multiple possible future particle-like detections.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The amplitudes determine the probabilities associated with those detections.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F78A1-F3D4-43BC-B2E4-CC54544FCC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066" y="773893"/>
                <a:ext cx="5761344" cy="5765019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b="1" dirty="0"/>
                  <a:t>Example: Electron Spin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Suppose an electron can be detected as:</a:t>
                </a:r>
              </a:p>
              <a:p>
                <a:pPr lvl="1"/>
                <a:r>
                  <a:rPr lang="en-US" sz="2000" b="1" dirty="0">
                    <a:solidFill>
                      <a:srgbClr val="008000"/>
                    </a:solidFill>
                  </a:rPr>
                  <a:t>Spin Up 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Spin Down 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A one-electron quantum state assigns a probability amplitude to each possibility.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3333FF"/>
                    </a:solidFill>
                  </a:rPr>
                  <a:t>State Vector Representation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ar-AE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b="1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  <m:t>𝝍</m:t>
                                  </m:r>
                                </m:e>
                              </m:d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∣↑</m:t>
                              </m:r>
                            </m:e>
                          </m:d>
                          <m:r>
                            <a:rPr lang="ar-AE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ar-AE" b="1">
                              <a:latin typeface="Cambria Math" panose="02040503050406030204" pitchFamily="18" charset="0"/>
                            </a:rPr>
                            <m:t>∣↓</m:t>
                          </m:r>
                        </m:e>
                      </m:d>
                    </m:oMath>
                  </m:oMathPara>
                </a14:m>
                <a:endParaRPr lang="ar-AE" sz="2000" b="1" dirty="0"/>
              </a:p>
              <a:p>
                <a:pPr marL="0" indent="0">
                  <a:buNone/>
                </a:pPr>
                <a:r>
                  <a:rPr lang="en-US" b="1" dirty="0"/>
                  <a:t>where:</a:t>
                </a:r>
              </a:p>
              <a:p>
                <a:pPr lvl="1"/>
                <a:r>
                  <a:rPr lang="en-US" sz="2000" b="1" dirty="0">
                    <a:solidFill>
                      <a:srgbClr val="008000"/>
                    </a:solidFill>
                  </a:rPr>
                  <a:t>a = probability amplitude for spin-up detection 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b = probability amplitude for spin-down detection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F78A1-F3D4-43BC-B2E4-CC54544FCC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066" y="773893"/>
                <a:ext cx="5761344" cy="5765019"/>
              </a:xfrm>
              <a:blipFill>
                <a:blip r:embed="rId3"/>
                <a:stretch>
                  <a:fillRect l="-2646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ECAE343-6AE1-2F66-1B12-D01D329B8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38" y="4695668"/>
            <a:ext cx="1267002" cy="314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367A7-AE79-DC46-BAAD-2E4F3FEA5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614" y="99874"/>
            <a:ext cx="2201725" cy="220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F2178-B004-E135-569B-5B61B4201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30630"/>
            <a:ext cx="6629400" cy="662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2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EC00B-A565-6C8B-8C1F-7C9165030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72CC61-A743-FE83-C90C-833094410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85821-8B8D-63CE-4E4E-DD6D830D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99875"/>
            <a:ext cx="6055875" cy="140118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From State Vectors to Hilbert Space</a:t>
            </a:r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AD7A40DF-59D4-54C3-72AE-4BEE65A7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4386" y="136525"/>
            <a:ext cx="3914180" cy="2201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C16B80-BD18-7B81-B9FB-84D93F68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656" y="474740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A4D08-D70D-162E-96F0-6F128145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9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6DC92-397F-D530-82AD-E062F93D8700}"/>
              </a:ext>
            </a:extLst>
          </p:cNvPr>
          <p:cNvSpPr txBox="1"/>
          <p:nvPr/>
        </p:nvSpPr>
        <p:spPr>
          <a:xfrm>
            <a:off x="6214805" y="4075364"/>
            <a:ext cx="576134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Transition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The following video illustrates how Hilbert space organizes quantum states and why physicists use different bases to describe the same quantum state.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3C35F-FF86-82D0-4CAF-8ED15C2A6E2C}"/>
              </a:ext>
            </a:extLst>
          </p:cNvPr>
          <p:cNvSpPr txBox="1"/>
          <p:nvPr/>
        </p:nvSpPr>
        <p:spPr>
          <a:xfrm>
            <a:off x="6214805" y="1967255"/>
            <a:ext cx="5761344" cy="1887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  <a:spcAft>
                <a:spcPts val="800"/>
              </a:spcAft>
            </a:pPr>
            <a:r>
              <a:rPr lang="en-US" sz="2800" b="1" dirty="0"/>
              <a:t>Key Idea</a:t>
            </a:r>
          </a:p>
          <a:p>
            <a:pPr lvl="1">
              <a:lnSpc>
                <a:spcPct val="104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8000"/>
                </a:solidFill>
              </a:rPr>
              <a:t>A state vector does not exist by itself.</a:t>
            </a:r>
          </a:p>
          <a:p>
            <a:pPr lvl="1">
              <a:lnSpc>
                <a:spcPct val="104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</a:rPr>
              <a:t>It exists within a mathematical framework called Hilbert space.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5360C-E5F3-0F95-2B09-10D4FFFB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56" y="1192855"/>
            <a:ext cx="5761344" cy="576501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dirty="0"/>
              <a:t>We Have Seen: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008000"/>
                </a:solidFill>
              </a:rPr>
              <a:t>A quantum state can be represented by a state vector.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</a:rPr>
              <a:t>The state vector contains probability amplitudes.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3333FF"/>
                </a:solidFill>
              </a:rPr>
              <a:t>The amplitudes encode possible future particle-like detections.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7030A0"/>
                </a:solidFill>
              </a:rPr>
              <a:t>Different amplitudes correspond to different probability distributions. </a:t>
            </a:r>
          </a:p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dirty="0"/>
              <a:t>The Next Question:</a:t>
            </a:r>
          </a:p>
          <a:p>
            <a:pPr marL="457200" lvl="1" indent="0">
              <a:lnSpc>
                <a:spcPct val="104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How are all possible quantum states organized?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74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CB5BC-A30F-087A-B630-F5074110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22</a:t>
            </a:fld>
            <a:endParaRPr lang="en-US" b="1"/>
          </a:p>
        </p:txBody>
      </p:sp>
      <p:pic>
        <p:nvPicPr>
          <p:cNvPr id="5" name="Quantum States">
            <a:hlinkClick r:id="" action="ppaction://media"/>
            <a:extLst>
              <a:ext uri="{FF2B5EF4-FFF2-40B4-BE49-F238E27FC236}">
                <a16:creationId xmlns:a16="http://schemas.microsoft.com/office/drawing/2014/main" id="{0FCC8A99-8C2D-95D8-36AC-2099BACCF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31" y="81888"/>
            <a:ext cx="11949087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9FECD-7CE2-BBF0-F769-6F2A730E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One Quantum State, </a:t>
            </a:r>
            <a:br>
              <a:rPr lang="en-US" sz="4800" b="1" dirty="0">
                <a:solidFill>
                  <a:srgbClr val="3333FF"/>
                </a:solidFill>
              </a:rPr>
            </a:br>
            <a:r>
              <a:rPr lang="en-US" sz="4800" b="1" dirty="0">
                <a:solidFill>
                  <a:srgbClr val="3333FF"/>
                </a:solidFill>
              </a:rPr>
              <a:t>Many Possible Detections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D3F10-D101-BC3A-7C5B-21AB4DC5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763286"/>
            <a:ext cx="7003966" cy="505813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Key Lesson From The Video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A quantum state is represented by a single state vector.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That state can contain probability amplitudes for many possible future particle-like detections.</a:t>
            </a:r>
          </a:p>
          <a:p>
            <a:pPr marL="0" indent="0">
              <a:buNone/>
            </a:pPr>
            <a:r>
              <a:rPr lang="en-US" sz="2000" b="1" dirty="0"/>
              <a:t>Important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One quantum state does not imply one future outcome.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One quantum state can encode many possible future particle-like detections.</a:t>
            </a:r>
          </a:p>
          <a:p>
            <a:pPr marL="0" indent="0">
              <a:buNone/>
            </a:pPr>
            <a:r>
              <a:rPr lang="en-US" sz="2000" b="1" dirty="0"/>
              <a:t>Process Theology Lens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One structured possibility can contain many constrained ways of becoming actual.</a:t>
            </a:r>
          </a:p>
          <a:p>
            <a:pPr marL="0" indent="0">
              <a:buNone/>
            </a:pPr>
            <a:r>
              <a:rPr lang="en-US" sz="2000" b="1" dirty="0"/>
              <a:t>Transition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How do probability amplitudes become probabilities of future particle-like detections?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2DD19-BEBF-EB5C-C6C7-B672A700C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5" r="-3" b="-3"/>
          <a:stretch>
            <a:fillRect/>
          </a:stretch>
        </p:blipFill>
        <p:spPr>
          <a:xfrm>
            <a:off x="7576458" y="186795"/>
            <a:ext cx="4342093" cy="45133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9F3BF-D8F6-6A93-66B6-0E337D0F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9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D4533-B1D6-2F77-D360-65515D306B06}"/>
              </a:ext>
            </a:extLst>
          </p:cNvPr>
          <p:cNvSpPr txBox="1"/>
          <p:nvPr/>
        </p:nvSpPr>
        <p:spPr>
          <a:xfrm>
            <a:off x="7746277" y="4794747"/>
            <a:ext cx="4014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Notice that this is still only one state vector. The vector has not split into two states. Instead, one state contains probability amplitudes for multiple possible detections</a:t>
            </a:r>
          </a:p>
        </p:txBody>
      </p:sp>
    </p:spTree>
    <p:extLst>
      <p:ext uri="{BB962C8B-B14F-4D97-AF65-F5344CB8AC3E}">
        <p14:creationId xmlns:p14="http://schemas.microsoft.com/office/powerpoint/2010/main" val="8635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C360B-B911-0618-D19C-6D92EF0F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3" y="84682"/>
            <a:ext cx="11568374" cy="913826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From Probability Amplitudes to Probabilities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E0E4CA-04FD-4712-9979-0D4FACCA6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52200A-B8CA-8D2A-17B0-51E802B4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21"/>
          <a:stretch>
            <a:fillRect/>
          </a:stretch>
        </p:blipFill>
        <p:spPr>
          <a:xfrm>
            <a:off x="1573808" y="740316"/>
            <a:ext cx="3601955" cy="2057400"/>
          </a:xfrm>
          <a:prstGeom prst="round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A8D992-BB3F-47CD-BA18-71D54539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3000055"/>
            <a:ext cx="5243390" cy="299797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B49D-9EC3-60E7-914F-581528CA2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20" y="3056708"/>
            <a:ext cx="5104350" cy="3052215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The Key Idea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spc="-100" dirty="0">
                <a:solidFill>
                  <a:srgbClr val="008000">
                    <a:alpha val="80000"/>
                  </a:srgbClr>
                </a:solidFill>
              </a:rPr>
              <a:t>A quantum state contains probability amplitudes, not probabilities.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spc="-100" dirty="0">
                <a:solidFill>
                  <a:srgbClr val="FF0000">
                    <a:alpha val="80000"/>
                  </a:srgbClr>
                </a:solidFill>
              </a:rPr>
              <a:t>Each possible future particle-like detection is assigned a probability amplitude.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spc="-100" dirty="0">
                <a:solidFill>
                  <a:srgbClr val="3333FF">
                    <a:alpha val="80000"/>
                  </a:srgbClr>
                </a:solidFill>
              </a:rPr>
              <a:t>Probability amplitudes can be positive, negative, or complex-valued.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spc="-100" dirty="0">
                <a:solidFill>
                  <a:srgbClr val="7030A0">
                    <a:alpha val="80000"/>
                  </a:srgbClr>
                </a:solidFill>
              </a:rPr>
              <a:t>The amplitudes themselv</a:t>
            </a:r>
            <a:r>
              <a:rPr lang="en-US" sz="2000" b="1" dirty="0">
                <a:solidFill>
                  <a:srgbClr val="7030A0">
                    <a:alpha val="80000"/>
                  </a:srgbClr>
                </a:solidFill>
              </a:rPr>
              <a:t>es are not directly observable.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06EC0-EEF6-28A5-83ED-46ACD14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>
                    <a:alpha val="6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900" b="1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E7BB2-4820-3AF1-18E0-9A0DD1B9BB1A}"/>
              </a:ext>
            </a:extLst>
          </p:cNvPr>
          <p:cNvSpPr txBox="1"/>
          <p:nvPr/>
        </p:nvSpPr>
        <p:spPr>
          <a:xfrm>
            <a:off x="6238122" y="708028"/>
            <a:ext cx="5779706" cy="5348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       The Born Rule</a:t>
            </a:r>
          </a:p>
          <a:p>
            <a:pPr>
              <a:lnSpc>
                <a:spcPct val="85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To predict measurable outcomes: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>
                    <a:alpha val="80000"/>
                  </a:srgbClr>
                </a:solidFill>
              </a:rPr>
              <a:t>The probability amplitude is converted into a probability. 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>
                    <a:alpha val="80000"/>
                  </a:srgbClr>
                </a:solidFill>
              </a:rPr>
              <a:t>The probability is calculated from the square of the amplitude. 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>
                    <a:alpha val="80000"/>
                  </a:srgbClr>
                </a:solidFill>
              </a:rPr>
              <a:t>These probabilities predict the likelihood of future particle-like detections.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Important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>
                    <a:alpha val="80000"/>
                  </a:srgbClr>
                </a:solidFill>
              </a:rPr>
              <a:t>Physics predicts probabilities of detections, not specific outcomes.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The quantum state constrains what may occur and how likely each possibility is.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Process Theology Lens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>
                    <a:alpha val="80000"/>
                  </a:srgbClr>
                </a:solidFill>
              </a:rPr>
              <a:t>The amplitudes encode the structure of the possibilities.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>
                    <a:alpha val="80000"/>
                  </a:srgbClr>
                </a:solidFill>
              </a:rPr>
              <a:t>The Born Rule converts that structure into measurable probabilities.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AF09C-58C3-4A70-D776-DE117F766006}"/>
              </a:ext>
            </a:extLst>
          </p:cNvPr>
          <p:cNvSpPr txBox="1"/>
          <p:nvPr/>
        </p:nvSpPr>
        <p:spPr>
          <a:xfrm>
            <a:off x="777089" y="5969223"/>
            <a:ext cx="111931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Transition:  </a:t>
            </a:r>
            <a:r>
              <a:rPr lang="en-US" sz="2000" b="1" dirty="0">
                <a:solidFill>
                  <a:srgbClr val="FF0000">
                    <a:alpha val="80000"/>
                  </a:srgbClr>
                </a:solidFill>
              </a:rPr>
              <a:t>If a quantum state contains many amplitudes, how are they organized into a single mathematical object?</a:t>
            </a:r>
          </a:p>
        </p:txBody>
      </p:sp>
    </p:spTree>
    <p:extLst>
      <p:ext uri="{BB962C8B-B14F-4D97-AF65-F5344CB8AC3E}">
        <p14:creationId xmlns:p14="http://schemas.microsoft.com/office/powerpoint/2010/main" val="41076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181EC-0209-144C-A7A8-997813B0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47" y="431212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Hilbert Space Organizes the Possibilities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Quantum State | Chapter 1, Principles of Quantum Mechanics - YouTube">
            <a:extLst>
              <a:ext uri="{FF2B5EF4-FFF2-40B4-BE49-F238E27FC236}">
                <a16:creationId xmlns:a16="http://schemas.microsoft.com/office/drawing/2014/main" id="{D9D83240-C818-FCC2-B1AA-937275F7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9506" b="2"/>
          <a:stretch>
            <a:fillRect/>
          </a:stretch>
        </p:blipFill>
        <p:spPr bwMode="auto">
          <a:xfrm>
            <a:off x="352603" y="3661961"/>
            <a:ext cx="3605083" cy="2302821"/>
          </a:xfrm>
          <a:prstGeom prst="round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C7CBC-5395-073A-CF61-499D5F6C5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339" y="136526"/>
            <a:ext cx="7200057" cy="6721474"/>
          </a:xfrm>
        </p:spPr>
        <p:txBody>
          <a:bodyPr anchor="t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Key Idea</a:t>
            </a:r>
          </a:p>
          <a:p>
            <a:pPr marL="457200" lvl="1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A quantum state may contain many probability amplitudes.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Hilbert space provides the mathematical framework that organizes them.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Each possible future particle-like detection is associated with a probability amplitude. 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Those amplitudes are collected into a single state vector. 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The state vector represents the complete quantum state.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state vector exists within Hilbert space.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Important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Hilbert space is part of the mathematical model.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It provides a way to organize probability amplitudes into a single quantum state.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Process Theology Lens</a:t>
            </a:r>
          </a:p>
          <a:p>
            <a:pPr marL="457200" lvl="1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Hilbert space can be viewed as a mathematical representation of structured possibility.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Transition:  </a:t>
            </a:r>
            <a:r>
              <a:rPr lang="en-US" sz="2000" b="1" dirty="0">
                <a:solidFill>
                  <a:srgbClr val="008000"/>
                </a:solidFill>
              </a:rPr>
              <a:t>If Hilbert space organizes all possibilities, why do physicists use different bases to describe the same quantum state?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2D168-8AFE-D250-D53C-75AEFD4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7682" y="6356350"/>
            <a:ext cx="1606118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6424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2F75F4-ADB1-24A8-334C-23C8026D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29" y="1362456"/>
            <a:ext cx="5005008" cy="1549111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One Quantum State Many Bases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4F768-66A6-7384-69AC-D1EE26F5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944" y="475488"/>
            <a:ext cx="731520" cy="6858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D99BD866-4CC6-48A5-BD6C-489F7640EE13}" type="slidenum">
              <a:rPr lang="en-US" sz="2400">
                <a:solidFill>
                  <a:schemeClr val="accent5"/>
                </a:solidFill>
              </a:rPr>
              <a:pPr algn="l">
                <a:spcAft>
                  <a:spcPts val="600"/>
                </a:spcAft>
              </a:pPr>
              <a:t>26</a:t>
            </a:fld>
            <a:endParaRPr lang="en-US" sz="2400" b="1">
              <a:solidFill>
                <a:schemeClr val="accent5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3E2575-93BA-49BD-A0BB-EBD45F73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0800" y="1141470"/>
            <a:ext cx="4413319" cy="0"/>
          </a:xfrm>
          <a:prstGeom prst="line">
            <a:avLst/>
          </a:prstGeom>
          <a:ln w="508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57E815-A5B1-855D-CDC7-E90BFB3C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2" y="2960912"/>
            <a:ext cx="5065174" cy="3381003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6F39701-6C43-48B2-9ABD-069AE5A95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6201" y="1161288"/>
            <a:ext cx="5054975" cy="556341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32AE2A-5F1E-4AB5-96CD-95BBC7E8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389638" y="1155984"/>
            <a:ext cx="5007429" cy="0"/>
          </a:xfrm>
          <a:prstGeom prst="line">
            <a:avLst/>
          </a:prstGeom>
          <a:ln w="254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66B5-A7DA-E698-E7FB-AA5687E88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445" y="108888"/>
            <a:ext cx="6706813" cy="661441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0" indent="0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Key Idea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quantum state does not change when we change basis.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Only the description changes.</a:t>
            </a:r>
          </a:p>
          <a:p>
            <a:pPr marL="0" indent="0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Examples</a:t>
            </a:r>
          </a:p>
          <a:p>
            <a:pPr marL="0" indent="0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same quantum state can be described in: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Momentum basis 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Energy basis 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Angular momentum (spin) basis 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Position basis </a:t>
            </a:r>
          </a:p>
          <a:p>
            <a:pPr marL="0" indent="0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Important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Different bases emphasize different measurable properties.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Different bases make different aspects of the same quantum state easier to calculate.</a:t>
            </a:r>
          </a:p>
          <a:p>
            <a:pPr lvl="1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Physicists choose the basis that makes a particular problem easier to calculate.</a:t>
            </a:r>
          </a:p>
          <a:p>
            <a:pPr marL="0" indent="0">
              <a:lnSpc>
                <a:spcPct val="7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Transition: </a:t>
            </a:r>
            <a:r>
              <a:rPr lang="en-US" sz="2200" b="1" spc="-50" dirty="0">
                <a:solidFill>
                  <a:srgbClr val="FF0000"/>
                </a:solidFill>
              </a:rPr>
              <a:t>Since Hilbert Space is  a linear vector space,  we can calculate in whichever basis is easiest and then change to Position basis and  ADD!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5FA3D-7CC2-9CF7-5B82-979407C7FCAB}"/>
              </a:ext>
            </a:extLst>
          </p:cNvPr>
          <p:cNvCxnSpPr/>
          <p:nvPr/>
        </p:nvCxnSpPr>
        <p:spPr>
          <a:xfrm flipH="1">
            <a:off x="163366" y="1141470"/>
            <a:ext cx="5035167" cy="145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34DD2F9-4A5A-1F85-DE0F-86549828F01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630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5F0AA-4717-76A5-2D11-629A5DBF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52576"/>
            <a:ext cx="3420305" cy="81137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Energy Basis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9D7A0-B423-1165-2133-60FB6235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16" y="3042331"/>
            <a:ext cx="3862990" cy="3097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How Does the Quantum State Evolve in Time?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Example</a:t>
            </a:r>
          </a:p>
          <a:p>
            <a:r>
              <a:rPr lang="en-US" b="1" dirty="0">
                <a:solidFill>
                  <a:srgbClr val="FF0000"/>
                </a:solidFill>
              </a:rPr>
              <a:t>A single photon is traveling from a laser toward a detector.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5073-A409-AFE1-CFDA-290B6B06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sz="19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1B0AB-13F1-7DC3-C7C2-0F317BF63428}"/>
              </a:ext>
            </a:extLst>
          </p:cNvPr>
          <p:cNvSpPr txBox="1"/>
          <p:nvPr/>
        </p:nvSpPr>
        <p:spPr>
          <a:xfrm>
            <a:off x="4409766" y="229586"/>
            <a:ext cx="7392318" cy="6489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In the Energy Basis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The quantum state contains probability amplitudes for different possible energies.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Time evolution is especially simple in this basis.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Each energy component behaves like a rotating phasor.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Higher energy components rotate rapidly in time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Energy determines the rate of rotation.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Important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Energy and time form a natural pair.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Energy determines how the quantum state changes with time.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The energy basis makes time evolution easy to calculate.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Process Theology Lens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energy basis describes how structured possibilities unfold through time.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Transition:  </a:t>
            </a:r>
            <a:r>
              <a:rPr lang="en-US" sz="2200" b="1" dirty="0">
                <a:solidFill>
                  <a:srgbClr val="FF0000"/>
                </a:solidFill>
              </a:rPr>
              <a:t>If energy basis makes time evolution simple, what basis makes motion through space simple?</a:t>
            </a:r>
          </a:p>
        </p:txBody>
      </p:sp>
      <p:pic>
        <p:nvPicPr>
          <p:cNvPr id="16" name="Quantum Physics ">
            <a:hlinkClick r:id="" action="ppaction://media"/>
            <a:extLst>
              <a:ext uri="{FF2B5EF4-FFF2-40B4-BE49-F238E27FC236}">
                <a16:creationId xmlns:a16="http://schemas.microsoft.com/office/drawing/2014/main" id="{A5E3B5B1-CCFF-5F72-C6AC-160805C00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69" y="860725"/>
            <a:ext cx="3019395" cy="16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5F0AA-4717-76A5-2D11-629A5DBF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52576"/>
            <a:ext cx="3420305" cy="8113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Momentum Basis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9D7A0-B423-1165-2133-60FB6235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16" y="3042331"/>
            <a:ext cx="3862990" cy="3097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How Does the Quantum State Move Through Space?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Example</a:t>
            </a:r>
          </a:p>
          <a:p>
            <a:r>
              <a:rPr lang="en-US" b="1" dirty="0">
                <a:solidFill>
                  <a:srgbClr val="FF0000"/>
                </a:solidFill>
              </a:rPr>
              <a:t>A single photon is traveling from a laser toward a detector.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5073-A409-AFE1-CFDA-290B6B06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 sz="19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1B0AB-13F1-7DC3-C7C2-0F317BF63428}"/>
              </a:ext>
            </a:extLst>
          </p:cNvPr>
          <p:cNvSpPr txBox="1"/>
          <p:nvPr/>
        </p:nvSpPr>
        <p:spPr>
          <a:xfrm>
            <a:off x="4409766" y="112019"/>
            <a:ext cx="7782234" cy="675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In the Momentum Basis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The quantum state contains probability amplitudes for different possible momenta. 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200" b="1" spc="-30" dirty="0">
                <a:solidFill>
                  <a:srgbClr val="FF0000"/>
                </a:solidFill>
              </a:rPr>
              <a:t>Motion through space is especially simple in this basis. 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Each momentum component behaves like a rotating phasor.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Higher momentum components rotate more rapidly across space.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Momentum determines the spatial rate of rotation.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Important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Position and momentum form a natural pair.</a:t>
            </a:r>
          </a:p>
          <a:p>
            <a:pPr marL="800100" lvl="1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Momentum determines how the quantum state changes across space.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The momentum basis makes propagation through space easy to calculate.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Process Theology Lens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momentum basis describes how possibilities are distributed through space.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Transition:  </a:t>
            </a:r>
            <a:r>
              <a:rPr lang="en-US" sz="2200" b="1" dirty="0">
                <a:solidFill>
                  <a:srgbClr val="FF0000"/>
                </a:solidFill>
              </a:rPr>
              <a:t>If momentum basis tells us how a quantum state moves through space, what basis tells us about its possible spin detection?</a:t>
            </a:r>
          </a:p>
        </p:txBody>
      </p:sp>
      <p:pic>
        <p:nvPicPr>
          <p:cNvPr id="16" name="Quantum Physics ">
            <a:hlinkClick r:id="" action="ppaction://media"/>
            <a:extLst>
              <a:ext uri="{FF2B5EF4-FFF2-40B4-BE49-F238E27FC236}">
                <a16:creationId xmlns:a16="http://schemas.microsoft.com/office/drawing/2014/main" id="{A5E3B5B1-CCFF-5F72-C6AC-160805C00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69" y="860725"/>
            <a:ext cx="3019395" cy="16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5F0AA-4717-76A5-2D11-629A5DBF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52576"/>
            <a:ext cx="3420305" cy="81137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Spin Basis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9D7A0-B423-1165-2133-60FB6235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16" y="3042331"/>
            <a:ext cx="3862990" cy="3097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What Spin Detections Are Possible?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Example</a:t>
            </a:r>
          </a:p>
          <a:p>
            <a:r>
              <a:rPr lang="en-US" b="1" dirty="0">
                <a:solidFill>
                  <a:srgbClr val="FF0000"/>
                </a:solidFill>
              </a:rPr>
              <a:t>A single photon is traveling from a laser toward a detector.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5073-A409-AFE1-CFDA-290B6B06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en-US" sz="19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1B0AB-13F1-7DC3-C7C2-0F317BF63428}"/>
              </a:ext>
            </a:extLst>
          </p:cNvPr>
          <p:cNvSpPr txBox="1"/>
          <p:nvPr/>
        </p:nvSpPr>
        <p:spPr>
          <a:xfrm>
            <a:off x="4409766" y="229586"/>
            <a:ext cx="7392318" cy="6616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2200" b="1" dirty="0"/>
              <a:t>In the Spin Basis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The quantum state contains probability amplitudes for different possible spin detections. 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Spin properties are especially simple in this basis 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Each spin component is assigned a probability amplitude. 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Different spin amplitudes correspond to different possible spin detections. 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Angular momentum determines how the quantum state behaves under rotations. 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2200" b="1" dirty="0"/>
              <a:t>Important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2200" b="1" dirty="0"/>
              <a:t>Rotation and angular momentum form a natural pair.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Angular momentum determines rotational behavior. </a:t>
            </a:r>
          </a:p>
          <a:p>
            <a:pPr marL="800100" lvl="1" indent="-342900">
              <a:lnSpc>
                <a:spcPct val="7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The spin basis makes rotational properties easy to calculate. 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2200" b="1" dirty="0"/>
              <a:t>Process Theology Lens</a:t>
            </a:r>
          </a:p>
          <a:p>
            <a:pPr lvl="1">
              <a:lnSpc>
                <a:spcPct val="75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spin basis describes structured possibilities associated with rotational symmetry.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2200" b="1" dirty="0"/>
              <a:t>Transition:  </a:t>
            </a:r>
            <a:r>
              <a:rPr lang="en-US" sz="2200" b="1" dirty="0">
                <a:solidFill>
                  <a:srgbClr val="FF0000"/>
                </a:solidFill>
              </a:rPr>
              <a:t>If energy, momentum, and spin can each be described in their own basis, where do measurable particle-like detections actually occur?</a:t>
            </a:r>
          </a:p>
        </p:txBody>
      </p:sp>
      <p:pic>
        <p:nvPicPr>
          <p:cNvPr id="16" name="Quantum Physics ">
            <a:hlinkClick r:id="" action="ppaction://media"/>
            <a:extLst>
              <a:ext uri="{FF2B5EF4-FFF2-40B4-BE49-F238E27FC236}">
                <a16:creationId xmlns:a16="http://schemas.microsoft.com/office/drawing/2014/main" id="{A5E3B5B1-CCFF-5F72-C6AC-160805C00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69" y="860725"/>
            <a:ext cx="3019395" cy="16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F6AF-58E4-27EF-1A8A-0369E036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060"/>
            <a:ext cx="4310288" cy="190631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Lecture 2 Review</a:t>
            </a:r>
            <a:br>
              <a:rPr lang="en-US" sz="3600" b="1" dirty="0">
                <a:solidFill>
                  <a:srgbClr val="3333FF"/>
                </a:solidFill>
              </a:rPr>
            </a:br>
            <a:r>
              <a:rPr lang="en-US" sz="3600" b="1" dirty="0">
                <a:solidFill>
                  <a:srgbClr val="3333FF"/>
                </a:solidFill>
              </a:rPr>
              <a:t>Actual Occasions and Detector Events</a:t>
            </a:r>
            <a:endParaRPr lang="en-US" sz="3600" dirty="0">
              <a:solidFill>
                <a:srgbClr val="3333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50450-EDD1-1A87-FC9A-59A02532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16" y="3090471"/>
            <a:ext cx="2438256" cy="3445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0AA64-B804-80BD-1C19-95ECC57EB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0" y="1565069"/>
            <a:ext cx="3532632" cy="265925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Process Theology Language: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actual occasions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becoming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event-centered reality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relational process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31D7B-EB99-625E-F800-05042836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0562" y="6321786"/>
            <a:ext cx="1606118" cy="36512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90D04-1E70-A616-90B5-C7FC4EFC6AF2}"/>
              </a:ext>
            </a:extLst>
          </p:cNvPr>
          <p:cNvSpPr txBox="1"/>
          <p:nvPr/>
        </p:nvSpPr>
        <p:spPr>
          <a:xfrm>
            <a:off x="7995840" y="1556359"/>
            <a:ext cx="3781632" cy="258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228600">
              <a:lnSpc>
                <a:spcPct val="108000"/>
              </a:lnSpc>
              <a:spcAft>
                <a:spcPts val="600"/>
              </a:spcAft>
              <a:buNone/>
              <a:tabLst>
                <a:tab pos="228600" algn="l"/>
              </a:tabLst>
            </a:pPr>
            <a:r>
              <a:rPr lang="en-US" sz="2200" b="1" dirty="0"/>
              <a:t>Quantum Physics Gives Us:</a:t>
            </a:r>
          </a:p>
          <a:p>
            <a:pPr marL="342900" indent="-342900" defTabSz="2286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200" b="1" dirty="0">
                <a:solidFill>
                  <a:srgbClr val="008000"/>
                </a:solidFill>
              </a:rPr>
              <a:t>particle-like detection events </a:t>
            </a:r>
          </a:p>
          <a:p>
            <a:pPr marL="342900" indent="-342900" defTabSz="2286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200" b="1" dirty="0">
                <a:solidFill>
                  <a:srgbClr val="FF0000"/>
                </a:solidFill>
              </a:rPr>
              <a:t>quantized interactions </a:t>
            </a:r>
          </a:p>
          <a:p>
            <a:pPr marL="342900" indent="-342900" defTabSz="2286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200" b="1" dirty="0">
                <a:solidFill>
                  <a:srgbClr val="3333FF"/>
                </a:solidFill>
              </a:rPr>
              <a:t>measurable properties </a:t>
            </a:r>
          </a:p>
          <a:p>
            <a:pPr marL="342900" indent="-342900" defTabSz="2286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200" b="1" dirty="0">
                <a:solidFill>
                  <a:srgbClr val="7030A0"/>
                </a:solidFill>
              </a:rPr>
              <a:t>probability distributions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D7A07-85D4-C952-B0DD-83E8B840D2F3}"/>
              </a:ext>
            </a:extLst>
          </p:cNvPr>
          <p:cNvSpPr txBox="1"/>
          <p:nvPr/>
        </p:nvSpPr>
        <p:spPr>
          <a:xfrm>
            <a:off x="5117312" y="4404360"/>
            <a:ext cx="6138672" cy="188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0000"/>
                </a:solidFill>
              </a:rPr>
              <a:t>Important Concept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400" b="1" dirty="0"/>
              <a:t>At the quantum level, physics directly observes quantized detector events rather than tiny visible objects.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AA022-4BC0-AEB9-6643-7AE482174E54}"/>
              </a:ext>
            </a:extLst>
          </p:cNvPr>
          <p:cNvSpPr txBox="1"/>
          <p:nvPr/>
        </p:nvSpPr>
        <p:spPr>
          <a:xfrm>
            <a:off x="4579411" y="183279"/>
            <a:ext cx="730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Lecture 2 Review: Actual Occasions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and Particle-Like Detections</a:t>
            </a:r>
          </a:p>
        </p:txBody>
      </p:sp>
    </p:spTree>
    <p:extLst>
      <p:ext uri="{BB962C8B-B14F-4D97-AF65-F5344CB8AC3E}">
        <p14:creationId xmlns:p14="http://schemas.microsoft.com/office/powerpoint/2010/main" val="20010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9D7A0-B423-1165-2133-60FB6235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16" y="3042331"/>
            <a:ext cx="3862990" cy="3097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Where Can Particle-Like Detections Occur?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Example</a:t>
            </a:r>
          </a:p>
          <a:p>
            <a:r>
              <a:rPr lang="en-US" b="1" dirty="0">
                <a:solidFill>
                  <a:srgbClr val="FF0000"/>
                </a:solidFill>
              </a:rPr>
              <a:t>A single photon is traveling from a laser toward a detector.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5073-A409-AFE1-CFDA-290B6B06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n-US" sz="19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1B0AB-13F1-7DC3-C7C2-0F317BF63428}"/>
              </a:ext>
            </a:extLst>
          </p:cNvPr>
          <p:cNvSpPr txBox="1"/>
          <p:nvPr/>
        </p:nvSpPr>
        <p:spPr>
          <a:xfrm>
            <a:off x="4409766" y="229586"/>
            <a:ext cx="7392318" cy="6335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In the Position Basis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Rotations in other bases become waves.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Particle-like detections are described in terms of position in actual space.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Contributions from energy, momentum, and spin are combined in this basis.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Interference between probability amplitudes becomes visible. 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The result is a probability distribution for possible detections. 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Important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Position basis is where experiments live.</a:t>
            </a: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Detectors record particle-like detections at specific locations. </a:t>
            </a:r>
            <a:endParaRPr lang="en-US" sz="2200" b="1" dirty="0">
              <a:solidFill>
                <a:srgbClr val="FF0000"/>
              </a:solidFill>
            </a:endParaRPr>
          </a:p>
          <a:p>
            <a:pPr marL="800100" lvl="1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33FF"/>
                </a:solidFill>
              </a:rPr>
              <a:t>Position basis connects the mathematical model to observable measurements. 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2200" b="1" dirty="0"/>
              <a:t>Transition:  </a:t>
            </a:r>
            <a:r>
              <a:rPr lang="en-US" sz="2200" b="1" dirty="0">
                <a:solidFill>
                  <a:srgbClr val="FF0000"/>
                </a:solidFill>
              </a:rPr>
              <a:t>How can simple rotating phasors in energy and momentum space produce interference patterns in position space?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2202F-B3AB-9258-54C1-E560E56F1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" y="718458"/>
            <a:ext cx="3657600" cy="1854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D23D50-2472-E2BF-2DA6-3746451A6153}"/>
              </a:ext>
            </a:extLst>
          </p:cNvPr>
          <p:cNvSpPr txBox="1">
            <a:spLocks/>
          </p:cNvSpPr>
          <p:nvPr/>
        </p:nvSpPr>
        <p:spPr>
          <a:xfrm>
            <a:off x="389916" y="52576"/>
            <a:ext cx="1741943" cy="811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3333FF"/>
                </a:solidFill>
              </a:rPr>
              <a:t>Position Basis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5F0AA-4717-76A5-2D11-629A5DBF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51" y="52576"/>
            <a:ext cx="1741943" cy="811379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3333FF"/>
                </a:solidFill>
              </a:rPr>
              <a:t>Other Basis</a:t>
            </a:r>
          </a:p>
        </p:txBody>
      </p:sp>
    </p:spTree>
    <p:extLst>
      <p:ext uri="{BB962C8B-B14F-4D97-AF65-F5344CB8AC3E}">
        <p14:creationId xmlns:p14="http://schemas.microsoft.com/office/powerpoint/2010/main" val="2706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9132C-04E8-D2D5-3D88-206419DB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31</a:t>
            </a:fld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8BFF9-9324-DD14-FEB9-6AF7EDE6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7360" y="2514600"/>
            <a:ext cx="476250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26C47-DB4E-411A-B4C5-046508A1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2960" y="2514600"/>
            <a:ext cx="4762500" cy="2381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DC9B5-4354-0FBF-DFC5-9BBBA11F0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0560" y="2514600"/>
            <a:ext cx="4762500" cy="23812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00E3F2-096A-2C66-98DA-548F029EDC24}"/>
              </a:ext>
            </a:extLst>
          </p:cNvPr>
          <p:cNvCxnSpPr/>
          <p:nvPr/>
        </p:nvCxnSpPr>
        <p:spPr>
          <a:xfrm>
            <a:off x="378871" y="4781006"/>
            <a:ext cx="78936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6DFA6B-207A-80AB-DBF2-4BA5E2A0FAE0}"/>
              </a:ext>
            </a:extLst>
          </p:cNvPr>
          <p:cNvSpPr txBox="1"/>
          <p:nvPr/>
        </p:nvSpPr>
        <p:spPr>
          <a:xfrm>
            <a:off x="2523034" y="156754"/>
            <a:ext cx="3159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</a:rPr>
              <a:t>Momentum basis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4167E-030F-D4C9-553E-C1FCF60DACD9}"/>
              </a:ext>
            </a:extLst>
          </p:cNvPr>
          <p:cNvSpPr txBox="1"/>
          <p:nvPr/>
        </p:nvSpPr>
        <p:spPr>
          <a:xfrm>
            <a:off x="5592818" y="156754"/>
            <a:ext cx="2493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</a:rPr>
              <a:t>Spin basis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1DF23C-D2A1-A28E-F326-1A9128141AAD}"/>
              </a:ext>
            </a:extLst>
          </p:cNvPr>
          <p:cNvSpPr txBox="1"/>
          <p:nvPr/>
        </p:nvSpPr>
        <p:spPr>
          <a:xfrm>
            <a:off x="8727917" y="156754"/>
            <a:ext cx="2976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</a:rPr>
              <a:t>Position basis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F1F35C-5586-9A5C-EB66-4A0CABA5805F}"/>
              </a:ext>
            </a:extLst>
          </p:cNvPr>
          <p:cNvSpPr txBox="1"/>
          <p:nvPr/>
        </p:nvSpPr>
        <p:spPr>
          <a:xfrm>
            <a:off x="54155" y="156754"/>
            <a:ext cx="2976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FF"/>
                </a:solidFill>
              </a:rPr>
              <a:t>Energy basis</a:t>
            </a:r>
          </a:p>
        </p:txBody>
      </p:sp>
      <p:pic>
        <p:nvPicPr>
          <p:cNvPr id="13314" name="Picture 2" descr="9.2&amp;4: Single-slit diffraction &amp; resolution Diagram | Quizlet">
            <a:extLst>
              <a:ext uri="{FF2B5EF4-FFF2-40B4-BE49-F238E27FC236}">
                <a16:creationId xmlns:a16="http://schemas.microsoft.com/office/drawing/2014/main" id="{5345FD6F-B330-5AE1-FD68-C10385AC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848519"/>
            <a:ext cx="35242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E9999-BD53-CA2E-6777-5A3AB398FA7E}"/>
              </a:ext>
            </a:extLst>
          </p:cNvPr>
          <p:cNvSpPr txBox="1"/>
          <p:nvPr/>
        </p:nvSpPr>
        <p:spPr>
          <a:xfrm>
            <a:off x="282869" y="5055376"/>
            <a:ext cx="8693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Sum along the Red Line and then apply the Born Rule</a:t>
            </a:r>
          </a:p>
        </p:txBody>
      </p:sp>
    </p:spTree>
    <p:extLst>
      <p:ext uri="{BB962C8B-B14F-4D97-AF65-F5344CB8AC3E}">
        <p14:creationId xmlns:p14="http://schemas.microsoft.com/office/powerpoint/2010/main" val="3594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7649F-3BCE-F1D6-61C2-B0D4384B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HILBERT SPACE</a:t>
            </a:r>
          </a:p>
        </p:txBody>
      </p:sp>
      <p:grpSp>
        <p:nvGrpSpPr>
          <p:cNvPr id="21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32BB8-01B0-74F6-4F8B-372380CF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600" y="289560"/>
            <a:ext cx="5942400" cy="5090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Hilbert Space Is: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the mathematical structure containing all allowed quantum states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 structured possibility space 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 relational framework for quantum probabilities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Hilbert Space Organizes: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possible configurations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probability amplitudes 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allowed quantum relationships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constraints on probabilistic outcomes 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FE08B-EA20-DAFF-7022-3E24B17A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sz="1900" b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A0498-8881-5772-514C-BD0329172D9A}"/>
              </a:ext>
            </a:extLst>
          </p:cNvPr>
          <p:cNvSpPr/>
          <p:nvPr/>
        </p:nvSpPr>
        <p:spPr>
          <a:xfrm>
            <a:off x="4572000" y="4632960"/>
            <a:ext cx="1742314" cy="17233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D9678-CFE9-329C-F6C9-2E2D8B15E906}"/>
              </a:ext>
            </a:extLst>
          </p:cNvPr>
          <p:cNvSpPr txBox="1"/>
          <p:nvPr/>
        </p:nvSpPr>
        <p:spPr>
          <a:xfrm>
            <a:off x="4736742" y="4997590"/>
            <a:ext cx="71404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Important: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Hilbert space can be understood philosophically as a structured space of possible becoming.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6F025D-F0BD-6C60-6460-B74EE523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08" y="508510"/>
            <a:ext cx="256354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051A0-1E64-BF8C-F7F3-A7739DF4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9218"/>
            <a:ext cx="11687924" cy="96049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The Quantum State Machine Model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7F8A42-940A-4DF8-4FF5-D4D630770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62273"/>
            <a:ext cx="11887200" cy="219912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A7458-33C8-1313-D179-7B0D48A7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6624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 sz="1000"/>
              <a:pPr>
                <a:spcAft>
                  <a:spcPts val="600"/>
                </a:spcAft>
              </a:pPr>
              <a:t>33</a:t>
            </a:fld>
            <a:endParaRPr lang="en-US" sz="1000" b="1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9464E16-2AB3-E595-7A67-D9F903C7F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576" y="3195072"/>
            <a:ext cx="3810000" cy="270065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Hilbert Space / Quantum States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Process Theology Lens:</a:t>
            </a:r>
            <a:endParaRPr lang="en-US" sz="2400" dirty="0">
              <a:solidFill>
                <a:srgbClr val="FF0000"/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Primordial Nature</a:t>
            </a:r>
            <a:endParaRPr lang="en-US" sz="22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structured possibility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constrained becoming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ordered potentiality 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F4CDA7-2AAA-7100-81FC-90AFF3334251}"/>
              </a:ext>
            </a:extLst>
          </p:cNvPr>
          <p:cNvSpPr txBox="1"/>
          <p:nvPr/>
        </p:nvSpPr>
        <p:spPr>
          <a:xfrm>
            <a:off x="304800" y="3169151"/>
            <a:ext cx="4148352" cy="25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400" b="1" kern="1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Hamiltonian / State Evolution</a:t>
            </a:r>
          </a:p>
          <a:p>
            <a:pPr marR="0" lvl="0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400" b="1" kern="1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Theology Lens: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200" b="1" kern="100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Superjective</a:t>
            </a:r>
            <a:r>
              <a:rPr lang="en-US" sz="2200" b="1" kern="1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685800" algn="l"/>
              </a:tabLst>
            </a:pP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lure toward patterned becoming 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685800" algn="l"/>
              </a:tabLst>
            </a:pP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emergence of ordered probabilities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7369BF-33FB-8D09-D2BC-80D8399E711A}"/>
              </a:ext>
            </a:extLst>
          </p:cNvPr>
          <p:cNvSpPr txBox="1"/>
          <p:nvPr/>
        </p:nvSpPr>
        <p:spPr>
          <a:xfrm>
            <a:off x="8201618" y="3240909"/>
            <a:ext cx="4111340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400" b="1" kern="1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 Rule / Detector Events</a:t>
            </a:r>
            <a:endParaRPr lang="en-US" sz="2400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400" b="1" kern="1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Theology Lens:</a:t>
            </a:r>
            <a:endParaRPr lang="en-US" sz="2400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tabLst>
                <a:tab pos="457200" algn="l"/>
                <a:tab pos="685800" algn="l"/>
              </a:tabLst>
            </a:pPr>
            <a:r>
              <a:rPr lang="en-US" sz="2200" b="1" kern="1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Consequent Nature</a:t>
            </a:r>
            <a:endParaRPr lang="en-US" sz="2200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685800" algn="l"/>
              </a:tabLst>
            </a:pP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realized actual occasions 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685800" algn="l"/>
              </a:tabLst>
            </a:pP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accumulated realized events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D3D838-A235-3289-5710-EC643C27CE80}"/>
              </a:ext>
            </a:extLst>
          </p:cNvPr>
          <p:cNvSpPr txBox="1"/>
          <p:nvPr/>
        </p:nvSpPr>
        <p:spPr>
          <a:xfrm>
            <a:off x="594359" y="5758405"/>
            <a:ext cx="11734801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685800" algn="l"/>
              </a:tabLst>
            </a:pPr>
            <a:r>
              <a:rPr lang="en-US" sz="2400" b="1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model predicts probabilistic patterns across many actual occasions rather than predetermined individual events.</a:t>
            </a:r>
            <a:endParaRPr lang="en-US" sz="24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2CD27348-418E-98D9-54BA-0FD157CE92F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8AF18-678E-E5A2-A122-576CC227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386930"/>
            <a:ext cx="4976949" cy="103692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Looking Ahead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246C4-46A9-C275-B5D0-B58B3D3B6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76" y="466180"/>
            <a:ext cx="7030031" cy="13005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BF3E-B9A8-D8A3-7BE0-844074F3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8" y="2302539"/>
            <a:ext cx="6139013" cy="4129342"/>
          </a:xfrm>
        </p:spPr>
        <p:txBody>
          <a:bodyPr anchor="t"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Quantum States and Hilber Space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This lecture focused on Structured Possibility (quantum states 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superposition  as a vector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state vectors  represent all possibilities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Hilbert space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changes of basis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These mathematical structures describe the possible outcomes of future detection events.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But where do these quantum states come from?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54335-5DE4-FDB7-1CB6-5522B492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 sz="19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79446-8588-AB83-ADD1-B2A5C27AAEDA}"/>
              </a:ext>
            </a:extLst>
          </p:cNvPr>
          <p:cNvSpPr txBox="1"/>
          <p:nvPr/>
        </p:nvSpPr>
        <p:spPr>
          <a:xfrm>
            <a:off x="6413331" y="2288622"/>
            <a:ext cx="484685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In the next two lectures we will explore: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Lecture 4: Building the Quantum State Machine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Lecture 5: Running the Quantum State Machine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Central Question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How does a mathematical structure of possibilities become a model that predicts actual events?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35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37A2E-B434-DD30-D6E0-912DA674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200" b="1" dirty="0">
                <a:solidFill>
                  <a:srgbClr val="FFFF00"/>
                </a:solidFill>
              </a:rPr>
              <a:t>Consequent Nature and Actual Occasions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E8A20-8D01-0436-0BE5-AF7632DF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18400"/>
            <a:ext cx="5490159" cy="583794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Consequent Nature of God</a:t>
            </a:r>
          </a:p>
          <a:p>
            <a:pPr lvl="1"/>
            <a:r>
              <a:rPr lang="en-US" sz="2200" b="1" dirty="0">
                <a:solidFill>
                  <a:srgbClr val="008000">
                    <a:alpha val="80000"/>
                  </a:srgbClr>
                </a:solidFill>
              </a:rPr>
              <a:t>receives actual occasions </a:t>
            </a:r>
          </a:p>
          <a:p>
            <a:pPr lvl="1"/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incorporates realized events </a:t>
            </a:r>
          </a:p>
          <a:p>
            <a:pPr lvl="1"/>
            <a:r>
              <a:rPr lang="en-US" sz="2200" b="1" dirty="0">
                <a:solidFill>
                  <a:srgbClr val="3333FF">
                    <a:alpha val="80000"/>
                  </a:srgbClr>
                </a:solidFill>
              </a:rPr>
              <a:t>preserves realized becoming 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Quantum Parallel</a:t>
            </a:r>
          </a:p>
          <a:p>
            <a:pPr lvl="1"/>
            <a:r>
              <a:rPr lang="en-US" sz="2200" b="1" dirty="0">
                <a:solidFill>
                  <a:srgbClr val="008000">
                    <a:alpha val="80000"/>
                  </a:srgbClr>
                </a:solidFill>
              </a:rPr>
              <a:t>detector events become realized outcomes </a:t>
            </a:r>
          </a:p>
          <a:p>
            <a:pPr lvl="1"/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measurements produce realized detector events</a:t>
            </a:r>
          </a:p>
          <a:p>
            <a:pPr lvl="1"/>
            <a:r>
              <a:rPr lang="en-US" sz="2200" b="1" dirty="0">
                <a:solidFill>
                  <a:srgbClr val="3333FF">
                    <a:alpha val="80000"/>
                  </a:srgbClr>
                </a:solidFill>
              </a:rPr>
              <a:t>experiments study the statistical patterns of becoming emerging across many realized events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>
                    <a:alpha val="80000"/>
                  </a:srgbClr>
                </a:solidFill>
              </a:rPr>
              <a:t>Important: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This lecture series uses Process Theology as a conceptual lens, not as a scientific claim.</a:t>
            </a:r>
          </a:p>
          <a:p>
            <a:endParaRPr lang="en-US" sz="22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0A0F4-C07D-9050-AB4D-D0D3A524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>
                    <a:alpha val="6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900" b="1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841B9-A828-B984-2375-112513AF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455596"/>
            <a:ext cx="4307239" cy="190631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Building and Running the Quantum State Machine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40A2C-2A5A-0C8E-184A-5AA6399A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3" y="3461465"/>
            <a:ext cx="3605083" cy="27038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77261-EA06-1C97-12C3-62126A0E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557" y="229011"/>
            <a:ext cx="4635114" cy="2137765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Lecture 3:  </a:t>
            </a:r>
            <a:r>
              <a:rPr lang="en-US" sz="2400" dirty="0"/>
              <a:t>Structured Possibility</a:t>
            </a:r>
            <a:endParaRPr lang="en-US" sz="2200" b="1" dirty="0"/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Structured Possibility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quantum states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Hilbert space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vacuum state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7030A0"/>
                </a:solidFill>
              </a:rPr>
              <a:t>probability amplitudes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E1F46-FDE1-8003-CC94-5016FFEF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7682" y="6356350"/>
            <a:ext cx="1606118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9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4D688-DFA1-342F-4C55-9E32CCE16584}"/>
              </a:ext>
            </a:extLst>
          </p:cNvPr>
          <p:cNvSpPr txBox="1"/>
          <p:nvPr/>
        </p:nvSpPr>
        <p:spPr>
          <a:xfrm>
            <a:off x="5610335" y="2176797"/>
            <a:ext cx="6063505" cy="222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Lecture 4: </a:t>
            </a:r>
            <a:r>
              <a:rPr lang="en-US" sz="2400" dirty="0"/>
              <a:t>Construction of the Quantum State Machine</a:t>
            </a:r>
            <a:endParaRPr lang="en-US" sz="2200" b="1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Building the Quantum State Machine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fields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operators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quantization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Hamiltonians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B789A-AEAB-6790-2912-3F31A9120D38}"/>
              </a:ext>
            </a:extLst>
          </p:cNvPr>
          <p:cNvSpPr txBox="1"/>
          <p:nvPr/>
        </p:nvSpPr>
        <p:spPr>
          <a:xfrm>
            <a:off x="6943076" y="4491634"/>
            <a:ext cx="5349330" cy="188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Lecture 5: </a:t>
            </a:r>
            <a:r>
              <a:rPr lang="en-US" sz="2400" dirty="0"/>
              <a:t>Probabilistic Becoming</a:t>
            </a:r>
            <a:endParaRPr lang="en-US" sz="2200" b="1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Running the Quantum State Machine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time evolution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Born rule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probabilities</a:t>
            </a:r>
            <a:r>
              <a:rPr lang="en-US" sz="2000" b="1" dirty="0"/>
              <a:t>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emergent patterns </a:t>
            </a:r>
          </a:p>
        </p:txBody>
      </p:sp>
    </p:spTree>
    <p:extLst>
      <p:ext uri="{BB962C8B-B14F-4D97-AF65-F5344CB8AC3E}">
        <p14:creationId xmlns:p14="http://schemas.microsoft.com/office/powerpoint/2010/main" val="28882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62C42-FC65-A6D1-F63F-F119CAA7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89560"/>
            <a:ext cx="5945505" cy="2937509"/>
          </a:xfrm>
        </p:spPr>
        <p:txBody>
          <a:bodyPr anchor="t"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Primordial Nature and Structured Possibility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032B9-CFFF-5858-FD7B-717AA1F7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51" b="31948"/>
          <a:stretch>
            <a:fillRect/>
          </a:stretch>
        </p:blipFill>
        <p:spPr>
          <a:xfrm>
            <a:off x="1" y="2956561"/>
            <a:ext cx="6448424" cy="3901440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9CB6E-D9B7-B729-DB60-07D29FE77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289560"/>
            <a:ext cx="5347335" cy="6568439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Primordial Nature of God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ordering of possibilities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relational structure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constraints on becoming 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potential forms of realization </a:t>
            </a:r>
          </a:p>
          <a:p>
            <a:pPr marL="0" indent="0">
              <a:buNone/>
            </a:pPr>
            <a:r>
              <a:rPr lang="en-US" b="1" dirty="0"/>
              <a:t>Quantum Parallel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quantum states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Hilbert space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structured possibility space 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constrained probabilistic emergence </a:t>
            </a:r>
          </a:p>
          <a:p>
            <a:pPr marL="0" indent="0">
              <a:buNone/>
            </a:pPr>
            <a:r>
              <a:rPr lang="en-US" sz="3500" b="1" dirty="0">
                <a:solidFill>
                  <a:srgbClr val="FF0000"/>
                </a:solidFill>
              </a:rPr>
              <a:t>Important:</a:t>
            </a:r>
          </a:p>
          <a:p>
            <a:pPr marL="0" indent="0">
              <a:buNone/>
            </a:pPr>
            <a:r>
              <a:rPr lang="en-US" b="1" dirty="0"/>
              <a:t>Quantum states describe structured possibilities for future actual occasions.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91DA8-C053-A239-43CB-BFF84F2E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BE3092D-4105-4026-9B66-A0011E0CA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C948-6A49-BD11-1F8B-5BA5EA8EB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816420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When a quantum event is not predetermined, how should we describe it?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common interpretation is: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Not predetermined = Random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that conclusion is not part of the physics.</a:t>
            </a:r>
          </a:p>
          <a:p>
            <a:pPr marL="0" indent="0">
              <a:buNone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759409-BDF8-4BFD-9AF3-4B5C04C2A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CC46D-3D3A-AD0F-3DBC-A149C62B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249C0-6F57-DB6B-B5D7-A6FE0DA9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107E6F-604D-E909-DB38-40B96AD6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Physics Establishes — and What It Doesn't</a:t>
            </a:r>
          </a:p>
        </p:txBody>
      </p:sp>
    </p:spTree>
    <p:extLst>
      <p:ext uri="{BB962C8B-B14F-4D97-AF65-F5344CB8AC3E}">
        <p14:creationId xmlns:p14="http://schemas.microsoft.com/office/powerpoint/2010/main" val="20438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511F7-E508-1F99-D358-362BC7C6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C43AC46-BA91-487B-A53F-BC9FF35C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57BD9-54AB-0486-255E-3342CF9B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816420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establishes: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8000"/>
                </a:solidFill>
              </a:rPr>
              <a:t>✓ The outcome was not completely predetermined.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does not establish any particular interpretation of that indeterminacy: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✗ Randomness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✗ Agency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✗ Conscious choice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✗ Self-creation</a:t>
            </a:r>
          </a:p>
          <a:p>
            <a:pPr marL="457200" lvl="1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✗ Any other interpretation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 Point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Physics establishes the openness.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Physics does not determine the meaning of the openness.</a:t>
            </a:r>
          </a:p>
          <a:p>
            <a:pPr marL="0" indent="0">
              <a:buNone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53F20-5D5B-D6E6-76B3-5E4489E8C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06B9F-13F9-4A7A-0A28-6CB25BF7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DA95C-50A6-AE2D-A160-768D7D90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19D4A-CFD0-7F56-6472-D355501C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Physics Establishes — and What It Doesn't</a:t>
            </a:r>
          </a:p>
        </p:txBody>
      </p:sp>
    </p:spTree>
    <p:extLst>
      <p:ext uri="{BB962C8B-B14F-4D97-AF65-F5344CB8AC3E}">
        <p14:creationId xmlns:p14="http://schemas.microsoft.com/office/powerpoint/2010/main" val="790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48D682-1F09-1A60-89AC-EA9BEA45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35D1D-16F9-991A-F8A7-AF8AA70D2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3BED8-2A62-DB26-65C5-48874AE53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711916"/>
            <a:ext cx="6546667" cy="638121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Actual Occasions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In Process Theology, actual occasions: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inherit conditions from the past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are influenced by relationships and circumstances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are constrained but not completely predetermined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contribute something novel to becoming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Process Theology Language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This openness is often described as: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free becoming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freedom within constraints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self-creativity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Important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In Process Theology, free will does not mean unlimited freedom.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It means openness within constraints.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9DCE5A-E015-F0E9-EA11-A8CC5E316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A1E85-0C52-00AD-C8C1-D3035E8A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8FE8B-F004-3901-26C0-7F7DCFAD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080" y="1353959"/>
            <a:ext cx="5115639" cy="3439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47AC-B151-8CF6-2CE9-BB008C3A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16"/>
            <a:ext cx="12191999" cy="770703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Free Will in Process Theology</a:t>
            </a:r>
          </a:p>
        </p:txBody>
      </p:sp>
    </p:spTree>
    <p:extLst>
      <p:ext uri="{BB962C8B-B14F-4D97-AF65-F5344CB8AC3E}">
        <p14:creationId xmlns:p14="http://schemas.microsoft.com/office/powerpoint/2010/main" val="13464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28431</TotalTime>
  <Words>3077</Words>
  <Application>Microsoft Office PowerPoint</Application>
  <PresentationFormat>Widescreen</PresentationFormat>
  <Paragraphs>513</Paragraphs>
  <Slides>35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 Math</vt:lpstr>
      <vt:lpstr>Office Theme</vt:lpstr>
      <vt:lpstr>Process Theology as a Lens for Bringing Quantum Physics into Focus</vt:lpstr>
      <vt:lpstr>Lecture 3 From Particles to Equations: Structured Possibility and Primordial Nature</vt:lpstr>
      <vt:lpstr>Lecture 2 Review Actual Occasions and Detector Events</vt:lpstr>
      <vt:lpstr>Consequent Nature and Actual Occasions</vt:lpstr>
      <vt:lpstr>Building and Running the Quantum State Machine</vt:lpstr>
      <vt:lpstr>Primordial Nature and Structured Possibility</vt:lpstr>
      <vt:lpstr>What Physics Establishes — and What It Doesn't</vt:lpstr>
      <vt:lpstr>What Physics Establishes — and What It Doesn't</vt:lpstr>
      <vt:lpstr>Free Will in Process Theology</vt:lpstr>
      <vt:lpstr>A Free-Will Parallel in Quantum Physics</vt:lpstr>
      <vt:lpstr>Conway–Kochen Free Will</vt:lpstr>
      <vt:lpstr>What Conway and Kochen Provide</vt:lpstr>
      <vt:lpstr>What Conway and Kochen Provide</vt:lpstr>
      <vt:lpstr>How Do Quantum States Encode Constraints?</vt:lpstr>
      <vt:lpstr>The Simplest Quantum State: The Vacuum State</vt:lpstr>
      <vt:lpstr>One-Particle Quantum States</vt:lpstr>
      <vt:lpstr>What Information Must a Quantum State Encode?</vt:lpstr>
      <vt:lpstr>Probability Amplitudes Encode Possibilities</vt:lpstr>
      <vt:lpstr>A Simple State Vector</vt:lpstr>
      <vt:lpstr>A Simple State Vector</vt:lpstr>
      <vt:lpstr>From State Vectors to Hilbert Space</vt:lpstr>
      <vt:lpstr>PowerPoint Presentation</vt:lpstr>
      <vt:lpstr>One Quantum State,  Many Possible Detections</vt:lpstr>
      <vt:lpstr>From Probability Amplitudes to Probabilities</vt:lpstr>
      <vt:lpstr>Hilbert Space Organizes the Possibilities</vt:lpstr>
      <vt:lpstr>One Quantum State Many Bases</vt:lpstr>
      <vt:lpstr>Energy Basis</vt:lpstr>
      <vt:lpstr>Momentum Basis</vt:lpstr>
      <vt:lpstr>Spin Basis</vt:lpstr>
      <vt:lpstr>Other Basis</vt:lpstr>
      <vt:lpstr>PowerPoint Presentation</vt:lpstr>
      <vt:lpstr>HILBERT SPACE</vt:lpstr>
      <vt:lpstr>The Quantum State Machine Model</vt:lpstr>
      <vt:lpstr>Looking Ahead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461</cp:revision>
  <dcterms:created xsi:type="dcterms:W3CDTF">2026-04-12T18:46:52Z</dcterms:created>
  <dcterms:modified xsi:type="dcterms:W3CDTF">2026-06-24T03:18:05Z</dcterms:modified>
</cp:coreProperties>
</file>