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694" r:id="rId3"/>
    <p:sldId id="696" r:id="rId4"/>
    <p:sldId id="697" r:id="rId5"/>
    <p:sldId id="698" r:id="rId6"/>
    <p:sldId id="700" r:id="rId7"/>
    <p:sldId id="702" r:id="rId8"/>
    <p:sldId id="703" r:id="rId9"/>
    <p:sldId id="704" r:id="rId10"/>
    <p:sldId id="718" r:id="rId11"/>
    <p:sldId id="719" r:id="rId12"/>
    <p:sldId id="720" r:id="rId13"/>
    <p:sldId id="716" r:id="rId14"/>
    <p:sldId id="721" r:id="rId15"/>
    <p:sldId id="706" r:id="rId16"/>
    <p:sldId id="705" r:id="rId17"/>
    <p:sldId id="708" r:id="rId18"/>
    <p:sldId id="709" r:id="rId19"/>
    <p:sldId id="707" r:id="rId20"/>
    <p:sldId id="710" r:id="rId21"/>
    <p:sldId id="711" r:id="rId22"/>
    <p:sldId id="712" r:id="rId23"/>
    <p:sldId id="713" r:id="rId24"/>
    <p:sldId id="714" r:id="rId25"/>
    <p:sldId id="715" r:id="rId26"/>
    <p:sldId id="733" r:id="rId27"/>
    <p:sldId id="738" r:id="rId28"/>
    <p:sldId id="735" r:id="rId29"/>
    <p:sldId id="739" r:id="rId30"/>
    <p:sldId id="737" r:id="rId31"/>
    <p:sldId id="722" r:id="rId32"/>
    <p:sldId id="723" r:id="rId33"/>
    <p:sldId id="724" r:id="rId34"/>
    <p:sldId id="725" r:id="rId35"/>
    <p:sldId id="726" r:id="rId36"/>
    <p:sldId id="740" r:id="rId37"/>
    <p:sldId id="763" r:id="rId38"/>
    <p:sldId id="764" r:id="rId39"/>
    <p:sldId id="765" r:id="rId40"/>
    <p:sldId id="766" r:id="rId41"/>
    <p:sldId id="731" r:id="rId42"/>
    <p:sldId id="732" r:id="rId43"/>
    <p:sldId id="743" r:id="rId44"/>
    <p:sldId id="744" r:id="rId45"/>
    <p:sldId id="745" r:id="rId46"/>
    <p:sldId id="746" r:id="rId47"/>
    <p:sldId id="747" r:id="rId48"/>
    <p:sldId id="748" r:id="rId49"/>
    <p:sldId id="749" r:id="rId50"/>
    <p:sldId id="750" r:id="rId51"/>
    <p:sldId id="751" r:id="rId52"/>
    <p:sldId id="752" r:id="rId53"/>
    <p:sldId id="756" r:id="rId54"/>
    <p:sldId id="757" r:id="rId55"/>
    <p:sldId id="758" r:id="rId56"/>
    <p:sldId id="759" r:id="rId57"/>
    <p:sldId id="760" r:id="rId58"/>
    <p:sldId id="754" r:id="rId59"/>
    <p:sldId id="762" r:id="rId60"/>
    <p:sldId id="753" r:id="rId61"/>
    <p:sldId id="767" r:id="rId62"/>
    <p:sldId id="768" r:id="rId63"/>
    <p:sldId id="769" r:id="rId64"/>
    <p:sldId id="770" r:id="rId65"/>
    <p:sldId id="69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33FF"/>
    <a:srgbClr val="FFC9C9"/>
    <a:srgbClr val="C59EE2"/>
    <a:srgbClr val="009AD0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1073" y="3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B5232-9B92-4969-9F03-79969A0AFDF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92D92-98AE-41E0-B598-3DD458280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92D92-98AE-41E0-B598-3DD4582805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2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3B65-861B-19AA-B57D-30E18AB6A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C1666-D1E5-3DCA-AAA5-3447B858B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FE8E5-F169-6250-6594-5C8A7D04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2D855-56DB-44D2-B561-2F1262B5C9B9}" type="datetime1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0931C-D5CB-B1C1-8E45-0E02282B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D6AD1-64C2-F60A-D73C-5BEDC63D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53445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28E8-9933-ADDF-73DF-6CC14633C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0FEF5-E53E-AFD2-85F3-18787B5C4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54B63-EEEE-EC42-DDB1-219106C4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3BAD-D24C-4A0A-9EF7-37CFF1A87D38}" type="datetime1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5E5-843D-0592-9E21-CEF355AE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12806-80EE-5AD6-D9A8-41527972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1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55A7D-B655-024A-14B1-9939726F5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62A3D-F490-E571-91E6-16271B7A8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FD35-FF4E-A8B5-7D38-5A773FF48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46591-5AA7-45EF-80C8-5D986A34AFB9}" type="datetime1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2788A-A9B1-584D-C175-B33FFA10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CB06-6C03-A02D-2A1E-90074874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42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2E79-B4B7-9E4F-4BEC-384A0BAB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FB30-0E2F-07BB-02AF-BEBB1F4DB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40FAA-4802-7E88-0E11-5341DC551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7BE78-5F83-474A-917B-C81EEB273BE8}" type="datetime1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6F28-306C-2491-62D9-D1BF4260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E0495-F2CB-ED34-6868-3BA483A1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/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33292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07E4-B272-8E7E-3622-EEFB93BE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1775C-0FC7-509D-BF2A-BA328D6F4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FF1A4-1801-0943-50AC-982C5808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831-9D01-4770-96B9-BC22A6F2F21F}" type="datetime1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D1D90-526C-0072-7F33-BB08B0BD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4F835-830E-97A1-FDD2-41FB487A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42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64CAE-52FC-D059-A1DE-B0174727F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A3B8-7C30-37B0-CC76-979953902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FCD2C-476F-B70C-16C6-007C7FB77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7FB71-017E-46CC-3FBC-E7EE2E04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75CA-B6AF-4191-AE20-D25FE9519277}" type="datetime1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9D4FB5-37F9-46ED-B8D9-9E75D8FF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B15A5-B4E9-18C7-FE71-E3135B35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03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21C4-3380-4A6B-136E-EECA5C40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CE98B-C452-7328-B729-734739002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FC752-677F-FB33-13A4-2B7618DF0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2888A-E1E3-2D2F-61C0-9DC63402A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C534C-53A1-D6AD-A319-C7CB627DB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3F41B1-8EC4-FF72-5994-601E9366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E7AD5-7EE7-4097-901E-6492465A8EE2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AFB7ED-F9DD-83E8-3D94-87F71C07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000AB7-F860-5032-2D28-28DA570B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0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AF5A-73E7-B888-6E26-04735E57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B38C9-B7B0-5DF8-32BF-987E2E17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72ECA-AA98-4CC1-B165-2F43EEA398D1}" type="datetime1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CE0B3-CF21-8912-C4A8-5A043B24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46906-C2E2-59F8-7B20-E30E8AEA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51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2493E-140A-48A6-2431-2CE7BC2A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A904-1007-4FDB-B77F-0FCAE73511BD}" type="datetime1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50AE0-CE48-70AE-9C3F-11CB8B71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D8108-BECD-062A-50BE-9AE723FB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0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B5C0-6290-DBD5-B3F6-2F20495E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620A-88AA-6DBA-ADD4-CF0DDA2EE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A40F8-1B93-6E07-8220-F6862C6A9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3B7C1-46BA-56DB-DE71-AB638CD3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4B3C3-3D87-4DB4-BFD0-3AE5F15C220B}" type="datetime1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90CC3-5FB4-869E-FA2C-4FDBBFFE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1AB2-4478-B592-888C-15819927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47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5FE7D-2E6E-A9D1-7FE6-326FD654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DE121-A514-1585-37DA-FF0945560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2685D-9BE9-3231-3ABA-F7832869F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19927-3BAC-222B-5D89-5B8FF678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1EC9-4BDF-4A3C-BA47-3ADCE3DF51B2}" type="datetime1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38A58-4051-6CE4-E0E7-35699793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6C801-EA3E-3336-DF6B-98329355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71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AEB469-2501-E046-2376-330E1573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A2288-EA58-CA42-0398-302D57BE0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B083-11E2-DABF-E61B-61145C3F82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356AE-FA1D-47DC-B80E-3C70D16023D7}" type="datetime1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3621-C04B-EEB1-E905-FC14E850A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EAC92-531F-44A4-253C-C7C6C4F53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9BD866-4CC6-48A5-BD6C-489F7640EE13}" type="slidenum">
              <a:rPr lang="en-US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6987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ltimate Guide to Understanding Focus in Photography | Iceland Photo Tours">
            <a:extLst>
              <a:ext uri="{FF2B5EF4-FFF2-40B4-BE49-F238E27FC236}">
                <a16:creationId xmlns:a16="http://schemas.microsoft.com/office/drawing/2014/main" id="{7788A161-1E89-7044-BCAF-DD2B77921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23298" b="2808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ED8CA-127B-63BF-A44C-BF415426E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665163"/>
            <a:ext cx="56180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solidFill>
                  <a:srgbClr val="FFFF00"/>
                </a:solidFill>
              </a:rPr>
              <a:t>Process Theology as a Lens for Bringing Quantum Physics into Focus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1A834-D83D-C7CA-8EC1-F4AEBC2EB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530022"/>
            <a:ext cx="5618020" cy="1208141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chemeClr val="bg1"/>
                </a:solidFill>
              </a:rPr>
              <a:t>Dr. Michael A. Soderstrand, 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7AE6-C7F0-F86C-1BD6-2F971751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83566-7263-D1A7-1DCD-674B06C0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" y="0"/>
            <a:ext cx="121778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9FDA3-314A-DEAF-882D-BE65DFD6DCDF}"/>
              </a:ext>
            </a:extLst>
          </p:cNvPr>
          <p:cNvSpPr txBox="1"/>
          <p:nvPr/>
        </p:nvSpPr>
        <p:spPr>
          <a:xfrm>
            <a:off x="477979" y="4911635"/>
            <a:ext cx="7895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Lecture 4: Quantization: Building the Quantum  State Machine → Ordered Indeterminacy  (Creativity under constraint)</a:t>
            </a:r>
          </a:p>
        </p:txBody>
      </p:sp>
    </p:spTree>
    <p:extLst>
      <p:ext uri="{BB962C8B-B14F-4D97-AF65-F5344CB8AC3E}">
        <p14:creationId xmlns:p14="http://schemas.microsoft.com/office/powerpoint/2010/main" val="3961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57D85-9113-FAF2-92FB-F1A7D1C2E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DDE72-B7E6-363A-4397-9CD0773C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" y="2906399"/>
            <a:ext cx="11454595" cy="388317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To build our quantum state machine model, we first need a classical model.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Our Example: A Baseball Pitching Machine</a:t>
            </a:r>
          </a:p>
          <a:p>
            <a:r>
              <a:rPr lang="en-US" sz="2200" b="1" dirty="0"/>
              <a:t>Classical physics provides two equivalent ways to describe the path the baseball takes: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Newtonian Mechanics</a:t>
            </a:r>
          </a:p>
          <a:p>
            <a:pPr marL="914400" lvl="2" indent="0">
              <a:buNone/>
            </a:pPr>
            <a:r>
              <a:rPr lang="en-US" sz="2200" b="1" dirty="0"/>
              <a:t>Based on forces and accelerations. </a:t>
            </a:r>
          </a:p>
          <a:p>
            <a:pPr lvl="1"/>
            <a:r>
              <a:rPr lang="en-US" b="1" dirty="0" err="1">
                <a:solidFill>
                  <a:srgbClr val="7030A0"/>
                </a:solidFill>
              </a:rPr>
              <a:t>Lagrangian</a:t>
            </a:r>
            <a:r>
              <a:rPr lang="en-US" b="1" dirty="0">
                <a:solidFill>
                  <a:srgbClr val="7030A0"/>
                </a:solidFill>
              </a:rPr>
              <a:t> Mechanics</a:t>
            </a:r>
          </a:p>
          <a:p>
            <a:pPr marL="914400" lvl="2" indent="0">
              <a:buNone/>
            </a:pPr>
            <a:r>
              <a:rPr lang="en-US" sz="2200" b="1" dirty="0"/>
              <a:t>Based on the principle of stationary action and trajectories.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Both describe the same classical behavior and make the same predictions</a:t>
            </a:r>
            <a:r>
              <a:rPr lang="en-US" sz="2200" b="1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C67BF-670C-00B0-5CB5-08BD4645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D8199-4428-46FB-B673-656E76CD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6" y="1645296"/>
            <a:ext cx="11328204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Why Begin with Classical Mechanics?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112DF-48F5-BA95-D070-166EF17D8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14" y="149529"/>
            <a:ext cx="963669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D97F5E-9DB8-C650-E183-743C26361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70" y="0"/>
            <a:ext cx="49692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FA59B5-7CA6-60A9-8385-BA0A3E7B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97" y="252111"/>
            <a:ext cx="3185160" cy="262171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3333FF"/>
                </a:solidFill>
              </a:rPr>
              <a:t>Roadmap: </a:t>
            </a:r>
            <a:br>
              <a:rPr lang="en-US" sz="3200" b="1" dirty="0">
                <a:solidFill>
                  <a:srgbClr val="3333FF"/>
                </a:solidFill>
              </a:rPr>
            </a:br>
            <a:r>
              <a:rPr lang="en-US" sz="1600" b="1" dirty="0">
                <a:solidFill>
                  <a:srgbClr val="3333FF"/>
                </a:solidFill>
              </a:rPr>
              <a:t> </a:t>
            </a:r>
            <a:br>
              <a:rPr lang="en-US" sz="3200" b="1" dirty="0">
                <a:solidFill>
                  <a:srgbClr val="3333FF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From Baseballs to the Quantum State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1F876-854A-BF09-142E-D75BBD4F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842" y="222735"/>
            <a:ext cx="3807662" cy="646936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A real system that can be understood using classical physics.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One classical description of the motion.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b="1" dirty="0"/>
              <a:t>An equivalent classical description chosen because it is best suited for quantization.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Replace classical quantities with operators and construct the quantum model. The bridge from classical to quantum.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1" dirty="0"/>
              <a:t>The classical theory recast into the framework used by quantum theory.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The quantum state machine that makes experimentally testable predictions.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D5D90-9305-5193-B7A8-5EDF40056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DF8520-FFAA-65B4-BBAC-FBED02F3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34" y="3252651"/>
            <a:ext cx="2743200" cy="23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3BF5-7329-8506-C083-27B7477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88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3333FF"/>
                </a:solidFill>
              </a:rPr>
              <a:t>Why Start with the </a:t>
            </a:r>
            <a:r>
              <a:rPr lang="en-US" b="1" dirty="0" err="1">
                <a:solidFill>
                  <a:srgbClr val="3333FF"/>
                </a:solidFill>
              </a:rPr>
              <a:t>Lagrangian</a:t>
            </a:r>
            <a:r>
              <a:rPr lang="en-US" b="1" dirty="0">
                <a:solidFill>
                  <a:srgbClr val="3333FF"/>
                </a:solidFill>
              </a:rPr>
              <a:t> Rather than Newtonian Mechanics?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C4D6-1C63-4297-A65B-6FEADB964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318"/>
            <a:ext cx="10515600" cy="4351338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8000"/>
                </a:solidFill>
              </a:rPr>
              <a:t>Newtonian and </a:t>
            </a:r>
            <a:r>
              <a:rPr lang="en-US" sz="2600" b="1" dirty="0" err="1">
                <a:solidFill>
                  <a:srgbClr val="008000"/>
                </a:solidFill>
              </a:rPr>
              <a:t>Lagrangian</a:t>
            </a:r>
            <a:r>
              <a:rPr lang="en-US" sz="2600" b="1" dirty="0">
                <a:solidFill>
                  <a:srgbClr val="008000"/>
                </a:solidFill>
              </a:rPr>
              <a:t> mechanics make the same classical predictions.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The </a:t>
            </a:r>
            <a:r>
              <a:rPr lang="en-US" sz="2600" b="1" dirty="0" err="1">
                <a:solidFill>
                  <a:srgbClr val="FF0000"/>
                </a:solidFill>
              </a:rPr>
              <a:t>Lagrangian</a:t>
            </a:r>
            <a:r>
              <a:rPr lang="en-US" sz="2600" b="1" dirty="0">
                <a:solidFill>
                  <a:srgbClr val="FF0000"/>
                </a:solidFill>
              </a:rPr>
              <a:t> works naturally with systems containing many interacting parts.</a:t>
            </a:r>
          </a:p>
          <a:p>
            <a:r>
              <a:rPr lang="en-US" sz="2600" b="1" dirty="0">
                <a:solidFill>
                  <a:srgbClr val="7030A0"/>
                </a:solidFill>
              </a:rPr>
              <a:t>The </a:t>
            </a:r>
            <a:r>
              <a:rPr lang="en-US" sz="2600" b="1" dirty="0" err="1">
                <a:solidFill>
                  <a:srgbClr val="7030A0"/>
                </a:solidFill>
              </a:rPr>
              <a:t>Lagrangian</a:t>
            </a:r>
            <a:r>
              <a:rPr lang="en-US" sz="2600" b="1" dirty="0">
                <a:solidFill>
                  <a:srgbClr val="7030A0"/>
                </a:solidFill>
              </a:rPr>
              <a:t> can be written in a form that respects fundamental symmetries.</a:t>
            </a:r>
          </a:p>
          <a:p>
            <a:r>
              <a:rPr lang="en-US" sz="2600" b="1" dirty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en-US" sz="2600" b="1" dirty="0" err="1">
                <a:solidFill>
                  <a:schemeClr val="accent2">
                    <a:lumMod val="50000"/>
                  </a:schemeClr>
                </a:solidFill>
              </a:rPr>
              <a:t>Lagrangian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</a:rPr>
              <a:t> extends naturally to elementary particles and their associated fields and therefore provides the preferred starting point for modern quantization.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47CE0-A6C1-16D4-BB0E-DBEFA7C3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12</a:t>
            </a:fld>
            <a:endParaRPr lang="en-US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67E55-8ECE-54F5-B857-F9A9CDE9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1" y="5115994"/>
            <a:ext cx="10972800" cy="1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7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grangian">
            <a:hlinkClick r:id="" action="ppaction://media"/>
            <a:extLst>
              <a:ext uri="{FF2B5EF4-FFF2-40B4-BE49-F238E27FC236}">
                <a16:creationId xmlns:a16="http://schemas.microsoft.com/office/drawing/2014/main" id="{6DE9FB6C-8503-6370-4817-D4DAE0E43A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7751"/>
            <a:ext cx="12192000" cy="70057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53F56-9E82-8F1B-44CF-4652FE02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13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2965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8C48-8564-840A-3150-C741CA65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15" y="308691"/>
            <a:ext cx="3326228" cy="2147126"/>
          </a:xfrm>
        </p:spPr>
        <p:txBody>
          <a:bodyPr anchor="t">
            <a:normAutofit fontScale="90000"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Lessons from the 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2FF6E-04CD-4687-60D4-4E2087C5D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16"/>
          <a:stretch>
            <a:fillRect/>
          </a:stretch>
        </p:blipFill>
        <p:spPr>
          <a:xfrm>
            <a:off x="-1" y="2753686"/>
            <a:ext cx="3082835" cy="41043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5B523-66F7-5822-D1E8-EA34BF518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60" y="178061"/>
            <a:ext cx="8098525" cy="6679938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Particles do not take all paths simultaneously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</a:t>
            </a:r>
            <a:r>
              <a:rPr lang="en-US" b="1" dirty="0" err="1">
                <a:solidFill>
                  <a:srgbClr val="008000"/>
                </a:solidFill>
              </a:rPr>
              <a:t>Lagrangian</a:t>
            </a:r>
            <a:r>
              <a:rPr lang="en-US" b="1" dirty="0">
                <a:solidFill>
                  <a:srgbClr val="008000"/>
                </a:solidFill>
              </a:rPr>
              <a:t> Model accurately predicts classical trajectories by exploring every possible path.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But that does not mean that in reality particles explore every possible path.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Newtonian Mechanics and </a:t>
            </a:r>
            <a:r>
              <a:rPr lang="en-US" sz="2600" b="1" dirty="0" err="1"/>
              <a:t>Lagrangian</a:t>
            </a:r>
            <a:r>
              <a:rPr lang="en-US" sz="2600" b="1" dirty="0"/>
              <a:t> Mechanics are two classical models that predict the same 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Both are predictive models but neither necessarily represents reality.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b="1" dirty="0"/>
              <a:t>Configuration Space, Hamiltonian Mechanics and Quantum Mechanics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In modeling we often find it useful to plot things in hypothetical spaces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Physics experiments occur in ordinary spacetime. Later we will represent those observations using the position basis of Hilbert Space.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Hamiltonian Mechanics and Quantum Mechanics use abstract mathematical spaces, including Hilbert Space, that are part of the predictive model we will develop next.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BCD21-2CDE-D95B-2327-16FC5989E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8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C6646-C90C-488A-A2A4-AE779C3E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D49E85F-913F-8013-DCF0-9B0D9D7E9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D02329-C5EC-570F-D762-16FE8B3C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0CC6EF-30E8-2704-BC23-5EF320C10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9733E-7A9C-5686-9079-031336C74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4" y="2932525"/>
            <a:ext cx="5447211" cy="388317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The laser-to-detector experiment can be described at three different levels.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8000"/>
                </a:solidFill>
              </a:rPr>
              <a:t>Each level works well within a particular domain.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3333FF"/>
                </a:solidFill>
              </a:rPr>
              <a:t>But each level also has important limitations.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6777A4-6C3D-154D-EC51-B275865AB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02630-CA93-EFCB-77B9-664DB64C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4EEF5-A607-C679-561E-60E4997C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6" y="1645296"/>
            <a:ext cx="11445872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Three Levels of Description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07F76B-4B23-8D86-B0A1-3A14477E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57" y="159460"/>
            <a:ext cx="9627603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4997E-C19D-11F8-3E0A-433B4A79A6E2}"/>
              </a:ext>
            </a:extLst>
          </p:cNvPr>
          <p:cNvSpPr txBox="1"/>
          <p:nvPr/>
        </p:nvSpPr>
        <p:spPr>
          <a:xfrm>
            <a:off x="6070384" y="2984302"/>
            <a:ext cx="5283416" cy="3254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400" b="1" dirty="0"/>
              <a:t>Level 1: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Classical Particle Mechanics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400" b="1" dirty="0"/>
              <a:t>Level 2: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Classical electromagnetic fields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400" b="1" dirty="0"/>
              <a:t>Level 3: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Quantized fields and the Quantum State Machine Model</a:t>
            </a:r>
          </a:p>
        </p:txBody>
      </p:sp>
    </p:spTree>
    <p:extLst>
      <p:ext uri="{BB962C8B-B14F-4D97-AF65-F5344CB8AC3E}">
        <p14:creationId xmlns:p14="http://schemas.microsoft.com/office/powerpoint/2010/main" val="176971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89" name="Picture 3088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60AE3-2284-4360-4F60-0C4F8A02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92" y="902816"/>
            <a:ext cx="5364207" cy="1553001"/>
          </a:xfrm>
        </p:spPr>
        <p:txBody>
          <a:bodyPr anchor="b">
            <a:normAutofit fontScale="90000"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Level 1: Classical Particle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3AFD7-8658-9F90-A404-C3E519A8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608" y="18288"/>
            <a:ext cx="475488" cy="47548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>
                    <a:alpha val="70000"/>
                  </a:schemeClr>
                </a:solidFill>
              </a:rPr>
              <a:pPr algn="ctr">
                <a:spcAft>
                  <a:spcPts val="600"/>
                </a:spcAft>
              </a:pPr>
              <a:t>16</a:t>
            </a:fld>
            <a:endParaRPr lang="en-US" b="1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3074" name="Picture 2" descr="Lec#2- Newtonian Mechanics for System of Particles || Classical ...">
            <a:extLst>
              <a:ext uri="{FF2B5EF4-FFF2-40B4-BE49-F238E27FC236}">
                <a16:creationId xmlns:a16="http://schemas.microsoft.com/office/drawing/2014/main" id="{9C13ADC0-D8B9-25C9-DB71-277554147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53" y="2965592"/>
            <a:ext cx="5468347" cy="30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64F26-D402-E3E9-742D-2AE594968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111" y="902816"/>
            <a:ext cx="5275097" cy="522600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In classical mechanics, particles are modeled as objects with: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position,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momentum,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and trajectories.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classical </a:t>
            </a:r>
            <a:r>
              <a:rPr lang="en-US" sz="2400" b="1" dirty="0" err="1"/>
              <a:t>Lagrangian</a:t>
            </a:r>
            <a:r>
              <a:rPr lang="en-US" sz="2400" b="1" dirty="0"/>
              <a:t> provides a mathematical framework for predicting how these trajectories evolve through time.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For macroscopic objects, the model predicts the familiar classical trajectories we observe experimentally.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This approach works extremely well when uncertainty effects are negligible.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55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C2DA3-3013-4616-6BDB-107585A37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0E34A020-5F0F-57DE-CA52-BE90EA1E7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2445CE99-AB8D-128A-1C6A-CB0687600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89" name="Picture 3088">
            <a:extLst>
              <a:ext uri="{FF2B5EF4-FFF2-40B4-BE49-F238E27FC236}">
                <a16:creationId xmlns:a16="http://schemas.microsoft.com/office/drawing/2014/main" id="{7CC977D2-6488-93BB-A9A4-1E436936F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B7DE78C3-A8A2-FF85-CA69-AFD315E66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CA029046-3A2E-7EC5-CA4D-40707AF3F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0DA20-08C2-6D1D-2843-EA90F7B8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92" y="902816"/>
            <a:ext cx="5364207" cy="1553001"/>
          </a:xfrm>
        </p:spPr>
        <p:txBody>
          <a:bodyPr anchor="b">
            <a:normAutofit fontScale="90000"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Level 1: Classical Particle Mechanics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6C3FE-6522-D410-F001-3067ADF9A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608" y="18288"/>
            <a:ext cx="475488" cy="47548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>
                    <a:alpha val="70000"/>
                  </a:schemeClr>
                </a:solidFill>
              </a:rPr>
              <a:pPr algn="ctr">
                <a:spcAft>
                  <a:spcPts val="600"/>
                </a:spcAft>
              </a:pPr>
              <a:t>17</a:t>
            </a:fld>
            <a:endParaRPr lang="en-US" b="1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3074" name="Picture 2" descr="Lec#2- Newtonian Mechanics for System of Particles || Classical ...">
            <a:extLst>
              <a:ext uri="{FF2B5EF4-FFF2-40B4-BE49-F238E27FC236}">
                <a16:creationId xmlns:a16="http://schemas.microsoft.com/office/drawing/2014/main" id="{F925575C-8C9E-EFE0-C9F1-14CF74CB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53" y="2965592"/>
            <a:ext cx="5468347" cy="307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64FF1-E074-DAB3-5056-1B566882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111" y="902816"/>
            <a:ext cx="5275097" cy="522600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classical </a:t>
            </a:r>
            <a:r>
              <a:rPr lang="en-US" b="1" dirty="0" err="1"/>
              <a:t>Lagrangian</a:t>
            </a:r>
            <a:r>
              <a:rPr lang="en-US" b="1" dirty="0"/>
              <a:t> is constructed from classical quantities such as: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8000"/>
                </a:solidFill>
              </a:rPr>
              <a:t>kinetic energy,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potential energy,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3333FF"/>
                </a:solidFill>
              </a:rPr>
              <a:t>and classical fields.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</a:t>
            </a:r>
            <a:r>
              <a:rPr lang="en-US" b="1" dirty="0" err="1"/>
              <a:t>Lagrangian</a:t>
            </a:r>
            <a:r>
              <a:rPr lang="en-US" b="1" dirty="0"/>
              <a:t> encodes the physical rules governing the system.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8000"/>
                </a:solidFill>
              </a:rPr>
              <a:t>In classical mechanics, these rules determine how particles and fields evolve through time.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For macroscopic systems, the predictions agree extraordinarily well with experiment.</a:t>
            </a:r>
          </a:p>
          <a:p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B7AAD-1EBC-85FC-4E4E-5B3F853BC100}"/>
              </a:ext>
            </a:extLst>
          </p:cNvPr>
          <p:cNvSpPr txBox="1"/>
          <p:nvPr/>
        </p:nvSpPr>
        <p:spPr>
          <a:xfrm>
            <a:off x="642680" y="2364376"/>
            <a:ext cx="536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The Classical </a:t>
            </a:r>
            <a:r>
              <a:rPr lang="en-US" sz="2800" b="1" dirty="0" err="1">
                <a:solidFill>
                  <a:srgbClr val="FF0000"/>
                </a:solidFill>
              </a:rPr>
              <a:t>Lagrangian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01F29-37D3-C6F9-0071-AEC2B585B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3DB6B24-740B-F770-BB9E-6FC57A7AA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979A54-46E3-0484-5520-7FA7D6488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15AD5-90E9-853F-1917-38576A311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0FFF62-8DC9-A459-6AE9-19D5143128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9006" y="2932525"/>
                <a:ext cx="11144794" cy="3883173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Photons do not behave like classical particles following single well-defined trajectories. </a:t>
                </a:r>
              </a:p>
              <a:p>
                <a:r>
                  <a:rPr lang="en-US" sz="2400" b="1" dirty="0">
                    <a:solidFill>
                      <a:srgbClr val="008000"/>
                    </a:solidFill>
                  </a:rPr>
                  <a:t>The uncertainty principle becomes experimentally important.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b="1" i="1"/>
                        <m:t> 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  <a:p>
                <a:r>
                  <a:rPr lang="en-US" sz="2400" b="1" dirty="0">
                    <a:solidFill>
                      <a:srgbClr val="FF0000"/>
                    </a:solidFill>
                  </a:rPr>
                  <a:t>Many possible paths contribute measurably to the final probability amplitudes. </a:t>
                </a:r>
              </a:p>
              <a:p>
                <a:r>
                  <a:rPr lang="en-US" sz="2400" b="1" dirty="0">
                    <a:solidFill>
                      <a:srgbClr val="3333FF"/>
                    </a:solidFill>
                  </a:rPr>
                  <a:t>Classical particle trajectories alone cannot explain the experimentally observed probability distributions of photon detections.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endParaRPr lang="en-US" sz="2200" b="1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0FFF62-8DC9-A459-6AE9-19D514312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006" y="2932525"/>
                <a:ext cx="11144794" cy="3883173"/>
              </a:xfrm>
              <a:blipFill>
                <a:blip r:embed="rId2"/>
                <a:stretch>
                  <a:fillRect l="-820" t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08ECF61-9B68-F3C7-4019-C11232706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A8317-4BA4-ECD3-DAE4-028EB773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0D504-95DB-2838-FF5C-CABF85AA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6" y="1645296"/>
            <a:ext cx="11445872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3333FF"/>
                </a:solidFill>
              </a:rPr>
              <a:t>Why Classical Particle Trajectories Fail for Photons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DBBD45-6541-B669-4D06-63971607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57" y="159460"/>
            <a:ext cx="96276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8C677-C47F-3AB9-2489-9B2CC2286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310977"/>
            <a:ext cx="6674555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Level 2: Classical Electromagnetic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5CD49-ED89-8EE2-BCD8-16A32105F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23" y="2198363"/>
            <a:ext cx="6432177" cy="1524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Instead of treating light as a particle trajectory, classical electromagnetism models light as a wave in an EM field.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205DF-9243-37C8-DE82-9F02834E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025" y="244614"/>
            <a:ext cx="4788505" cy="2729447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58C27-6796-8A3C-F238-9BFB619C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ED6BE-C1CE-A519-8A94-2A56AB757E8E}"/>
              </a:ext>
            </a:extLst>
          </p:cNvPr>
          <p:cNvSpPr txBox="1"/>
          <p:nvPr/>
        </p:nvSpPr>
        <p:spPr>
          <a:xfrm>
            <a:off x="386633" y="3393728"/>
            <a:ext cx="115136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8000"/>
                </a:solidFill>
              </a:rPr>
              <a:t>A classical field assigns values or vectors to every point in spacetime.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0000"/>
                </a:solidFill>
              </a:rPr>
              <a:t>The field version of the </a:t>
            </a:r>
            <a:r>
              <a:rPr lang="en-US" sz="2600" b="1" dirty="0" err="1">
                <a:solidFill>
                  <a:srgbClr val="FF0000"/>
                </a:solidFill>
              </a:rPr>
              <a:t>Lagrangian</a:t>
            </a:r>
            <a:r>
              <a:rPr lang="en-US" sz="2600" b="1" dirty="0">
                <a:solidFill>
                  <a:srgbClr val="FF0000"/>
                </a:solidFill>
              </a:rPr>
              <a:t> produces Maxwell's equations, allowing us to predict how electromagnetic waves propagate and how light intensity is distributed through space.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3333FF"/>
                </a:solidFill>
              </a:rPr>
              <a:t>Energy introduced into the electromagnetic field by the laser propagates continuously through space and time according to Maxwell's equations.</a:t>
            </a:r>
          </a:p>
        </p:txBody>
      </p:sp>
    </p:spTree>
    <p:extLst>
      <p:ext uri="{BB962C8B-B14F-4D97-AF65-F5344CB8AC3E}">
        <p14:creationId xmlns:p14="http://schemas.microsoft.com/office/powerpoint/2010/main" val="8991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06716A-69AD-0EAE-FA85-CA4122E6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133838"/>
            <a:ext cx="7473566" cy="1330841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Every Possible Path?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5E0AE44-2E52-F13B-006D-B20CE12DAF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52199" y="2146110"/>
            <a:ext cx="6810374" cy="4523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effectLst/>
                <a:latin typeface="Aptos Display" panose="020B0004020202020204" pitchFamily="34" charset="0"/>
              </a:rPr>
              <a:t>One of the most common statements in popular quantum physics is that a particle literally travels every possible path simultaneously from the source to the detector.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tos Display" panose="020B0004020202020204" pitchFamily="34" charset="0"/>
              </a:rPr>
              <a:t>What if I told you that is a lie?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tos Display" panose="020B0004020202020204" pitchFamily="34" charset="0"/>
              </a:rPr>
              <a:t>Well… maybe not exactly a lie, but certainly an oversimplification not justified by the mathematics.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  <a:tabLst>
                <a:tab pos="287338" algn="l"/>
              </a:tabLs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effectLst/>
                <a:latin typeface="Aptos Display" panose="020B0004020202020204" pitchFamily="34" charset="0"/>
              </a:rPr>
              <a:t>Tonight I want to explain: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lang="en-US" altLang="en-US" sz="2200" b="1" dirty="0">
                <a:solidFill>
                  <a:srgbClr val="3333FF"/>
                </a:solidFill>
                <a:latin typeface="Aptos Display" panose="020B0004020202020204" pitchFamily="34" charset="0"/>
              </a:rPr>
              <a:t>W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Aptos Display" panose="020B0004020202020204" pitchFamily="34" charset="0"/>
              </a:rPr>
              <a:t>hy physicists say this,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lang="en-US" altLang="en-US" sz="2200" b="1" dirty="0">
                <a:solidFill>
                  <a:srgbClr val="FF0000"/>
                </a:solidFill>
                <a:latin typeface="Aptos Display" panose="020B0004020202020204" pitchFamily="34" charset="0"/>
              </a:rPr>
              <a:t>W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tos Display" panose="020B0004020202020204" pitchFamily="34" charset="0"/>
              </a:rPr>
              <a:t>hat the mathematics actually does, and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lang="en-US" altLang="en-US" sz="2200" b="1" dirty="0">
                <a:solidFill>
                  <a:srgbClr val="008000"/>
                </a:solidFill>
                <a:latin typeface="Aptos Display" panose="020B0004020202020204" pitchFamily="34" charset="0"/>
              </a:rPr>
              <a:t>W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Aptos Display" panose="020B0004020202020204" pitchFamily="34" charset="0"/>
              </a:rPr>
              <a:t>hy we need to be very careful about what it really means.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ptos Display" panose="020B0004020202020204" pitchFamily="34" charset="0"/>
            </a:endParaRPr>
          </a:p>
        </p:txBody>
      </p:sp>
      <p:pic>
        <p:nvPicPr>
          <p:cNvPr id="1027" name="Picture 3" descr="The sum over all possibilities: The path integral formulation of ...">
            <a:extLst>
              <a:ext uri="{FF2B5EF4-FFF2-40B4-BE49-F238E27FC236}">
                <a16:creationId xmlns:a16="http://schemas.microsoft.com/office/drawing/2014/main" id="{4BA96D8F-5B05-A80F-7BB2-1F2D6F73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3034" y="1862154"/>
            <a:ext cx="4788505" cy="25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08F26-DA96-C5B6-0727-5108D856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3633-8660-DD33-0542-4306E650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164"/>
            <a:ext cx="12192000" cy="99786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What Classical Fields Successfully Predict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4FA57-FA88-7AD0-CA78-BF4C88A05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927463"/>
            <a:ext cx="7436665" cy="579401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Classical electromagnetic fields successfully predict many observed properties of light.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Interference patterns produced by overlapping light waves.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Diffraction patterns produced when light passes through openings or around obstacles.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The propagation of electromagnetic waves through space.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The distribution of light intensity across a detector.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In our laser-to-detector experiment: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Maxwell's equations correctly predict where light intensity will be greatest and where it will be weakest.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The resulting intensity distribution closely matches the pattern that emerges after many photon detections.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72EBE-2D64-6812-808D-B2B49FF27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493" y="2109634"/>
            <a:ext cx="3657600" cy="3182111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3A3DC-6E2D-E4EB-8F81-86F77B90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D1355-FF94-8657-F97D-8F6AA70C3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FCDB2B3-501B-6026-C31A-AE0C453B5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778569F-7DCE-EE7D-9595-D4D37F691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1D926-97DA-6E50-8ECE-5B3FFF79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164"/>
            <a:ext cx="12192000" cy="99786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</a:rPr>
              <a:t>The Crisis of Classical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58625-3085-6F12-1913-509B221AF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927463"/>
            <a:ext cx="7436665" cy="579401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Despite the success of predictions made using classical physics, there were serious problems: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Classical electromagnetism was extraordinarily successful.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Yet several experiments produced results that classical physics could not explain.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These were not small discrepancies.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</a:rPr>
              <a:t>In several cases, classical theory predicted results that were catastrophically wrong.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04B11-2954-8243-7A03-BB9A602DE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493" y="2109634"/>
            <a:ext cx="3657600" cy="3182111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4E66C-A33A-51C5-6ED2-275E6539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7" name="Picture 4106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2FC97-85D0-AB03-9770-0786C3D7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06" y="914400"/>
            <a:ext cx="4749414" cy="1371599"/>
          </a:xfrm>
        </p:spPr>
        <p:txBody>
          <a:bodyPr anchor="ctr">
            <a:noAutofit/>
          </a:bodyPr>
          <a:lstStyle/>
          <a:p>
            <a:pPr algn="ctr"/>
            <a:r>
              <a:rPr lang="en-US" sz="4000" b="1" dirty="0">
                <a:solidFill>
                  <a:srgbClr val="3333FF"/>
                </a:solidFill>
              </a:rPr>
              <a:t>Catastrophic Failures of Classical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42B3-3DCC-0D6E-8CFD-BCE80699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608" y="18288"/>
            <a:ext cx="475488" cy="47548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>
                    <a:alpha val="70000"/>
                  </a:schemeClr>
                </a:solidFill>
              </a:rPr>
              <a:pPr algn="ctr">
                <a:spcAft>
                  <a:spcPts val="600"/>
                </a:spcAft>
              </a:pPr>
              <a:t>22</a:t>
            </a:fld>
            <a:endParaRPr lang="en-US" b="1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4098" name="Picture 2" descr="FAILURES OF CLASSICAL MECHANICS - YouTube">
            <a:extLst>
              <a:ext uri="{FF2B5EF4-FFF2-40B4-BE49-F238E27FC236}">
                <a16:creationId xmlns:a16="http://schemas.microsoft.com/office/drawing/2014/main" id="{0377EE73-FB91-0CE3-E0FE-E2FA97778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606040"/>
            <a:ext cx="4482710" cy="25215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42A5-C7EE-F41F-FA8E-CF00B398B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035" y="783770"/>
            <a:ext cx="6224423" cy="539965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/>
              <a:t>Classical physics was extraordinarily successful, but several important predictions were disastrously wrong.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Blackbody Radiation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Classical physics predicted that the energy emitted at short wavelengths should become infinite.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This became known as the ultraviolet catastrophe.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Atomic Stability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Classical electromagnetism predicted that orbiting electrons should continuously radiate energy.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Atoms should rapidly collapse into their nuclei.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Stable atoms should not exist.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Atomic Spectra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Classical theory predicted that atoms should emit a continuous spectrum of light.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Experiments instead revealed sharply defined spectral lines.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Atomic energy appeared to be quantized.</a:t>
            </a:r>
          </a:p>
        </p:txBody>
      </p:sp>
    </p:spTree>
    <p:extLst>
      <p:ext uri="{BB962C8B-B14F-4D97-AF65-F5344CB8AC3E}">
        <p14:creationId xmlns:p14="http://schemas.microsoft.com/office/powerpoint/2010/main" val="32610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AF2531-4CA4-0176-B771-6B6F30D6A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86CD0817-A422-B3AA-651B-19B77DFF0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F0A8451-181F-8901-2C9B-84D5B59AF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7" name="Picture 4106">
            <a:extLst>
              <a:ext uri="{FF2B5EF4-FFF2-40B4-BE49-F238E27FC236}">
                <a16:creationId xmlns:a16="http://schemas.microsoft.com/office/drawing/2014/main" id="{852F6180-7055-A29D-7F3D-ED8A58154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3AE4706-65C8-F4F6-5365-14F1C6C23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51FAEB11-B1CF-9ADE-7A95-5F977E904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D93C9-9BA7-1F52-81E1-5969482F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06" y="914400"/>
            <a:ext cx="4749414" cy="1371599"/>
          </a:xfrm>
        </p:spPr>
        <p:txBody>
          <a:bodyPr anchor="ctr">
            <a:noAutofit/>
          </a:bodyPr>
          <a:lstStyle/>
          <a:p>
            <a:pPr algn="ctr"/>
            <a:r>
              <a:rPr lang="en-US" sz="4000" b="1" dirty="0">
                <a:solidFill>
                  <a:srgbClr val="3333FF"/>
                </a:solidFill>
              </a:rPr>
              <a:t>Catastrophic Failures of Classical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48006-C5FF-7F04-A510-DCFE8263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2608" y="18288"/>
            <a:ext cx="475488" cy="47548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>
                    <a:alpha val="70000"/>
                  </a:schemeClr>
                </a:solidFill>
              </a:rPr>
              <a:pPr algn="ctr">
                <a:spcAft>
                  <a:spcPts val="600"/>
                </a:spcAft>
              </a:pPr>
              <a:t>23</a:t>
            </a:fld>
            <a:endParaRPr lang="en-US" b="1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4098" name="Picture 2" descr="FAILURES OF CLASSICAL MECHANICS - YouTube">
            <a:extLst>
              <a:ext uri="{FF2B5EF4-FFF2-40B4-BE49-F238E27FC236}">
                <a16:creationId xmlns:a16="http://schemas.microsoft.com/office/drawing/2014/main" id="{9DE58D9B-0CF9-977F-E056-80AAA64C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606040"/>
            <a:ext cx="4482710" cy="25215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85C8D-3D90-9DDA-ACE3-DD18C5C63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035" y="783770"/>
            <a:ext cx="6224423" cy="5399650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More Experimental Failures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8000"/>
                </a:solidFill>
              </a:rPr>
              <a:t>The Photoelectric Effect</a:t>
            </a:r>
            <a:endParaRPr lang="en-US" sz="2400" dirty="0">
              <a:solidFill>
                <a:srgbClr val="008000"/>
              </a:solidFill>
            </a:endParaRP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Light below a threshold frequency could not eject electrons, regardless of intensity.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Electron energy depended on light frequency rather than total light energy. 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Electron Diffraction</a:t>
            </a:r>
            <a:endParaRPr lang="en-US" sz="2400" dirty="0">
              <a:solidFill>
                <a:srgbClr val="FF0000"/>
              </a:solidFill>
            </a:endParaRP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Electrons produced interference and diffraction patterns similar to waves.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Classical particle trajectories could not explain this behavior. 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3333FF"/>
                </a:solidFill>
              </a:rPr>
              <a:t>Discrete Photon Detections</a:t>
            </a:r>
            <a:endParaRPr lang="en-US" sz="2400" dirty="0">
              <a:solidFill>
                <a:srgbClr val="3333FF"/>
              </a:solidFill>
            </a:endParaRP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Classical electromagnetic fields spread energy continuously through space.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Experiments detected light as localized, discrete events rather than continuous arrivals</a:t>
            </a:r>
            <a:r>
              <a:rPr lang="en-US" sz="1800" dirty="0"/>
              <a:t>. 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0CE3F-40D8-48BC-D53A-ABD4193E696E}"/>
              </a:ext>
            </a:extLst>
          </p:cNvPr>
          <p:cNvSpPr txBox="1"/>
          <p:nvPr/>
        </p:nvSpPr>
        <p:spPr>
          <a:xfrm>
            <a:off x="664057" y="5263542"/>
            <a:ext cx="10687566" cy="88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Bottom Summary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</a:rPr>
              <a:t>Classical physics could not simultaneously explain the wave-like and particle-like behavior observed in matter and light.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mazon.com: The Quantum Revolution: Unveiling the Astonishing Future of ...">
            <a:extLst>
              <a:ext uri="{FF2B5EF4-FFF2-40B4-BE49-F238E27FC236}">
                <a16:creationId xmlns:a16="http://schemas.microsoft.com/office/drawing/2014/main" id="{01D6A265-27F7-EA77-D3C3-A24FED8B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79"/>
          <a:stretch>
            <a:fillRect/>
          </a:stretch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87D1C-7146-819E-BF14-27F2A6597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0" y="169816"/>
            <a:ext cx="6263639" cy="6557554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Classical physics was failing.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Classical particle trajectories could not explain quantum phenomena.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Classical electromagnetic fields successfully predicted many wave-like effects.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Yet classical physics could not explain: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atomic stability,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atomic spectra,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the photoelectric effect,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electron diffraction,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or discrete photon detections.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The Critical Insight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Physicists did not abandon the classical </a:t>
            </a:r>
            <a:r>
              <a:rPr lang="en-US" sz="2000" b="1" dirty="0" err="1">
                <a:solidFill>
                  <a:srgbClr val="008000"/>
                </a:solidFill>
              </a:rPr>
              <a:t>Lagrangian</a:t>
            </a:r>
            <a:r>
              <a:rPr lang="en-US" sz="2000" b="1" dirty="0">
                <a:solidFill>
                  <a:srgbClr val="008000"/>
                </a:solidFill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The </a:t>
            </a:r>
            <a:r>
              <a:rPr lang="en-US" sz="2000" b="1" dirty="0" err="1">
                <a:solidFill>
                  <a:srgbClr val="FF0000"/>
                </a:solidFill>
              </a:rPr>
              <a:t>Lagrangian</a:t>
            </a:r>
            <a:r>
              <a:rPr lang="en-US" sz="2000" b="1" dirty="0">
                <a:solidFill>
                  <a:srgbClr val="FF0000"/>
                </a:solidFill>
              </a:rPr>
              <a:t> already encoded the physical structure and dynamics of the system.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Instead, they developed a new procedure called quantization.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Quantization would transform a successful classical model into a quantum 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3AF0-A075-320F-2791-A5313B8B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9D10C-AE6A-730C-B37A-80C8FFE5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4" y="15717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From Blueprint to Quantum State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6884-9A4D-96ED-5CD0-44250F1EE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1950166"/>
            <a:ext cx="5886994" cy="17596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The starting point is the classical </a:t>
            </a:r>
            <a:r>
              <a:rPr lang="en-US" sz="2000" b="1" dirty="0" err="1"/>
              <a:t>Lagrangian</a:t>
            </a:r>
            <a:r>
              <a:rPr lang="en-US" sz="2000" b="1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Quantization of the </a:t>
            </a:r>
            <a:r>
              <a:rPr lang="en-US" sz="2000" b="1" dirty="0" err="1">
                <a:solidFill>
                  <a:srgbClr val="FF0000"/>
                </a:solidFill>
              </a:rPr>
              <a:t>Lagrangian</a:t>
            </a:r>
            <a:r>
              <a:rPr lang="en-US" sz="2000" b="1" dirty="0">
                <a:solidFill>
                  <a:srgbClr val="FF0000"/>
                </a:solidFill>
              </a:rPr>
              <a:t> is a process in which the classical fields are replaced by operators and used to construct the Hamiltonian and define the quantum states.</a:t>
            </a:r>
          </a:p>
          <a:p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40DD7-9142-CEE5-1D2F-F2890A929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85" y="2119982"/>
            <a:ext cx="6400800" cy="1184146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E8E79-7D23-B161-383F-77B07BEF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5550" y="6277972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EA6F9-726A-1729-FB68-CB1847B34FB4}"/>
              </a:ext>
            </a:extLst>
          </p:cNvPr>
          <p:cNvSpPr txBox="1"/>
          <p:nvPr/>
        </p:nvSpPr>
        <p:spPr>
          <a:xfrm>
            <a:off x="222633" y="3472245"/>
            <a:ext cx="11766175" cy="3359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The result is a quantum model built from: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8000"/>
                </a:solidFill>
              </a:rPr>
              <a:t>A Hamiltonian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Encodes the allowed energy structure and governs state evolution.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FF"/>
                </a:solidFill>
              </a:rPr>
              <a:t>Quantum States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Represent the possible configurations of the system.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 </a:t>
            </a:r>
            <a:r>
              <a:rPr lang="en-US" sz="2800" b="1" dirty="0">
                <a:solidFill>
                  <a:srgbClr val="7030A0"/>
                </a:solidFill>
              </a:rPr>
              <a:t>Hilbert Space</a:t>
            </a:r>
            <a:endParaRPr lang="en-US" sz="2000" b="1" dirty="0">
              <a:solidFill>
                <a:srgbClr val="7030A0"/>
              </a:solidFill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The mathematical space containing all possible quantum states.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The Result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Classical </a:t>
            </a:r>
            <a:r>
              <a:rPr lang="en-US" sz="2000" b="1" dirty="0" err="1">
                <a:solidFill>
                  <a:srgbClr val="FF0000"/>
                </a:solidFill>
              </a:rPr>
              <a:t>Lagrangian</a:t>
            </a:r>
            <a:r>
              <a:rPr lang="en-US" sz="2000" b="1" dirty="0">
                <a:solidFill>
                  <a:srgbClr val="FF0000"/>
                </a:solidFill>
              </a:rPr>
              <a:t> → Quantization → Hamiltonian + Quantum States → Quantum State Machine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A6709-7E42-2E61-CC10-B93A9D6B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05" y="314102"/>
            <a:ext cx="5646327" cy="1298448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Our Example: A Single Photon Experiment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739F3-A414-5953-9541-9BC1A9DC7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325188"/>
            <a:ext cx="10252120" cy="4350115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To demonstrate how the Quantum State Machine is constructed, we will use a very simple experiment: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 laser sends a single photon to a detector.</a:t>
            </a:r>
          </a:p>
          <a:p>
            <a:pPr marL="0" indent="0">
              <a:buNone/>
            </a:pPr>
            <a:r>
              <a:rPr lang="en-US" sz="2400" b="1" dirty="0"/>
              <a:t>Why this example?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It is simple enough to understand step-by-step.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It contains all of the essential elements of quantization.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 same modeling procedure is used for virtually all quantum systems. </a:t>
            </a:r>
          </a:p>
          <a:p>
            <a:pPr marL="0" indent="0">
              <a:buNone/>
            </a:pPr>
            <a:r>
              <a:rPr lang="en-US" sz="2400" b="1" dirty="0"/>
              <a:t>Key Concept: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08000"/>
                </a:solidFill>
              </a:rPr>
              <a:t>We are now leaving the roadmap and beginning the actual construction of the model. Although our example is simple, the procedure we develop </a:t>
            </a:r>
            <a:r>
              <a:rPr lang="en-US" sz="2200" b="1" dirty="0" err="1">
                <a:solidFill>
                  <a:srgbClr val="008000"/>
                </a:solidFill>
              </a:rPr>
              <a:t>i</a:t>
            </a:r>
            <a:r>
              <a:rPr lang="en-US" sz="2200" b="1" dirty="0">
                <a:solidFill>
                  <a:srgbClr val="008000"/>
                </a:solidFill>
              </a:rPr>
              <a:t> essentially the same procedure used throughout modern quantum physics.</a:t>
            </a:r>
          </a:p>
          <a:p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A4E8C-DE14-1F15-AC66-5E647A0E7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38" y="150296"/>
            <a:ext cx="6599957" cy="16664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806FD-A744-495C-326D-01D15A3E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2F74E1-DFE5-F7D3-9621-841CDB4D1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29130A-11B7-F0B8-D13A-ABBF0A174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949C7-BF04-3FFD-4A63-83798EE5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05" y="314102"/>
            <a:ext cx="5646327" cy="1298448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Our Example: A Single Photon Experiment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E77978-AE5F-FEA4-50EF-31A64651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1338A-2907-2F35-A643-6519F8BFA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81F7-22EE-6439-E054-59CF654AF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246810"/>
            <a:ext cx="4547477" cy="245420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What We Actually Observe: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A source event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A detector click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A statistical pattern after many repetitions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2EA12-8A49-3262-890D-5B329E125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137160"/>
            <a:ext cx="6629400" cy="16739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3C820C-DA4D-3722-1349-DE901707A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ADCFD-1865-5B4E-E31E-F50257A7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30D10-414B-E64F-FF8E-1FF0A248D9EE}"/>
              </a:ext>
            </a:extLst>
          </p:cNvPr>
          <p:cNvSpPr txBox="1"/>
          <p:nvPr/>
        </p:nvSpPr>
        <p:spPr>
          <a:xfrm>
            <a:off x="6134798" y="2247857"/>
            <a:ext cx="5558635" cy="241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We do not directly observe: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000"/>
                </a:solidFill>
              </a:rPr>
              <a:t>A photon in flight 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A wave packet in flight 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A field in flight </a:t>
            </a: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A wavefunction in flight 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75CA8-42F5-AEE1-F5C9-D4939CD67B5A}"/>
              </a:ext>
            </a:extLst>
          </p:cNvPr>
          <p:cNvSpPr txBox="1"/>
          <p:nvPr/>
        </p:nvSpPr>
        <p:spPr>
          <a:xfrm>
            <a:off x="444138" y="4721162"/>
            <a:ext cx="10909662" cy="1777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Key insight: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</a:rPr>
              <a:t>The purpose of the model is to predict the probability of detector clicks. The mathematical objects we introduce along the way are part of the predictive framework.</a:t>
            </a:r>
          </a:p>
        </p:txBody>
      </p:sp>
    </p:spTree>
    <p:extLst>
      <p:ext uri="{BB962C8B-B14F-4D97-AF65-F5344CB8AC3E}">
        <p14:creationId xmlns:p14="http://schemas.microsoft.com/office/powerpoint/2010/main" val="32222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56B6C-6BA8-3DB4-B460-87296272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5" y="212511"/>
            <a:ext cx="4955800" cy="133084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The 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0C77D-FCE3-BF22-765F-B3F42564B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3" y="1971863"/>
            <a:ext cx="11417385" cy="4659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Our experiment contains: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Source → Empty Space → Detector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Unlike a light bulb: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The laser produces a highly focused beam. 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The beam directs energy toward the detector. </a:t>
            </a:r>
            <a:endParaRPr lang="en-US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For modeling purposes: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We represent the beam as an electromagnetic field traveling from source to detector. </a:t>
            </a:r>
          </a:p>
          <a:p>
            <a:pPr marL="0" indent="0">
              <a:buNone/>
            </a:pPr>
            <a:r>
              <a:rPr lang="en-US" sz="2400" b="1" dirty="0"/>
              <a:t>Key Concept: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At this stage we are still doing classical physics. 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We have not yet introduced photons, quantum states, or quantization.</a:t>
            </a:r>
          </a:p>
          <a:p>
            <a:endParaRPr lang="en-US" sz="2400" b="1" dirty="0"/>
          </a:p>
        </p:txBody>
      </p:sp>
      <p:pic>
        <p:nvPicPr>
          <p:cNvPr id="1026" name="Picture 2" descr="Red laser beam light effect isolated on transparent background 15276390 ...">
            <a:extLst>
              <a:ext uri="{FF2B5EF4-FFF2-40B4-BE49-F238E27FC236}">
                <a16:creationId xmlns:a16="http://schemas.microsoft.com/office/drawing/2014/main" id="{60880A91-1C69-3B09-64C5-5A1928B96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4" r="14863" b="13599"/>
          <a:stretch>
            <a:fillRect/>
          </a:stretch>
        </p:blipFill>
        <p:spPr bwMode="auto">
          <a:xfrm flipH="1">
            <a:off x="7955279" y="1745364"/>
            <a:ext cx="3520440" cy="24584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6DC11-778E-8BF4-CE62-DD32109E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3CB9B-C924-C9AD-456B-57A8F0467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240" y="137160"/>
            <a:ext cx="6537960" cy="1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25D2C-9274-DCFC-30EF-AA0CAD13B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9EDDB37-DA77-8B9F-88F8-386AC8359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2FECDF7A-579C-6CE2-D0CB-C9730CE9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67F8D-CC9E-0969-4760-8080EBBF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5" y="212511"/>
            <a:ext cx="4955800" cy="133084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The 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1E3C6-9194-AF1E-8DF0-ABEDB9BAE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3" y="1971863"/>
            <a:ext cx="7109655" cy="2234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 focused electromagnetic beam can be represented mathematically as: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 combination of many pure sine waves</a:t>
            </a:r>
          </a:p>
          <a:p>
            <a:pPr marL="0" indent="0">
              <a:buNone/>
            </a:pPr>
            <a:r>
              <a:rPr lang="en-US" sz="2400" b="1" dirty="0"/>
              <a:t>This decomposition is called: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Fourier Series or Fourier Transform</a:t>
            </a: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FE02E1B5-D2E1-7829-461D-EFA9BCB68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1ED86-91E8-DB9F-852C-B5A70712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9C75F-C356-CD03-AAB2-4FC5F5225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137160"/>
            <a:ext cx="6537960" cy="1656906"/>
          </a:xfrm>
          <a:prstGeom prst="rect">
            <a:avLst/>
          </a:prstGeom>
        </p:spPr>
      </p:pic>
      <p:pic>
        <p:nvPicPr>
          <p:cNvPr id="2050" name="Picture 2" descr="Dramatic Representation of a Striking Red Laser Beam Slicing Through ...">
            <a:extLst>
              <a:ext uri="{FF2B5EF4-FFF2-40B4-BE49-F238E27FC236}">
                <a16:creationId xmlns:a16="http://schemas.microsoft.com/office/drawing/2014/main" id="{55EF8614-0B35-D46C-7794-BFD49E74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13944"/>
          <a:stretch>
            <a:fillRect/>
          </a:stretch>
        </p:blipFill>
        <p:spPr bwMode="auto">
          <a:xfrm>
            <a:off x="7955280" y="1746504"/>
            <a:ext cx="3526974" cy="24597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20A7CE-F0BB-FF57-D447-7F1778AEFDFB}"/>
              </a:ext>
            </a:extLst>
          </p:cNvPr>
          <p:cNvSpPr txBox="1"/>
          <p:nvPr/>
        </p:nvSpPr>
        <p:spPr>
          <a:xfrm>
            <a:off x="534490" y="3984466"/>
            <a:ext cx="112316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Why do this?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Because the sine-wave components behave like harmonic oscillators.</a:t>
            </a:r>
          </a:p>
          <a:p>
            <a:pPr marL="0" indent="0">
              <a:buNone/>
            </a:pPr>
            <a:r>
              <a:rPr lang="en-US" sz="2400" b="1" dirty="0"/>
              <a:t>Key Concept: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000"/>
                </a:solidFill>
              </a:rPr>
              <a:t>The purpose of the Fourier decomposition is not to discover what the beam 'really is.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33FF"/>
                </a:solidFill>
              </a:rPr>
              <a:t>The purpose is to expose the harmonic oscillators hidden within the electromagnetic field.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2172B-62F2-A5E7-8272-1AC466B66BA1}"/>
              </a:ext>
            </a:extLst>
          </p:cNvPr>
          <p:cNvSpPr txBox="1"/>
          <p:nvPr/>
        </p:nvSpPr>
        <p:spPr>
          <a:xfrm>
            <a:off x="561703" y="1398871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How Do We Model the Beam?</a:t>
            </a:r>
          </a:p>
        </p:txBody>
      </p:sp>
    </p:spTree>
    <p:extLst>
      <p:ext uri="{BB962C8B-B14F-4D97-AF65-F5344CB8AC3E}">
        <p14:creationId xmlns:p14="http://schemas.microsoft.com/office/powerpoint/2010/main" val="8511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3A6525-2332-00A7-84FC-0BBA6E259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B1016217-6BF5-7AD1-2502-D69CE120F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ABF722BE-E954-12B6-2AC2-9BE3D1926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B0277-8C9F-DF68-F482-B3B2FB88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133838"/>
            <a:ext cx="7473566" cy="1330841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3333FF"/>
                </a:solidFill>
              </a:rPr>
              <a:t>Why Physicists Say This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2CEB89E-6ECB-FEE9-0ADC-5B1BDF79A3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52199" y="2146110"/>
            <a:ext cx="6980834" cy="4523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latin typeface="Aptos Display" panose="020B0004020202020204" pitchFamily="34" charset="0"/>
              </a:rPr>
              <a:t>Physicists often describe a particle as “Exploring every possible path simultaneously”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lang="en-US" altLang="en-US" sz="2000" b="1" dirty="0">
                <a:solidFill>
                  <a:srgbClr val="FF0000"/>
                </a:solidFill>
                <a:latin typeface="Aptos Display" panose="020B0004020202020204" pitchFamily="34" charset="0"/>
              </a:rPr>
              <a:t>Because the mathematics assigns a probability amplitude to every possible path connecting the source and detector.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ptos Display" panose="020B00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lang="en-US" altLang="en-US" sz="2000" b="1" dirty="0">
                <a:solidFill>
                  <a:srgbClr val="008000"/>
                </a:solidFill>
                <a:latin typeface="Aptos Display" panose="020B0004020202020204" pitchFamily="34" charset="0"/>
              </a:rPr>
              <a:t>Because this statement is provocative, intuitive, and fits naturally with realist interpretations in which quantum fields or amplitudes are treated as physically real.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Aptos Display" panose="020B00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  <a:tabLst>
                <a:tab pos="287338" algn="l"/>
              </a:tabLst>
            </a:pPr>
            <a:r>
              <a:rPr lang="en-US" altLang="en-US" sz="2000" b="1" dirty="0">
                <a:latin typeface="Aptos Display" panose="020B0004020202020204" pitchFamily="34" charset="0"/>
              </a:rPr>
              <a:t>What the Model Actually Does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ptos Display" panose="020B0004020202020204" pitchFamily="34" charset="0"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lang="en-US" altLang="en-US" sz="2000" b="1" dirty="0">
                <a:solidFill>
                  <a:srgbClr val="3333FF"/>
                </a:solidFill>
                <a:latin typeface="Aptos Display" panose="020B0004020202020204" pitchFamily="34" charset="0"/>
              </a:rPr>
              <a:t>The quantum state machine model is designed to accurately predict the probabilities associated with particle-like detections.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Aptos Display" panose="020B00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tabLst>
                <a:tab pos="287338" algn="l"/>
              </a:tabLst>
            </a:pPr>
            <a:r>
              <a:rPr lang="en-US" altLang="en-US" sz="2000" b="1" dirty="0">
                <a:solidFill>
                  <a:srgbClr val="FF0000"/>
                </a:solidFill>
                <a:latin typeface="Aptos Display" panose="020B0004020202020204" pitchFamily="34" charset="0"/>
              </a:rPr>
              <a:t>The model is not designed to tell us what path a particle “really” takes between detections — or even whether the particle takes a path at all.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Aptos Display" panose="020B00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Aptos Display" panose="020B0004020202020204" pitchFamily="34" charset="0"/>
            </a:endParaRPr>
          </a:p>
        </p:txBody>
      </p:sp>
      <p:pic>
        <p:nvPicPr>
          <p:cNvPr id="1027" name="Picture 3" descr="The sum over all possibilities: The path integral formulation of ...">
            <a:extLst>
              <a:ext uri="{FF2B5EF4-FFF2-40B4-BE49-F238E27FC236}">
                <a16:creationId xmlns:a16="http://schemas.microsoft.com/office/drawing/2014/main" id="{F02FA5AF-EC51-1A4A-CA4E-9579AFE7B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3034" y="1862154"/>
            <a:ext cx="4788505" cy="25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75D1D4A8-E670-BC91-8A08-18F95AB9B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134C-0550-EAB2-B612-FAD5D5C3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4E591-D56F-2F52-C1AB-0BA02E412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051" y="1769475"/>
            <a:ext cx="5738948" cy="4439938"/>
          </a:xfrm>
          <a:prstGeom prst="rect">
            <a:avLst/>
          </a:prstGeom>
        </p:spPr>
      </p:pic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14A4C-362A-E7E0-CA38-8D9BFC17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219317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Why Are Harmonic Oscillators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1052E-2D64-6AA1-5A63-462F44DF2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3" y="2198362"/>
            <a:ext cx="6570617" cy="45231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Quantization in quantum physics does not mean: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Chopping a wave into little pieces. </a:t>
            </a:r>
          </a:p>
          <a:p>
            <a:pPr marL="0" indent="0">
              <a:buNone/>
            </a:pPr>
            <a:r>
              <a:rPr lang="en-US" sz="2400" b="1" dirty="0"/>
              <a:t>Quantization begins with: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Classical Harmonic Oscillators</a:t>
            </a: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These oscillators will become the building blocks of the Quantum State Machine.</a:t>
            </a:r>
          </a:p>
          <a:p>
            <a:pPr marL="0" indent="0">
              <a:buNone/>
            </a:pPr>
            <a:r>
              <a:rPr lang="en-US" sz="2400" b="1" dirty="0"/>
              <a:t>Key Concept: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Before we can quantize anything, we must first identify the classical harmonic oscillators that are present in the electromagnetic field.</a:t>
            </a:r>
          </a:p>
          <a:p>
            <a:endParaRPr lang="en-US" sz="2400" b="1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A9BCF-267B-DB55-606E-223B01FD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258B1-08F7-EADF-E1A9-3C452334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sz="8000" b="1" dirty="0">
                <a:solidFill>
                  <a:srgbClr val="3333FF"/>
                </a:solidFill>
              </a:rPr>
              <a:t>Where We Are Going?</a:t>
            </a:r>
          </a:p>
        </p:txBody>
      </p:sp>
      <p:sp>
        <p:nvSpPr>
          <p:cNvPr id="1036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ere Are We Going? (2013)">
            <a:extLst>
              <a:ext uri="{FF2B5EF4-FFF2-40B4-BE49-F238E27FC236}">
                <a16:creationId xmlns:a16="http://schemas.microsoft.com/office/drawing/2014/main" id="{4ED210C7-B373-4157-3EE4-806C4CA8F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-1" b="-1"/>
          <a:stretch>
            <a:fillRect/>
          </a:stretch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87D6D-9CE1-6404-FF0F-DBA849B34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1929781"/>
            <a:ext cx="6713552" cy="49282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Goal: Build a Quantum State Model for a Single Photon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We begin with a classical electromagnetic field.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We identify the harmonic oscillators hidden within that field. </a:t>
            </a:r>
          </a:p>
          <a:p>
            <a:pPr lvl="1"/>
            <a:r>
              <a:rPr lang="en-US" sz="2200" b="1" dirty="0">
                <a:solidFill>
                  <a:srgbClr val="7030A0"/>
                </a:solidFill>
              </a:rPr>
              <a:t>We quantize those oscillators. </a:t>
            </a:r>
          </a:p>
          <a:p>
            <a:pPr lvl="1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The resulting quantum model predicts detector probabilities. </a:t>
            </a:r>
          </a:p>
          <a:p>
            <a:pPr marL="0" indent="0">
              <a:buNone/>
            </a:pPr>
            <a:r>
              <a:rPr lang="en-US" sz="2200" b="1" dirty="0"/>
              <a:t>Key Concept: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Notice that we still do not have a photon.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The photon will emerge later from the quantization procedure.</a:t>
            </a:r>
          </a:p>
          <a:p>
            <a:endParaRPr lang="en-US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E1FB-A516-C560-1191-E2EC8FC6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802D5-3226-E1C3-E975-E83D813D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44" y="212510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A Common Misconception About Quantization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DA09F-308E-FC5D-AC14-1F136FFA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43" y="2198362"/>
            <a:ext cx="7202113" cy="4659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Popular Description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Quantization means chopping a continuous thing into little pieces.</a:t>
            </a:r>
          </a:p>
          <a:p>
            <a:pPr marL="0" indent="0">
              <a:buNone/>
            </a:pPr>
            <a:r>
              <a:rPr lang="en-US" b="1" dirty="0"/>
              <a:t>Examples:</a:t>
            </a:r>
          </a:p>
          <a:p>
            <a:pPr lvl="1"/>
            <a:r>
              <a:rPr lang="en-US" sz="2800" b="1" dirty="0">
                <a:solidFill>
                  <a:srgbClr val="008000"/>
                </a:solidFill>
              </a:rPr>
              <a:t>Pixels in a digital image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Frames in a movie </a:t>
            </a:r>
          </a:p>
          <a:p>
            <a:pPr lvl="1"/>
            <a:r>
              <a:rPr lang="en-US" sz="2800" b="1" dirty="0">
                <a:solidFill>
                  <a:srgbClr val="3333FF"/>
                </a:solidFill>
              </a:rPr>
              <a:t>Samples in a digital recording </a:t>
            </a:r>
          </a:p>
          <a:p>
            <a:pPr marL="0" indent="0">
              <a:buNone/>
            </a:pPr>
            <a:r>
              <a:rPr lang="en-US" b="1" dirty="0"/>
              <a:t>But that is NOT what happens in quantum field theory.</a:t>
            </a:r>
          </a:p>
          <a:p>
            <a:endParaRPr lang="en-US" b="1" dirty="0"/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87357-E807-92DE-3644-71DACB61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2052" name="Picture 4" descr="Filmstrip Wallpapers - Wallpaper Cave">
            <a:extLst>
              <a:ext uri="{FF2B5EF4-FFF2-40B4-BE49-F238E27FC236}">
                <a16:creationId xmlns:a16="http://schemas.microsoft.com/office/drawing/2014/main" id="{D606CEE7-8BCC-C92F-D82C-1CD7D3AC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70" y="3071605"/>
            <a:ext cx="3350987" cy="202855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1437E-EFB0-336F-D1AB-99CA6ACA1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766" y="162033"/>
            <a:ext cx="4458322" cy="2762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F4324-DB0A-470D-12D5-61D95D77C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302" y="5435646"/>
            <a:ext cx="3448531" cy="1209844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23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1AEAE-9C27-FC18-9B9E-A2BA06A5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0559"/>
            <a:ext cx="5638799" cy="2148841"/>
          </a:xfrm>
        </p:spPr>
        <p:txBody>
          <a:bodyPr anchor="t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What Quantization Actually Requires</a:t>
            </a:r>
          </a:p>
        </p:txBody>
      </p:sp>
      <p:pic>
        <p:nvPicPr>
          <p:cNvPr id="3074" name="Picture 2" descr="Quantum Mechanics: Mysteries of Quantization Explained - YouTube">
            <a:extLst>
              <a:ext uri="{FF2B5EF4-FFF2-40B4-BE49-F238E27FC236}">
                <a16:creationId xmlns:a16="http://schemas.microsoft.com/office/drawing/2014/main" id="{8477D096-B60B-290F-C110-441F46AD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r="-2" b="-2"/>
          <a:stretch>
            <a:fillRect/>
          </a:stretch>
        </p:blipFill>
        <p:spPr bwMode="auto"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FDA1C-59E6-A4E2-5DA9-7A3D76C42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5" y="444138"/>
            <a:ext cx="5399585" cy="6413860"/>
          </a:xfrm>
        </p:spPr>
        <p:txBody>
          <a:bodyPr anchor="t"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Before quantization we must first identify: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Classical Harmonic Oscillators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Why?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Because harmonic oscillators are the objects that will eventually be quantized.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Basic Procedure: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3333FF"/>
                </a:solidFill>
              </a:rPr>
              <a:t>First we find the oscillators.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</a:rPr>
              <a:t>Then we quantize them.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8000"/>
                </a:solidFill>
              </a:rPr>
              <a:t>We do not quantize the electromagnetic field directly.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5D737-4BD8-F7AC-55D1-A7B504C6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98D37-36EB-BC59-5208-EA18B873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The Modeling Problem</a:t>
            </a:r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C9CC3-79D0-459E-A4D7-E66A9510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417" y="2071316"/>
            <a:ext cx="7792090" cy="4731820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/>
              <a:t>We wish to model: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8000"/>
                </a:solidFill>
              </a:rPr>
              <a:t>A laser 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</a:rPr>
              <a:t>Sending a single photon 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3333FF"/>
                </a:solidFill>
              </a:rPr>
              <a:t>To a detector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/>
              <a:t>The electromagnetic field can be represented in more than one way.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8000"/>
                </a:solidFill>
              </a:rPr>
              <a:t>Modeling Requires Choices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3333FF"/>
                </a:solidFill>
              </a:rPr>
              <a:t>There is not a single mandatory starting point. We have options.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F9F71-FDD1-D326-7336-27F53871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4100" name="Picture 4" descr="(PDF) Mathematical Modeling of real world problems">
            <a:extLst>
              <a:ext uri="{FF2B5EF4-FFF2-40B4-BE49-F238E27FC236}">
                <a16:creationId xmlns:a16="http://schemas.microsoft.com/office/drawing/2014/main" id="{7617EBB4-0363-2B96-04E2-E68ACDAF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1" y="2005659"/>
            <a:ext cx="3090820" cy="461380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5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A8D5A-1FD3-260A-B873-B8BB3D87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Modeling Choice #1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E5BF0-BB2D-00BD-3FC5-946C09462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2702704"/>
            <a:ext cx="3824805" cy="311288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Wave Packet Approach</a:t>
            </a:r>
          </a:p>
          <a:p>
            <a:pPr marL="0" indent="0">
              <a:buNone/>
            </a:pPr>
            <a:r>
              <a:rPr lang="en-US" sz="2000" b="1" dirty="0"/>
              <a:t>Represent the electromagnetic field as: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 Localized Wave Packet</a:t>
            </a:r>
          </a:p>
          <a:p>
            <a:pPr marL="0" indent="0">
              <a:buNone/>
            </a:pPr>
            <a:r>
              <a:rPr lang="en-US" sz="2000" b="1" dirty="0"/>
              <a:t>Then use:</a:t>
            </a:r>
          </a:p>
          <a:p>
            <a:r>
              <a:rPr lang="en-US" sz="2000" b="1" dirty="0">
                <a:solidFill>
                  <a:srgbClr val="3333FF"/>
                </a:solidFill>
              </a:rPr>
              <a:t>Fourier Transform to decompose the wave packet into sinusoidal modes.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5801B-9FD3-5D8C-F256-2B683D493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1005840"/>
            <a:ext cx="7934086" cy="43637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772FF-DD7E-FF7B-2C2B-175B503E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E013B-17B6-774C-DA23-E364FE37DC30}"/>
              </a:ext>
            </a:extLst>
          </p:cNvPr>
          <p:cNvSpPr txBox="1"/>
          <p:nvPr/>
        </p:nvSpPr>
        <p:spPr>
          <a:xfrm>
            <a:off x="235131" y="5542686"/>
            <a:ext cx="11521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Result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The harmonic oscillators appear directly.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This approach resembles the physical experiment most closely.</a:t>
            </a:r>
          </a:p>
        </p:txBody>
      </p:sp>
    </p:spTree>
    <p:extLst>
      <p:ext uri="{BB962C8B-B14F-4D97-AF65-F5344CB8AC3E}">
        <p14:creationId xmlns:p14="http://schemas.microsoft.com/office/powerpoint/2010/main" val="12148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25E8C0-132F-1677-0DA7-69788EAAB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188B07-C866-10E9-564C-732564ACA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F7FED-0B27-8599-862F-C71028CC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Modeling Choice #2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4B98E5D-FB9B-B0B0-5893-D3CC9617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FFCD6-7676-5A50-EF3D-7A745BE6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2702704"/>
            <a:ext cx="3824805" cy="26851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Box Quantization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Place the electromagnetic field inside a large box.</a:t>
            </a:r>
          </a:p>
          <a:p>
            <a:pPr marL="0" indent="0">
              <a:buNone/>
            </a:pPr>
            <a:r>
              <a:rPr lang="en-US" sz="2000" b="1" dirty="0"/>
              <a:t>Then use:</a:t>
            </a:r>
          </a:p>
          <a:p>
            <a:r>
              <a:rPr lang="en-US" sz="2000" b="1" dirty="0">
                <a:solidFill>
                  <a:srgbClr val="3333FF"/>
                </a:solidFill>
              </a:rPr>
              <a:t>Fourier Series to decompose the field into standing-wave modes.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8A9AC-4558-ABA9-427E-4D589B97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88358-D08B-F92B-E36B-D99FDEFCFCB2}"/>
              </a:ext>
            </a:extLst>
          </p:cNvPr>
          <p:cNvSpPr txBox="1"/>
          <p:nvPr/>
        </p:nvSpPr>
        <p:spPr>
          <a:xfrm>
            <a:off x="235131" y="5242237"/>
            <a:ext cx="11521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Result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The harmonic oscillators appear directly.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box is a mathematical device, not part of the experiment.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B29F6-3D2B-0C61-6F20-B11EEE79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1005840"/>
            <a:ext cx="7730421" cy="42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4B103F-0449-DF62-832F-4BFA770F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7D6DBD-1003-7F52-DBAB-20B908B6D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CC081-4D44-4CDF-96B1-00BA15FFD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Modeling Choice #3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E6416FAB-614C-FFA6-06F7-7774BC6A7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2CEEE-710F-4D4C-963E-696C9777E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2702704"/>
            <a:ext cx="3824805" cy="280982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Single Electromagnetic Mode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For a highly stabilized laser, we may idealize the laser-to-detector experiment as a single-frequency electromagnetic wave.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The field is represented by a single oscillatory mode with one frequency and one polarization.</a:t>
            </a:r>
          </a:p>
          <a:p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8CCA4-B3AC-6845-953A-75FC97D7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C9092-96E7-07A8-C9E4-3F8E1030456B}"/>
              </a:ext>
            </a:extLst>
          </p:cNvPr>
          <p:cNvSpPr txBox="1"/>
          <p:nvPr/>
        </p:nvSpPr>
        <p:spPr>
          <a:xfrm>
            <a:off x="235131" y="5412056"/>
            <a:ext cx="11521440" cy="1332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/>
              <a:t>Result</a:t>
            </a:r>
          </a:p>
          <a:p>
            <a:pPr marL="914400" lvl="1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This simplified model captures the dominant behavior of a nearly monochromatic laser beam and provides the most direct path to quantization.</a:t>
            </a:r>
          </a:p>
          <a:p>
            <a:pPr marL="914400" lvl="1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resulting harmonic oscillator will become the fundamental building block of the Quantum State Machine Model.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A551E7-FF5A-0094-1A89-237E04D7D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63" y="484748"/>
            <a:ext cx="7670006" cy="43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2B71-187B-D3E5-7671-F91318B1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333FF"/>
                </a:solidFill>
              </a:rPr>
              <a:t>Three Classical Descriptions of the Same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E961D-9A83-3911-0A07-933A7C80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38</a:t>
            </a:fld>
            <a:endParaRPr lang="en-US" b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9896C5-7E30-841F-F39C-CD126AD73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44" y="1873024"/>
            <a:ext cx="11427828" cy="5174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The laser-to-detector experiment can be modeled in several different ways: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B1A72-EE73-81F1-3F55-F2BF149841AA}"/>
              </a:ext>
            </a:extLst>
          </p:cNvPr>
          <p:cNvSpPr txBox="1"/>
          <p:nvPr/>
        </p:nvSpPr>
        <p:spPr>
          <a:xfrm>
            <a:off x="158924" y="2473189"/>
            <a:ext cx="3825240" cy="26776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/>
              <a:t>Model 1: Wave Packet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Electromagnetic pulse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Fourier Transform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Many frequency components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Harmonic oscillators identified from the spectrum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62DDE5-5350-5401-F3D5-DC0C31051EC6}"/>
              </a:ext>
            </a:extLst>
          </p:cNvPr>
          <p:cNvSpPr txBox="1"/>
          <p:nvPr/>
        </p:nvSpPr>
        <p:spPr>
          <a:xfrm>
            <a:off x="4160522" y="2473188"/>
            <a:ext cx="3975456" cy="34163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/>
              <a:t>Model 2: Standing Waves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Electromagnetic field represented by standing-wave modes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Fourier Series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Many standing-wave modes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Harmonic oscillators identified from the modes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A1E01-EB95-1745-BC5B-4A56E693433E}"/>
              </a:ext>
            </a:extLst>
          </p:cNvPr>
          <p:cNvSpPr txBox="1"/>
          <p:nvPr/>
        </p:nvSpPr>
        <p:spPr>
          <a:xfrm>
            <a:off x="8307976" y="2487611"/>
            <a:ext cx="3725099" cy="32316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/>
              <a:t>Model 3: Single Electromagnetic Mode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8000"/>
                </a:solidFill>
              </a:rPr>
              <a:t>Nearly monochromatic laser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One frequency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One mode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</a:rPr>
              <a:t>One harmonic oscillator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49E6A-C9DC-2438-43CF-E48B68871F81}"/>
              </a:ext>
            </a:extLst>
          </p:cNvPr>
          <p:cNvSpPr txBox="1"/>
          <p:nvPr/>
        </p:nvSpPr>
        <p:spPr>
          <a:xfrm>
            <a:off x="743498" y="5536644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Key Point: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All three models describe the same physical experiment from different mathematical perspectives.</a:t>
            </a:r>
          </a:p>
        </p:txBody>
      </p:sp>
    </p:spTree>
    <p:extLst>
      <p:ext uri="{BB962C8B-B14F-4D97-AF65-F5344CB8AC3E}">
        <p14:creationId xmlns:p14="http://schemas.microsoft.com/office/powerpoint/2010/main" val="31032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DEC4A-2B86-F730-575C-277318FF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7676"/>
          <a:stretch>
            <a:fillRect/>
          </a:stretch>
        </p:blipFill>
        <p:spPr>
          <a:xfrm>
            <a:off x="5747656" y="829465"/>
            <a:ext cx="6325379" cy="49438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9A637-ECFF-DED6-42AC-D24F3552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39</a:t>
            </a:fld>
            <a:endParaRPr lang="en-US" sz="19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7776-73D3-ED59-9BA6-0CAA719B3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843860"/>
            <a:ext cx="5336177" cy="591224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For a highly stabilized laser emitting nearly monochromatic photons: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laser frequency is extremely well defined.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Differences among the three classical descriptions become very small.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Those differences become negligible compared with the intrinsic quantum uncertainty that every photon possesses in its position and momentum.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As a result, all three models predict essentially the same experimentally observable photon detection probabilities.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645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D74C-8C40-8B5F-E7D7-0718C8821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2984777"/>
            <a:ext cx="10734711" cy="325418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 Experiment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Imagine a laser emitting photons one at a time toward a detector.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There are no slits, barriers, or obstacles between the laser and detector.</a:t>
            </a:r>
          </a:p>
          <a:p>
            <a:pPr marL="0" indent="0">
              <a:buNone/>
            </a:pPr>
            <a:r>
              <a:rPr lang="en-US" sz="2400" b="1" dirty="0"/>
              <a:t>If photons behaved like perfectly classical particles and every photon left the laser with exactly the same position and momentum: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We would expect every detection to occur at exactly the same point.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But that is not what experiments show.</a:t>
            </a:r>
          </a:p>
          <a:p>
            <a:endParaRPr lang="en-US" sz="2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797D4-008A-7564-35B7-478BCD2E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650D1-D2D5-F12F-8208-DFC97BDD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1645296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A Simple Example for Clarification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9E58E1-873E-5EA1-1500-EF36B8814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57" y="159460"/>
            <a:ext cx="96276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17C15-90CE-291C-68AB-3A5E50C8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135" y="45570"/>
            <a:ext cx="4288387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The Power of Quantization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B8668-9568-7AC6-5859-79C40D4E2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69" y="222067"/>
            <a:ext cx="5747657" cy="6596743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595959"/>
                </a:solidFill>
              </a:rPr>
              <a:t>Although the classical descriptions are different: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Each model identifies harmonic oscillators.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Every harmonic oscillator is quantized in exactly the same way.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Quantization converts each harmonic oscillator into a Quantum State Machine.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595959"/>
                </a:solidFill>
              </a:rPr>
              <a:t>Because all three models lead to essentially the same observable predictions: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We are free to choose the classical model that is easiest to quantize.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595959"/>
                </a:solidFill>
              </a:rPr>
              <a:t>For this lecture we will use:  Model 3: Single Electromagnetic Mode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Because it contains only one harmonic oscillator and clearly illustrates the quantization procedure.</a:t>
            </a:r>
          </a:p>
          <a:p>
            <a:endParaRPr lang="en-US" sz="2200" b="1" dirty="0">
              <a:solidFill>
                <a:srgbClr val="59595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2B884-DBF2-40D1-4974-2D6EDEBAF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34" y="1850767"/>
            <a:ext cx="5942365" cy="39665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70D4C-6A3E-31CD-3519-99BB34B4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B5936-7207-43D6-2588-D3FE8A6A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048861"/>
          </a:xfrm>
        </p:spPr>
        <p:txBody>
          <a:bodyPr anchor="b">
            <a:normAutofit/>
          </a:bodyPr>
          <a:lstStyle/>
          <a:p>
            <a:pPr algn="ctr"/>
            <a:r>
              <a:rPr lang="en-US" sz="6000" b="1" dirty="0">
                <a:solidFill>
                  <a:srgbClr val="3333FF"/>
                </a:solidFill>
              </a:rPr>
              <a:t>An Important Modeling Lesson</a:t>
            </a: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358A-4492-63EE-FE2E-D79677F42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823880"/>
            <a:ext cx="6713552" cy="503412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The three approaches: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Start differently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Use different mathematics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</a:rPr>
              <a:t>Look very different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Yet they produce the same harmonic oscillators and ultimately the same quantum model.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Note: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This should remind us of Newtonian Mechanics and </a:t>
            </a:r>
            <a:r>
              <a:rPr lang="en-US" b="1" dirty="0" err="1">
                <a:solidFill>
                  <a:srgbClr val="008000"/>
                </a:solidFill>
              </a:rPr>
              <a:t>Lagrangian</a:t>
            </a:r>
            <a:r>
              <a:rPr lang="en-US" b="1" dirty="0">
                <a:solidFill>
                  <a:srgbClr val="008000"/>
                </a:solidFill>
              </a:rPr>
              <a:t> Mechanics.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Different models can lead to the same predictions.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Models are NOT reality</a:t>
            </a:r>
            <a:endParaRPr lang="en-US" sz="2200" b="1" dirty="0"/>
          </a:p>
        </p:txBody>
      </p:sp>
      <p:pic>
        <p:nvPicPr>
          <p:cNvPr id="5122" name="Picture 2" descr="fastai-lesson-5-Linear model and neural net | Kaggle">
            <a:extLst>
              <a:ext uri="{FF2B5EF4-FFF2-40B4-BE49-F238E27FC236}">
                <a16:creationId xmlns:a16="http://schemas.microsoft.com/office/drawing/2014/main" id="{B2460903-F5E5-1C3D-BABF-6B0C6E03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" r="2545" b="-3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7DAAF-F834-3BEE-CEB4-4183FA62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E16B1-E5C8-8E90-5902-1D2D8CC8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15" y="214073"/>
            <a:ext cx="4766330" cy="145405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What Has Been Quantized So Far?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E9C01-C3AD-0DAA-0C21-7F4D8B7FA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8" y="1882198"/>
            <a:ext cx="5126484" cy="497580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</a:rPr>
              <a:t>Nothing Has Been Quantized at All!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We have only identified:</a:t>
            </a:r>
          </a:p>
          <a:p>
            <a:r>
              <a:rPr lang="en-US" sz="2200" b="1" dirty="0">
                <a:solidFill>
                  <a:srgbClr val="008000"/>
                </a:solidFill>
              </a:rPr>
              <a:t>Classical electromagnetic fields </a:t>
            </a:r>
          </a:p>
          <a:p>
            <a:r>
              <a:rPr lang="en-US" sz="2200" b="1" dirty="0">
                <a:solidFill>
                  <a:srgbClr val="3333FF"/>
                </a:solidFill>
              </a:rPr>
              <a:t>Classical Fourier modes </a:t>
            </a:r>
          </a:p>
          <a:p>
            <a:r>
              <a:rPr lang="en-US" sz="2200" b="1" dirty="0">
                <a:solidFill>
                  <a:srgbClr val="7030A0"/>
                </a:solidFill>
              </a:rPr>
              <a:t>Classical harmonic oscillators </a:t>
            </a:r>
          </a:p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The energies are still continuous.</a:t>
            </a:r>
          </a:p>
          <a:p>
            <a:r>
              <a:rPr lang="en-US" sz="2200" b="1" dirty="0">
                <a:solidFill>
                  <a:srgbClr val="008000"/>
                </a:solidFill>
              </a:rPr>
              <a:t>The oscillators are still classical.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2"/>
                </a:solidFill>
              </a:rPr>
              <a:t>Next Step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How do we convert a classical harmonic oscillator into a quantized harmonic oscillator?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27656-34E3-2DBB-0242-05F50347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94C08-FAF3-7F97-D3BC-B412D130E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038" y="1585523"/>
            <a:ext cx="71488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096BB-0695-95CA-41AC-CC69BA0E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48" y="202100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Time for a Deep Dive Into Harmonic Oscillators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3187-6B56-DC14-7C60-7F2AD419D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48" y="2198362"/>
            <a:ext cx="5808052" cy="4523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So far we have identified: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Classical electromagnetic fields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Classical Fourier modes 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Classical harmonic oscillators </a:t>
            </a:r>
          </a:p>
          <a:p>
            <a:pPr marL="0" indent="0">
              <a:buNone/>
            </a:pPr>
            <a:r>
              <a:rPr lang="en-US" sz="2200" b="1" dirty="0"/>
              <a:t>But we have not yet examined a harmonic oscillator in detail.</a:t>
            </a:r>
          </a:p>
          <a:p>
            <a:pPr marL="0" indent="0">
              <a:buNone/>
            </a:pPr>
            <a:r>
              <a:rPr lang="en-US" sz="2200" b="1" dirty="0"/>
              <a:t>Before we quantize anything, let's look closely at a single harmonic oscillator.</a:t>
            </a:r>
          </a:p>
          <a:p>
            <a:pPr marL="0" indent="0">
              <a:buNone/>
            </a:pPr>
            <a:r>
              <a:rPr lang="en-US" sz="2200" b="1" dirty="0"/>
              <a:t>Bottom takeaway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A pure sinusoidal tone is a classical harmonic oscillator.</a:t>
            </a:r>
          </a:p>
          <a:p>
            <a:pPr marL="0" indent="0">
              <a:buNone/>
            </a:pPr>
            <a:endParaRPr lang="en-US" sz="2200" b="1" dirty="0"/>
          </a:p>
          <a:p>
            <a:endParaRPr lang="en-US" sz="2200" b="1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40460-9737-6B96-65B3-D73DC64D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43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53B216-2298-801F-9BE6-5A4A68609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945" y="1805688"/>
            <a:ext cx="6400800" cy="4267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7C927-FF16-E41F-83F6-4513C654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6000" b="1" dirty="0">
                <a:solidFill>
                  <a:srgbClr val="3333FF"/>
                </a:solidFill>
              </a:rPr>
              <a:t>Light Has Frequencies Too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F1AB3-A331-8067-C324-4D7D16BBA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82" y="2272935"/>
            <a:ext cx="5577913" cy="42064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A laser can also generate a nearly pure frequency.</a:t>
            </a:r>
          </a:p>
          <a:p>
            <a:pPr marL="0" indent="0">
              <a:buNone/>
            </a:pPr>
            <a:r>
              <a:rPr lang="en-US" sz="2200" b="1" dirty="0"/>
              <a:t>For our experiment: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Red Laser Mode = 400 THz</a:t>
            </a:r>
          </a:p>
          <a:p>
            <a:pPr marL="0" indent="0">
              <a:buNone/>
            </a:pPr>
            <a:r>
              <a:rPr lang="en-US" sz="2200" b="1" dirty="0"/>
              <a:t>This single Fourier mode behaves like a classical harmonic oscillator.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The tone generator provides sounds we can hear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The laser generator provides light we can see</a:t>
            </a:r>
          </a:p>
          <a:p>
            <a:endParaRPr lang="en-US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D9CF2-888A-6058-8DC7-A45D24AD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825" y="2282834"/>
            <a:ext cx="5640854" cy="37652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03833-8AF4-3617-F0A2-B3A01472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44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159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455F4-2498-6E8A-642A-43D51CD5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6" y="300446"/>
            <a:ext cx="3775165" cy="2039858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Our Classical Oscillator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CD4ED-5BF6-2336-55A5-FE0D77AD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2" y="2688971"/>
            <a:ext cx="3934530" cy="403250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We now focus on one Fourier mode only.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Frequency:  400 THz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Color:  Red</a:t>
            </a:r>
          </a:p>
          <a:p>
            <a:pPr marL="0" indent="0">
              <a:buNone/>
            </a:pPr>
            <a:r>
              <a:rPr lang="en-US" sz="2200" b="1" dirty="0"/>
              <a:t>At this stage:</a:t>
            </a:r>
          </a:p>
          <a:p>
            <a:pPr lvl="1"/>
            <a:r>
              <a:rPr lang="en-US" sz="2200" b="1" dirty="0">
                <a:solidFill>
                  <a:srgbClr val="7030A0"/>
                </a:solidFill>
              </a:rPr>
              <a:t>Classical field </a:t>
            </a:r>
          </a:p>
          <a:p>
            <a:pPr lvl="1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Classical Fourier mode 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Classical harmonic oscillator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Nothing has been quantized.</a:t>
            </a:r>
          </a:p>
          <a:p>
            <a:endParaRPr lang="en-US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55DB7-92AC-1F46-943A-D5D652AE9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283" y="719932"/>
            <a:ext cx="7712214" cy="51479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E545E-BAAD-4B99-0A8A-6752B6BB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423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6A7C6-934A-B9B9-8576-152ABA80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solidFill>
                  <a:srgbClr val="3333FF"/>
                </a:solidFill>
              </a:rPr>
              <a:t>What Does the </a:t>
            </a:r>
            <a:r>
              <a:rPr lang="en-US" sz="3800" b="1" dirty="0" err="1">
                <a:solidFill>
                  <a:srgbClr val="3333FF"/>
                </a:solidFill>
              </a:rPr>
              <a:t>Lagrangian</a:t>
            </a:r>
            <a:r>
              <a:rPr lang="en-US" sz="3800" b="1" dirty="0">
                <a:solidFill>
                  <a:srgbClr val="3333FF"/>
                </a:solidFill>
              </a:rPr>
              <a:t> Tell Us?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1F15A-8D72-3DDC-C189-97E9A72EB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5" y="2676578"/>
            <a:ext cx="4353850" cy="405079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b="1" dirty="0"/>
              <a:t>Earlier we used the electromagnetic </a:t>
            </a:r>
            <a:r>
              <a:rPr lang="en-US" sz="2200" b="1" dirty="0" err="1"/>
              <a:t>Lagrangian</a:t>
            </a:r>
            <a:r>
              <a:rPr lang="en-US" sz="2200" b="1" dirty="0"/>
              <a:t>:</a:t>
            </a:r>
          </a:p>
          <a:p>
            <a:pPr lvl="1"/>
            <a:r>
              <a:rPr lang="en-US" sz="2200" b="1" dirty="0">
                <a:solidFill>
                  <a:srgbClr val="008000"/>
                </a:solidFill>
              </a:rPr>
              <a:t>to describe the classical field 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to determine how the field evolves </a:t>
            </a:r>
          </a:p>
          <a:p>
            <a:pPr lvl="1"/>
            <a:r>
              <a:rPr lang="en-US" sz="2200" b="1" dirty="0">
                <a:solidFill>
                  <a:srgbClr val="3333FF"/>
                </a:solidFill>
              </a:rPr>
              <a:t>The Fourier decomposition revealed a collection of classical harmonic oscillators.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Our red 400 THz mode is one of them.</a:t>
            </a:r>
          </a:p>
          <a:p>
            <a:endParaRPr lang="en-US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1043A-EE39-F977-087E-A044E0C5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BB4EA-3C09-8CAC-FF03-A5D79BD5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15" y="627014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2A95E-570F-7925-83BD-5ACA7E14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32519"/>
            <a:ext cx="3429000" cy="2126073"/>
          </a:xfrm>
        </p:spPr>
        <p:txBody>
          <a:bodyPr anchor="b">
            <a:normAutofit/>
          </a:bodyPr>
          <a:lstStyle/>
          <a:p>
            <a:r>
              <a:rPr lang="en-US" sz="4800" b="1" dirty="0" err="1">
                <a:solidFill>
                  <a:srgbClr val="3333FF"/>
                </a:solidFill>
              </a:rPr>
              <a:t>Lagrangian</a:t>
            </a:r>
            <a:r>
              <a:rPr lang="en-US" sz="4800" b="1" dirty="0">
                <a:solidFill>
                  <a:srgbClr val="3333FF"/>
                </a:solidFill>
              </a:rPr>
              <a:t> versus Hamiltonian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12A9B-8F0C-8572-A864-171320085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46" y="2598200"/>
            <a:ext cx="4353850" cy="4050792"/>
          </a:xfrm>
        </p:spPr>
        <p:txBody>
          <a:bodyPr anchor="t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err="1"/>
              <a:t>Lagrangian</a:t>
            </a:r>
            <a:r>
              <a:rPr lang="en-US" sz="2000" b="1" dirty="0"/>
              <a:t> Mechanics focuses on: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KE − PE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and predicts motion</a:t>
            </a:r>
            <a:r>
              <a:rPr lang="en-US" sz="2000" b="1" dirty="0"/>
              <a:t>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Hamiltonian Mechanics focuses on: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KE + PE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</a:rPr>
              <a:t>and tracks total energy.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To quantize the oscillator, we must understand its energy.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8000"/>
                </a:solidFill>
              </a:rPr>
              <a:t>The </a:t>
            </a:r>
            <a:r>
              <a:rPr lang="en-US" sz="2000" b="1" dirty="0" err="1">
                <a:solidFill>
                  <a:srgbClr val="008000"/>
                </a:solidFill>
              </a:rPr>
              <a:t>Lagrangian</a:t>
            </a:r>
            <a:r>
              <a:rPr lang="en-US" sz="2000" b="1" dirty="0">
                <a:solidFill>
                  <a:srgbClr val="008000"/>
                </a:solidFill>
              </a:rPr>
              <a:t> Blueprint allowed us to identify the harmonic oscillators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333FF"/>
                </a:solidFill>
              </a:rPr>
              <a:t>It has now done its job and we need the Hamiltonian to continue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1ABDE-AD20-6DF0-E111-7DD5437C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54620"/>
            <a:ext cx="7543800" cy="5035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8C03D-4A46-B73F-EA52-76005E7A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45847-E692-B8A0-59E6-52743E26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91" y="194257"/>
            <a:ext cx="7610726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Energy of the Harmonic Oscillator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14F29-48ED-6163-9DF4-9D527E8DE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91" y="2198362"/>
            <a:ext cx="5050133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The frequency remains fixed: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400 THz</a:t>
            </a:r>
          </a:p>
          <a:p>
            <a:pPr lvl="1"/>
            <a:r>
              <a:rPr lang="en-US" sz="2600" b="1" dirty="0">
                <a:solidFill>
                  <a:srgbClr val="008000"/>
                </a:solidFill>
              </a:rPr>
              <a:t>The amplitude can vary continuously.</a:t>
            </a:r>
          </a:p>
          <a:p>
            <a:pPr lvl="1"/>
            <a:r>
              <a:rPr lang="en-US" sz="2600" b="1" dirty="0">
                <a:solidFill>
                  <a:srgbClr val="7030A0"/>
                </a:solidFill>
              </a:rPr>
              <a:t>Larger amplitudes contain more energy.</a:t>
            </a:r>
          </a:p>
          <a:p>
            <a:pPr marL="0" indent="0">
              <a:buNone/>
            </a:pPr>
            <a:r>
              <a:rPr lang="en-US" sz="2600" b="1" dirty="0"/>
              <a:t>At this stage: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Energy is still continuous.</a:t>
            </a:r>
          </a:p>
          <a:p>
            <a:endParaRPr lang="en-US" sz="2400" b="1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697AE-DB16-9C7E-92F7-7166226A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F556A7-A9B8-B6E1-6D39-189864AB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1657566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A67C16-D0F0-FA26-A151-289895E3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64" y="44577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solidFill>
                  <a:srgbClr val="3333FF"/>
                </a:solidFill>
              </a:rPr>
              <a:t>The Classical Hamiltonian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FB1E-600A-2356-2FDD-906F5C734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64" y="2618613"/>
            <a:ext cx="4306825" cy="3547872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The Hamiltonian represents the total energy stored in the oscillator.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/>
              <a:t>For a classical oscillator: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008000"/>
                </a:solidFill>
              </a:rPr>
              <a:t>Any energy is allowed.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3333FF"/>
                </a:solidFill>
              </a:rPr>
              <a:t>Nothing is quantized yet</a:t>
            </a:r>
            <a:r>
              <a:rPr lang="en-US" b="1" dirty="0"/>
              <a:t>.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647A1-187B-633A-00CC-7B4EDEB2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49</a:t>
            </a:fld>
            <a:endParaRPr lang="en-US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A0087-1444-01DD-AE65-9FBAF763D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666" y="739775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81FC2-A4BE-6C24-B282-8DC27B68E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66DB53-3027-D8C1-BA4A-1DF1030D7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C3AC6-14B1-C5CD-2E8C-FC0855DAD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43769D-8563-DC77-6A50-DCA72B08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FED738-61DF-046F-9F49-FEF94D7B00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514" y="2984777"/>
                <a:ext cx="10734711" cy="3883173"/>
              </a:xfrm>
            </p:spPr>
            <p:txBody>
              <a:bodyPr anchor="t">
                <a:normAutofit fontScale="62500" lnSpcReduction="20000"/>
              </a:bodyPr>
              <a:lstStyle/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4500" b="1" dirty="0"/>
                  <a:t>Why Classical Particles Fail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8000"/>
                    </a:solidFill>
                  </a:rPr>
                  <a:t>Real photons do not leave the laser with perfectly defined position and momentum. 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3200" b="1" dirty="0">
                    <a:solidFill>
                      <a:srgbClr val="FF0000"/>
                    </a:solidFill>
                  </a:rPr>
                  <a:t>The more precisely we localize the photon at emission, the less precisely its momentum can be defined. 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3200" b="1" i="1"/>
                        <m:t> 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3333FF"/>
                    </a:solidFill>
                  </a:rPr>
                  <a:t>For large objects, this uncertainty is insignificant compared to the total momentum of the object. 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7030A0"/>
                    </a:solidFill>
                  </a:rPr>
                  <a:t>For elementary particles such as photons, the uncertainty becomes significant. 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3200" b="1" dirty="0"/>
                  <a:t>As a result, photon detections no longer occur at exactly the same point on the detector.</a:t>
                </a: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FED738-61DF-046F-9F49-FEF94D7B00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514" y="2984777"/>
                <a:ext cx="10734711" cy="3883173"/>
              </a:xfrm>
              <a:blipFill>
                <a:blip r:embed="rId2"/>
                <a:stretch>
                  <a:fillRect l="-1193" t="-2826" r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A04C536-88D5-8655-7FBB-2A430952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F8B70-C9A8-DFD9-0226-0732A50D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7E617-57F8-77D2-8F7B-803461DA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1645296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A Simple Example for Clarification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B564E8-6C6C-B468-95C6-A17F1574A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57" y="159460"/>
            <a:ext cx="96276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8FEB6-B483-EBCB-B3C9-07D09A70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60" y="339765"/>
            <a:ext cx="9392421" cy="1330841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3333FF"/>
                </a:solidFill>
              </a:rPr>
              <a:t>The 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D7BB1-5C2E-1F37-F5D4-A90EF87D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198362"/>
            <a:ext cx="5730240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Our oscillator is still classical.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Its energy can take any value.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We know this is wrong.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Only certain energy levels are allowed.</a:t>
            </a:r>
          </a:p>
          <a:p>
            <a:pPr marL="0" indent="0">
              <a:buNone/>
            </a:pPr>
            <a:r>
              <a:rPr lang="en-US" sz="2400" b="1" dirty="0"/>
              <a:t>How can we quantize the oscillator?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The frequency must stay the same.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But the energy must be quantized.</a:t>
            </a:r>
          </a:p>
          <a:p>
            <a:pPr lvl="1"/>
            <a:r>
              <a:rPr lang="en-US" b="1" dirty="0">
                <a:solidFill>
                  <a:srgbClr val="3333FF"/>
                </a:solidFill>
              </a:rPr>
              <a:t>How can we do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20C6D0-D04E-44BE-7C99-AD7DEAF1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62" y="1839765"/>
            <a:ext cx="6152138" cy="4106551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1E6A9-379D-174C-86E2-E1A9A3F4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783B4-F110-54EA-4BFD-C4B6E032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solidFill>
                  <a:srgbClr val="3333FF"/>
                </a:solidFill>
              </a:rPr>
              <a:t>Quantizing the Harmonic Oscillator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F1B90C-ED64-7A2C-DADF-F9D2D80629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5943" y="2715766"/>
                <a:ext cx="4284617" cy="3055403"/>
              </a:xfrm>
            </p:spPr>
            <p:txBody>
              <a:bodyPr anchor="t">
                <a:noAutofit/>
              </a:bodyPr>
              <a:lstStyle/>
              <a:p>
                <a:pPr marL="0" indent="0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000" b="1" dirty="0"/>
                  <a:t>Our 400 THz red laser mode is still a classical harmonic oscillator.</a:t>
                </a:r>
              </a:p>
              <a:p>
                <a:pPr lvl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Its total energy is described by the classical Hamiltonian: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2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𝑲𝑬</m:t>
                    </m:r>
                    <m:r>
                      <a:rPr lang="en-US" sz="20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𝑷𝑬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0" indent="0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000" b="1" dirty="0"/>
                  <a:t>Quantization replaces the classical position and momentum variables with operators:</a:t>
                </a:r>
              </a:p>
              <a:p>
                <a:pPr lvl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sz="2000" b="1" dirty="0">
                  <a:solidFill>
                    <a:srgbClr val="008000"/>
                  </a:solidFill>
                </a:endParaRPr>
              </a:p>
              <a:p>
                <a:pPr lvl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0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en-US" sz="20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F1B90C-ED64-7A2C-DADF-F9D2D80629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943" y="2715766"/>
                <a:ext cx="4284617" cy="3055403"/>
              </a:xfrm>
              <a:blipFill>
                <a:blip r:embed="rId2"/>
                <a:stretch>
                  <a:fillRect l="-1422" t="-2590"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CD319-52D2-7F49-F817-AAB871EA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en-US" sz="19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DC5AC5-C48B-D9CE-E099-3A7FEB348205}"/>
                  </a:ext>
                </a:extLst>
              </p:cNvPr>
              <p:cNvSpPr txBox="1"/>
              <p:nvPr/>
            </p:nvSpPr>
            <p:spPr>
              <a:xfrm>
                <a:off x="195943" y="5635413"/>
                <a:ext cx="11521440" cy="1001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000" b="1" dirty="0"/>
                  <a:t>As a result, the classical Hamiltonian becomes a Hamiltonian operator:</a:t>
                </a:r>
              </a:p>
              <a:p>
                <a:pPr lvl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sz="2000" b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</m:oMath>
                  </m:oMathPara>
                </a14:m>
                <a:endParaRPr lang="en-US" sz="2000" b="1" dirty="0"/>
              </a:p>
              <a:p>
                <a:pPr marL="0" indent="0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Quantization transforms the classical energy model into a quantum energy model.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DC5AC5-C48B-D9CE-E099-3A7FEB348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3" y="5635413"/>
                <a:ext cx="11521440" cy="1001043"/>
              </a:xfrm>
              <a:prstGeom prst="rect">
                <a:avLst/>
              </a:prstGeom>
              <a:blipFill>
                <a:blip r:embed="rId3"/>
                <a:stretch>
                  <a:fillRect l="-529" t="-7879" b="-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9CC2B3B-9D0F-DEAD-DFAC-41A361D6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33" y="462425"/>
            <a:ext cx="7759482" cy="517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B54B6-57EC-0EB5-06B2-EF786586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125656"/>
            <a:ext cx="9392421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What Does Quantization of the Harmonic Oscillator Create?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1184FD-0782-4D4B-D8BE-A5437F926B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4320" y="2187492"/>
                <a:ext cx="5368774" cy="46705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Quantization produces two fundamental components of the Quantum State Machine.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Hamiltonian Operator: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</m:oMath>
                  </m:oMathPara>
                </a14:m>
                <a:endParaRPr lang="en-US" sz="2000" b="1" dirty="0"/>
              </a:p>
              <a:p>
                <a:pPr marL="457200" lvl="1" indent="0">
                  <a:buNone/>
                </a:pPr>
                <a:r>
                  <a:rPr lang="en-US" sz="2000" b="1" dirty="0"/>
                  <a:t>The Hamiltonian operator determines how the system evolves through time.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sz="2000" b="1" dirty="0">
                    <a:solidFill>
                      <a:srgbClr val="008000"/>
                    </a:solidFill>
                  </a:rPr>
                  <a:t>Quantum States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 smtClean="0">
                                          <a:latin typeface="Cambria Math" panose="02040503050406030204" pitchFamily="18" charset="0"/>
                                        </a:rPr>
                                        <m:t>∣</m:t>
                                      </m:r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</m:d>
                                  <m:r>
                                    <a:rPr lang="en-US" sz="2000" b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000" b="1" i="1"/>
                                    <m:t> </m:t>
                                  </m:r>
                                  <m:r>
                                    <a:rPr lang="en-US" sz="2000" b="1" smtClean="0"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2000" b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2000" b="1" i="1"/>
                                <m:t> </m:t>
                              </m:r>
                              <m:r>
                                <a:rPr lang="en-US" sz="2000" b="1" smtClean="0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  <m:r>
                            <a:rPr lang="en-US" sz="2000" b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sz="2000" b="1" i="1"/>
                            <m:t> </m:t>
                          </m:r>
                          <m:r>
                            <a:rPr lang="en-US" sz="2000" b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000" b="1" smtClean="0"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US" sz="2000" b="1" dirty="0"/>
              </a:p>
              <a:p>
                <a:pPr marL="457200" lvl="1" indent="0">
                  <a:buNone/>
                </a:pPr>
                <a:r>
                  <a:rPr lang="en-US" sz="2000" b="1" dirty="0"/>
                  <a:t>The quantum states live in Hilbert Space.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Together:</a:t>
                </a:r>
              </a:p>
              <a:p>
                <a:pPr lvl="1"/>
                <a:r>
                  <a:rPr lang="en-US" sz="2000" b="1" dirty="0">
                    <a:solidFill>
                      <a:srgbClr val="3333FF"/>
                    </a:solidFill>
                  </a:rPr>
                  <a:t>Hamiltonian Operator + Quantum States = Quantum State Machine</a:t>
                </a:r>
              </a:p>
              <a:p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1184FD-0782-4D4B-D8BE-A5437F926B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320" y="2187492"/>
                <a:ext cx="5368774" cy="4670508"/>
              </a:xfrm>
              <a:blipFill>
                <a:blip r:embed="rId2"/>
                <a:stretch>
                  <a:fillRect l="-1249" t="-1305" r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B2B92C5-B5DA-1CEB-D9D1-12A09B7A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420" y="1854926"/>
            <a:ext cx="6523580" cy="4354488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C9BB4-551E-BA75-5EF5-DDBB93D6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E458A-545E-0A97-6E1C-0F4320F5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Quantization of the Hamiltonian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68CE41-D752-A118-2E3F-63DBE28646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06688" y="2565545"/>
                <a:ext cx="7341325" cy="4274167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We begin with a classical harmonic oscillator.</a:t>
                </a:r>
              </a:p>
              <a:p>
                <a:r>
                  <a:rPr lang="en-US" sz="2400" b="1" dirty="0"/>
                  <a:t>For our example:</a:t>
                </a:r>
              </a:p>
              <a:p>
                <a:pPr lvl="1"/>
                <a:r>
                  <a:rPr lang="en-US" b="1" dirty="0">
                    <a:solidFill>
                      <a:srgbClr val="FF0000"/>
                    </a:solidFill>
                  </a:rPr>
                  <a:t>A 400 THz red-light oscillator</a:t>
                </a:r>
              </a:p>
              <a:p>
                <a:pPr marL="0" indent="0">
                  <a:buNone/>
                </a:pPr>
                <a:r>
                  <a:rPr lang="en-US" b="1" dirty="0"/>
                  <a:t>The classical oscillator possesses:</a:t>
                </a:r>
              </a:p>
              <a:p>
                <a:pPr lvl="1"/>
                <a:r>
                  <a:rPr lang="en-US" b="1" dirty="0">
                    <a:solidFill>
                      <a:srgbClr val="008000"/>
                    </a:solidFill>
                  </a:rPr>
                  <a:t>Position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008000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3333FF"/>
                    </a:solidFill>
                  </a:rPr>
                  <a:t>Momentum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US" b="1" dirty="0">
                  <a:solidFill>
                    <a:srgbClr val="3333FF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These quantities determine the oscillator's energy: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𝑲𝑬</m:t>
                    </m:r>
                    <m:r>
                      <a:rPr lang="en-US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𝑷𝑬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The goal of quantization is to convert this classical energy description into a quantum Hamiltonian operator.</a:t>
                </a: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68CE41-D752-A118-2E3F-63DBE28646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06688" y="2565545"/>
                <a:ext cx="7341325" cy="4274167"/>
              </a:xfrm>
              <a:blipFill>
                <a:blip r:embed="rId2"/>
                <a:stretch>
                  <a:fillRect l="-1494" t="-3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680D9-4CE2-A78F-0B38-FF0502615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53</a:t>
            </a:fld>
            <a:endParaRPr lang="en-US" sz="19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47F2E-80E0-B3BF-9015-6492E31E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39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544E2-21E3-C97B-23CE-E3DA5C9E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376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200" b="1" dirty="0">
                <a:solidFill>
                  <a:srgbClr val="3333FF"/>
                </a:solidFill>
              </a:rPr>
              <a:t>Classical Quantities Become Operators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39015-77DC-6DCA-6055-54D4A65DCE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1257" y="1763486"/>
                <a:ext cx="5188567" cy="5057938"/>
              </a:xfrm>
              <a:solidFill>
                <a:schemeClr val="bg1"/>
              </a:solidFill>
            </p:spPr>
            <p:txBody>
              <a:bodyPr anchor="t">
                <a:no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200" b="1" dirty="0"/>
                  <a:t>Quantization replaces classical quantities with mathematical operators.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200" b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2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sz="2200" b="1" dirty="0">
                  <a:solidFill>
                    <a:srgbClr val="008000"/>
                  </a:solidFill>
                </a:endParaRP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2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2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en-US" sz="2200" b="1" dirty="0">
                  <a:solidFill>
                    <a:srgbClr val="3333FF"/>
                  </a:solidFill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200" b="1" dirty="0"/>
                  <a:t>Instead of describing exact trajectories, the model now works with operations acting on quantum states.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200" b="1" dirty="0">
                    <a:solidFill>
                      <a:srgbClr val="FF0000"/>
                    </a:solidFill>
                  </a:rPr>
                  <a:t>Position Operator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>
                    <a:solidFill>
                      <a:srgbClr val="008000"/>
                    </a:solidFill>
                  </a:rPr>
                  <a:t>Asks:  Where could the system be found?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200" b="1" dirty="0">
                    <a:solidFill>
                      <a:srgbClr val="FF0000"/>
                    </a:solidFill>
                  </a:rPr>
                  <a:t>Momentum Operator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>
                    <a:solidFill>
                      <a:srgbClr val="3333FF"/>
                    </a:solidFill>
                  </a:rPr>
                  <a:t>Asks:  How could the system be moving?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39015-77DC-6DCA-6055-54D4A65DCE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1257" y="1763486"/>
                <a:ext cx="5188567" cy="5057938"/>
              </a:xfrm>
              <a:blipFill>
                <a:blip r:embed="rId2"/>
                <a:stretch>
                  <a:fillRect l="-1528" t="-1325" r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6D53E64-06D3-BCC4-9FA1-F24D30E8A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823" y="993116"/>
            <a:ext cx="6555385" cy="4375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4BE9B-167A-365B-A55A-99265407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54</a:t>
            </a:fld>
            <a:endParaRPr lang="en-US" sz="19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2B715-3DAD-9D1C-DC27-4FC68D2AD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78" y="1467885"/>
            <a:ext cx="4572000" cy="2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6BA63-F285-0603-335A-A27FDEEB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n-US" sz="5400" b="1" dirty="0">
                <a:solidFill>
                  <a:srgbClr val="3333FF"/>
                </a:solidFill>
              </a:rPr>
              <a:t>Building the Quantum Hamiltonian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47B3D-DA3D-250C-92F4-7993A8298E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97762" y="2706624"/>
                <a:ext cx="6251110" cy="389412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The classical Hamiltonian depended on: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b="1" dirty="0">
                    <a:solidFill>
                      <a:srgbClr val="008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US" sz="2800" b="1" dirty="0">
                  <a:solidFill>
                    <a:srgbClr val="008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The quantum Hamiltonian is built from: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b="1" dirty="0">
                    <a:solidFill>
                      <a:srgbClr val="3333FF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en-US" sz="2800" b="1" dirty="0">
                  <a:solidFill>
                    <a:srgbClr val="3333FF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The result is a new object: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</m:oMath>
                  </m:oMathPara>
                </a14:m>
                <a:endParaRPr lang="en-US" sz="2800" b="1" dirty="0"/>
              </a:p>
              <a:p>
                <a:pPr marL="0" indent="0">
                  <a:buNone/>
                </a:pPr>
                <a:r>
                  <a:rPr lang="en-US" b="1" dirty="0"/>
                  <a:t>The Hamiltonian Operator.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47B3D-DA3D-250C-92F4-7993A8298E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7762" y="2706624"/>
                <a:ext cx="6251110" cy="3894120"/>
              </a:xfrm>
              <a:blipFill>
                <a:blip r:embed="rId2"/>
                <a:stretch>
                  <a:fillRect l="-1949" t="-3443" r="-390" b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01102-547C-9A96-8A82-84251F96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55</a:t>
            </a:fld>
            <a:endParaRPr lang="en-US" sz="19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6E525-402C-FFDC-B801-5541BDCA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B07B-BC95-F9AA-A364-B8969778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 b="1" dirty="0">
                <a:solidFill>
                  <a:srgbClr val="3333FF"/>
                </a:solidFill>
              </a:rPr>
              <a:t>A More Useful Language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AEB69-B7C7-9B45-381D-13865EA781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5131" y="2660904"/>
                <a:ext cx="5214693" cy="4197096"/>
              </a:xfrm>
            </p:spPr>
            <p:txBody>
              <a:bodyPr anchor="t"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For harmonic oscillators there is a simpler description.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Instead of working directly with: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rgbClr val="008000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sz="2400" b="1" dirty="0"/>
                  <a:t>physicists define two new operators:</a:t>
                </a:r>
              </a:p>
              <a:p>
                <a:pPr lvl="1"/>
                <a:r>
                  <a:rPr lang="en-US" b="1" dirty="0">
                    <a:solidFill>
                      <a:srgbClr val="3333FF"/>
                    </a:solidFill>
                  </a:rPr>
                  <a:t>Creation Operator: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acc>
                      </m:e>
                      <m:sup>
                        <m:r>
                          <a:rPr lang="en-US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3333FF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FF0000"/>
                    </a:solidFill>
                  </a:rPr>
                  <a:t>Annihilation Operator: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1" dirty="0"/>
                  <a:t>These contain exactly the same information but make the energy structure easy to see.</a:t>
                </a: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7AEB69-B7C7-9B45-381D-13865EA781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5131" y="2660904"/>
                <a:ext cx="5214693" cy="4197096"/>
              </a:xfrm>
              <a:blipFill>
                <a:blip r:embed="rId2"/>
                <a:stretch>
                  <a:fillRect l="-1871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F6713B8-5820-4C87-BC1E-4E93E4F93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34" y="749809"/>
            <a:ext cx="6880245" cy="45925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B1F80-E576-0958-F503-B98CE421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56</a:t>
            </a:fld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29885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DCA14-717F-6B89-232D-C7D8AF74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solidFill>
                  <a:srgbClr val="3333FF"/>
                </a:solidFill>
              </a:rPr>
              <a:t>Moving Between Energy Levels</a:t>
            </a:r>
            <a:br>
              <a:rPr lang="en-US" sz="3400" b="1" dirty="0"/>
            </a:br>
            <a:endParaRPr lang="en-US" sz="34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C479A-514A-7DB6-A2AB-D0F5A7737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93" y="574767"/>
            <a:ext cx="8080126" cy="53934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5BA23-E846-40F3-0D99-E0824A1F4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45" y="2807208"/>
            <a:ext cx="3944983" cy="41239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These  operators do the same thing as the position and momentum operators, but they do it more directly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The creation operator adds one quantum of energy.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The annihilation operator removes one quantum of energy.</a:t>
            </a:r>
          </a:p>
          <a:p>
            <a:r>
              <a:rPr lang="en-US" sz="2000" b="1" dirty="0"/>
              <a:t>These operators build the Hamiltonian structure of the quantized oscillator.</a:t>
            </a:r>
          </a:p>
          <a:p>
            <a:endParaRPr lang="en-US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0AA7B-89C5-3B2E-B801-A6CCEDF6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57</a:t>
            </a:fld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13922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D807A-CCB9-E824-4EC3-76A876190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82315"/>
            <a:ext cx="3429000" cy="1314682"/>
          </a:xfrm>
        </p:spPr>
        <p:txBody>
          <a:bodyPr anchor="b">
            <a:normAutofit fontScale="90000"/>
          </a:bodyPr>
          <a:lstStyle/>
          <a:p>
            <a:r>
              <a:rPr lang="en-US" sz="3800" b="1" dirty="0">
                <a:solidFill>
                  <a:srgbClr val="3333FF"/>
                </a:solidFill>
              </a:rPr>
              <a:t>Quantization Also Creates Quantum States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A06D18-4252-4AD9-642D-85A8747650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1256" y="1692375"/>
                <a:ext cx="4376058" cy="5016707"/>
              </a:xfrm>
              <a:solidFill>
                <a:schemeClr val="bg1"/>
              </a:solidFill>
            </p:spPr>
            <p:txBody>
              <a:bodyPr anchor="t">
                <a:noAutofit/>
              </a:bodyPr>
              <a:lstStyle/>
              <a:p>
                <a:pPr marL="0" indent="0">
                  <a:buNone/>
                </a:pPr>
                <a:r>
                  <a:rPr lang="en-US" sz="2600" b="1" dirty="0"/>
                  <a:t>Quantization does not only create a Hamiltonian Operator.</a:t>
                </a:r>
              </a:p>
              <a:p>
                <a:pPr lvl="1"/>
                <a:r>
                  <a:rPr lang="en-US" sz="2600" b="1" dirty="0">
                    <a:solidFill>
                      <a:srgbClr val="FF0000"/>
                    </a:solidFill>
                  </a:rPr>
                  <a:t>It also creates the allowed quantum states of the oscillator.</a:t>
                </a:r>
              </a:p>
              <a:p>
                <a:pPr marL="0" indent="0">
                  <a:buNone/>
                </a:pPr>
                <a:r>
                  <a:rPr lang="en-US" sz="2600" b="1" dirty="0"/>
                  <a:t>For our laser example the most important states are:</a:t>
                </a:r>
              </a:p>
              <a:p>
                <a:pPr lvl="1"/>
                <a:r>
                  <a:rPr lang="en-US" sz="2600" b="1" dirty="0">
                    <a:solidFill>
                      <a:srgbClr val="008000"/>
                    </a:solidFill>
                  </a:rPr>
                  <a:t>Vacuum State: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6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6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endParaRPr lang="en-US" sz="2600" b="1" dirty="0">
                  <a:solidFill>
                    <a:srgbClr val="008000"/>
                  </a:solidFill>
                </a:endParaRPr>
              </a:p>
              <a:p>
                <a:pPr lvl="1"/>
                <a:r>
                  <a:rPr lang="en-US" sz="2600" b="1" dirty="0">
                    <a:solidFill>
                      <a:srgbClr val="3333FF"/>
                    </a:solidFill>
                  </a:rPr>
                  <a:t>One-Photon State: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26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A06D18-4252-4AD9-642D-85A8747650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1256" y="1692375"/>
                <a:ext cx="4376058" cy="5016707"/>
              </a:xfrm>
              <a:blipFill>
                <a:blip r:embed="rId2"/>
                <a:stretch>
                  <a:fillRect l="-2507" t="-1944" r="-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8D52B51-62F4-E535-DA62-A44B7BAF7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15" y="135851"/>
            <a:ext cx="7680899" cy="5126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487DC-9C39-8801-D4A3-577A3B2F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58</a:t>
            </a:fld>
            <a:endParaRPr lang="en-US" sz="19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C0DAA-B69A-C5BA-2D1F-1D0E19143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5" y="1373770"/>
            <a:ext cx="3657600" cy="2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77894-00B4-4596-ED68-36DA1EAF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05C847-0703-C45A-6F18-E8D10A8D1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F4E3BD-F10F-7AEF-24FF-84CAF1B3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1685"/>
            <a:ext cx="3429000" cy="1314682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solidFill>
                  <a:srgbClr val="3333FF"/>
                </a:solidFill>
              </a:rPr>
              <a:t>What Do These States Mean?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2DE61077-3FDD-2B80-5AD7-D2CE470E4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F9721F-A1E8-799F-CA1E-9DD3D85B25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1256" y="1692375"/>
                <a:ext cx="4193177" cy="5016707"/>
              </a:xfrm>
              <a:solidFill>
                <a:schemeClr val="bg1"/>
              </a:solidFill>
            </p:spPr>
            <p:txBody>
              <a:bodyPr anchor="t">
                <a:no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For our simple experiment: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rgbClr val="008000"/>
                    </a:solidFill>
                  </a:rPr>
                  <a:t>  No photon present.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rgbClr val="3333FF"/>
                    </a:solidFill>
                  </a:rPr>
                  <a:t>  One photon present.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A general quantum state can contain both: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b="1" i="1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b="1" i="1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  <m:t>∣</m:t>
                                </m:r>
                                <m:r>
                                  <a:rPr lang="en-US" b="1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</m:e>
                            </m:d>
                            <m:r>
                              <a:rPr lang="en-US" b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b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∣</m:t>
                            </m:r>
                            <m: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d>
                        <m:r>
                          <a:rPr lang="en-US" b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b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is the probability amplitude for the vacuum state.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3333FF"/>
                    </a:solidFill>
                  </a:rPr>
                  <a:t>is the probability amplitude for the one-photon state.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F9721F-A1E8-799F-CA1E-9DD3D85B25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1256" y="1692375"/>
                <a:ext cx="4193177" cy="5016707"/>
              </a:xfrm>
              <a:blipFill>
                <a:blip r:embed="rId2"/>
                <a:stretch>
                  <a:fillRect l="-2326" t="-4982" r="-1890" b="-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6E8C56E-6FA5-9BA7-CCEC-887045D92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015" y="135851"/>
            <a:ext cx="7680899" cy="5126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1464E-956D-886C-C700-8F6F7C5D0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59</a:t>
            </a:fld>
            <a:endParaRPr lang="en-US" sz="19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320C78-3FAE-9639-D23A-4568E632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55" y="1373770"/>
            <a:ext cx="3657600" cy="269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7070DE-3451-29CE-E02C-018756D94B10}"/>
                  </a:ext>
                </a:extLst>
              </p:cNvPr>
              <p:cNvSpPr txBox="1"/>
              <p:nvPr/>
            </p:nvSpPr>
            <p:spPr>
              <a:xfrm>
                <a:off x="4847411" y="5374777"/>
                <a:ext cx="500198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400" b="1" dirty="0"/>
                  <a:t>Special cases: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400" b="1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400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solidFill>
                      <a:srgbClr val="008000"/>
                    </a:solidFill>
                  </a:rPr>
                  <a:t>  Vacuum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4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4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400" b="1" dirty="0">
                    <a:solidFill>
                      <a:srgbClr val="3333FF"/>
                    </a:solidFill>
                  </a:rPr>
                  <a:t>  One photon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7070DE-3451-29CE-E02C-018756D94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411" y="5374777"/>
                <a:ext cx="5001982" cy="1200329"/>
              </a:xfrm>
              <a:prstGeom prst="rect">
                <a:avLst/>
              </a:prstGeom>
              <a:blipFill>
                <a:blip r:embed="rId5"/>
                <a:stretch>
                  <a:fillRect l="-1827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6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C37F1-ED74-3429-F8C7-26976A02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84E8ED-130E-8320-0E3C-64A28A594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1BE500-DBE3-87DA-5350-648053001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880F1E-B121-3316-191E-FC81DAEE8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6B7EA4-E918-3B35-3C6F-7E28BFBD0B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514" y="2906399"/>
                <a:ext cx="10734711" cy="3883173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000" b="1" dirty="0"/>
                  <a:t>Imagine replacing the photons with baseballs launched from a pitching machine. 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008000"/>
                    </a:solidFill>
                  </a:rPr>
                  <a:t>No pitching machine can launch every baseball with exactly the same position and momentum. 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Mechanical imperfections produce a spread of trajectories and impact locations. </a:t>
                </a:r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3333FF"/>
                    </a:solidFill>
                  </a:rPr>
                  <a:t>Baseballs are also subject to the uncertainty principle. </a:t>
                </a:r>
              </a:p>
              <a:p>
                <a:pPr marL="457200" lvl="1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000" b="1" i="1"/>
                        <m:t> 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  <a:p>
                <a:pPr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7030A0"/>
                    </a:solidFill>
                  </a:rPr>
                  <a:t>But for macroscopic objects such as baseballs, the quantum uncertainty is insignificant compared to the total momentum of the baseball. 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The spread in baseball trajectories is therefore dominated by mechanical error rather than quantum uncertainty.</a:t>
                </a:r>
              </a:p>
              <a:p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6B7EA4-E918-3B35-3C6F-7E28BFBD0B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514" y="2906399"/>
                <a:ext cx="10734711" cy="3883173"/>
              </a:xfrm>
              <a:blipFill>
                <a:blip r:embed="rId2"/>
                <a:stretch>
                  <a:fillRect l="-625" t="-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D189F14A-C351-E63D-B609-0955DB42F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FB983-1E6F-BD10-3386-B852544C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5A73C-C3D1-0652-4BBF-B89C06B8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1645296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Baseballs vs Photons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1EB6C0-4E23-2302-175B-2C6DEDFA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14" y="149529"/>
            <a:ext cx="963669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401FC-FA4E-E3A7-016D-DF7C0B9C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53" y="202100"/>
            <a:ext cx="5485835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The Energy Basis in Hilbert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DB40FA-6A7D-2BCC-F69C-38C1FF6C41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2912" y="2146110"/>
                <a:ext cx="6807210" cy="45231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The quantized harmonic oscillator possesses allowed energy states: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smtClean="0"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d>
                              <m:r>
                                <a:rPr lang="en-US" sz="2000" b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2000" b="1" i="1"/>
                                <m:t> </m:t>
                              </m:r>
                              <m:r>
                                <a:rPr lang="en-US" sz="2000" b="1" smtClean="0">
                                  <a:latin typeface="Cambria Math" panose="02040503050406030204" pitchFamily="18" charset="0"/>
                                </a:rPr>
                                <m:t>∣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n-US" sz="2000" b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sz="2000" b="1" i="1"/>
                            <m:t> </m:t>
                          </m:r>
                          <m:r>
                            <a:rPr lang="en-US" sz="2000" b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2000" b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000" b="1" i="1"/>
                        <m:t> </m:t>
                      </m:r>
                      <m:r>
                        <a:rPr lang="en-US" sz="2000" b="1" smtClean="0">
                          <a:latin typeface="Cambria Math" panose="02040503050406030204" pitchFamily="18" charset="0"/>
                        </a:rPr>
                        <m:t>...</m:t>
                      </m:r>
                    </m:oMath>
                  </m:oMathPara>
                </a14:m>
                <a:endParaRPr lang="en-US" sz="2000" b="1" dirty="0"/>
              </a:p>
              <a:p>
                <a:pPr marL="0" indent="0">
                  <a:buNone/>
                </a:pPr>
                <a:r>
                  <a:rPr lang="en-US" sz="2000" b="1" dirty="0"/>
                  <a:t>These states form a basis for describing the oscillator.</a:t>
                </a:r>
              </a:p>
              <a:p>
                <a:pPr lvl="1"/>
                <a:r>
                  <a:rPr lang="en-US" sz="2000" b="1" dirty="0">
                    <a:solidFill>
                      <a:srgbClr val="008000"/>
                    </a:solidFill>
                  </a:rPr>
                  <a:t>Just as a coordinate system makes geometry easier, </a:t>
                </a:r>
              </a:p>
              <a:p>
                <a:pPr lvl="1"/>
                <a:r>
                  <a:rPr lang="en-US" sz="2000" b="1" dirty="0">
                    <a:solidFill>
                      <a:srgbClr val="FF0000"/>
                    </a:solidFill>
                  </a:rPr>
                  <a:t>An energy basis makes quantum calculations easier. </a:t>
                </a:r>
              </a:p>
              <a:p>
                <a:pPr lvl="1"/>
                <a:r>
                  <a:rPr lang="en-US" sz="2000" b="1" dirty="0">
                    <a:solidFill>
                      <a:srgbClr val="3333FF"/>
                    </a:solidFill>
                  </a:rPr>
                  <a:t>Every quantum state can be represented as a combination of these basis states. 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For our experiment: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000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000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sz="2000" b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008000"/>
                        </a:solidFill>
                      </a:rPr>
                      <m:t>vacuum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008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008000"/>
                        </a:solidFill>
                      </a:rPr>
                      <m:t>state</m:t>
                    </m:r>
                  </m:oMath>
                </a14:m>
                <a:endParaRPr lang="en-US" sz="2000" b="1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sz="2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2000" b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3333FF"/>
                        </a:solidFill>
                      </a:rPr>
                      <m:t>one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3333FF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3333FF"/>
                        </a:solidFill>
                      </a:rPr>
                      <m:t>photon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3333FF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1" i="1">
                        <a:solidFill>
                          <a:srgbClr val="3333FF"/>
                        </a:solidFill>
                      </a:rPr>
                      <m:t>state</m:t>
                    </m:r>
                  </m:oMath>
                </a14:m>
                <a:endParaRPr lang="en-US" sz="20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DB40FA-6A7D-2BCC-F69C-38C1FF6C4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912" y="2146110"/>
                <a:ext cx="6807210" cy="4523113"/>
              </a:xfrm>
              <a:blipFill>
                <a:blip r:embed="rId2"/>
                <a:stretch>
                  <a:fillRect l="-985" t="-1482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86C16BA-E0D3-9B5A-2860-22516A6DA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122" y="1298921"/>
            <a:ext cx="4958966" cy="495896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8FF21-1B2F-0268-73F7-AC2C4399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67FE3-9767-22F4-DE0B-E538764F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65575"/>
            <a:ext cx="5582333" cy="133084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Primordial Nature: Ordered Possibility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44BE3-7F85-1A33-1F5A-AA86BEA37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71" y="1959429"/>
            <a:ext cx="5839029" cy="389755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98C22-572B-21C3-0582-72ADDE8A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61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18A81-F2D3-E5BA-F6D0-5DDC1461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2198362"/>
            <a:ext cx="7129175" cy="465963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Process Theology Lens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The Primordial Nature of God is the ordering of possibilities.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Not every future is possible.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Possibilities are constrained, structured, and related.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Quantum State Machine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The Primordial Nature is represented by: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The Hamiltonian (the rules and constraints)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The Quantum State Space (the possibilities)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Together they define what can and cannot occur.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Key Insight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The Hamiltonian does not determine a single future.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It structures the space of possible futures.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866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967D8-A868-1165-203B-012E04B4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885" y="136525"/>
            <a:ext cx="5310116" cy="13228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Consequent Nature: Actualized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E978F-3E2B-08A6-CA3E-5A49A4029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74100"/>
            <a:ext cx="4492777" cy="67307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D5306-4E4A-D3F9-D5E7-87C3E950C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205" y="1459412"/>
            <a:ext cx="6662057" cy="53985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/>
              <a:t>Process Theology Lens</a:t>
            </a:r>
            <a:endParaRPr lang="en-US" sz="3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Consequent Nature of God includes the actual events that occur in the world.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Possibilities become actual occasions.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The world gains new facts.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/>
              <a:t>Quantum State Machine</a:t>
            </a:r>
            <a:endParaRPr lang="en-US" sz="3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Born Rule predicts the probabilities of particle-like detections.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These detections are the actual events observed in experiments.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b="1" dirty="0"/>
              <a:t>Key Insight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The Quantum State Machine does not predict certainty.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</a:rPr>
              <a:t>It predicts the probabilities of actual occasions.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88A21-0222-17D3-BFDA-139DB303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99BD866-4CC6-48A5-BD6C-489F7640EE1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62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F3AED-7A42-431E-68DE-F4C5E93B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6" y="535577"/>
            <a:ext cx="3472543" cy="52495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Quantum State Machine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2913063" algn="l"/>
              </a:tabLst>
            </a:pPr>
            <a:r>
              <a:rPr lang="en-US" sz="2600" b="1" dirty="0">
                <a:solidFill>
                  <a:srgbClr val="008000"/>
                </a:solidFill>
              </a:rPr>
              <a:t>Hamiltonian</a:t>
            </a:r>
            <a:br>
              <a:rPr lang="en-US" sz="2600" b="1" dirty="0"/>
            </a:br>
            <a:r>
              <a:rPr lang="en-US" sz="2600" b="1" dirty="0"/>
              <a:t>↓</a:t>
            </a:r>
            <a:br>
              <a:rPr lang="en-US" sz="2600" b="1" dirty="0"/>
            </a:br>
            <a:r>
              <a:rPr lang="en-US" sz="2600" b="1" dirty="0">
                <a:solidFill>
                  <a:srgbClr val="FF0000"/>
                </a:solidFill>
              </a:rPr>
              <a:t>Quantum States</a:t>
            </a:r>
            <a:br>
              <a:rPr lang="en-US" sz="2600" b="1" dirty="0"/>
            </a:br>
            <a:r>
              <a:rPr lang="en-US" sz="2600" b="1" dirty="0"/>
              <a:t>↓</a:t>
            </a:r>
            <a:br>
              <a:rPr lang="en-US" sz="2600" b="1" dirty="0"/>
            </a:br>
            <a:r>
              <a:rPr lang="en-US" sz="2600" b="1" dirty="0">
                <a:solidFill>
                  <a:srgbClr val="7030A0"/>
                </a:solidFill>
              </a:rPr>
              <a:t>Time Evolution</a:t>
            </a:r>
            <a:br>
              <a:rPr lang="en-US" sz="2600" b="1" dirty="0"/>
            </a:br>
            <a:r>
              <a:rPr lang="en-US" sz="2600" b="1" dirty="0"/>
              <a:t>↓</a:t>
            </a:r>
            <a:br>
              <a:rPr lang="en-US" sz="2600" b="1" dirty="0"/>
            </a:br>
            <a:r>
              <a:rPr lang="en-US" sz="2600" b="1" dirty="0">
                <a:solidFill>
                  <a:srgbClr val="3333FF"/>
                </a:solidFill>
              </a:rPr>
              <a:t>Born Rule</a:t>
            </a:r>
            <a:br>
              <a:rPr lang="en-US" sz="2600" b="1" dirty="0"/>
            </a:br>
            <a:r>
              <a:rPr lang="en-US" sz="2600" b="1" dirty="0"/>
              <a:t>↓</a:t>
            </a:r>
            <a:br>
              <a:rPr lang="en-US" sz="2600" b="1" dirty="0"/>
            </a:br>
            <a:r>
              <a:rPr lang="en-US" sz="2600" b="1" dirty="0">
                <a:solidFill>
                  <a:srgbClr val="FF0000"/>
                </a:solidFill>
              </a:rPr>
              <a:t>Particle-Like Detections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/>
              <a:t>Key Insight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008000"/>
                </a:solidFill>
              </a:rPr>
              <a:t>The Quantum State Machine is a model of: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rgbClr val="FF0000"/>
                </a:solidFill>
              </a:rPr>
              <a:t>Creativity Operating Within Constraints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900B62-A233-E2CF-A3E7-154F79D66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r="6656"/>
          <a:stretch>
            <a:fillRect/>
          </a:stretch>
        </p:blipFill>
        <p:spPr>
          <a:xfrm>
            <a:off x="3542208" y="136524"/>
            <a:ext cx="8580125" cy="66146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62955-D531-E411-3372-19BE414B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307" y="6356350"/>
            <a:ext cx="2743200" cy="365125"/>
          </a:xfrm>
        </p:spPr>
        <p:txBody>
          <a:bodyPr/>
          <a:lstStyle/>
          <a:p>
            <a:fld id="{D99BD866-4CC6-48A5-BD6C-489F7640EE13}" type="slidenum">
              <a:rPr lang="en-US" smtClean="0">
                <a:solidFill>
                  <a:schemeClr val="tx1"/>
                </a:solidFill>
              </a:rPr>
              <a:pPr/>
              <a:t>63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510ED-3D40-91F5-930A-1FCB6A21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16" y="245264"/>
            <a:ext cx="6002110" cy="95727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The Unfinished Story...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2336D-057C-06FA-4AF1-BB373BBCB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15" y="1202534"/>
            <a:ext cx="6829975" cy="56554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Tonight we built the Quantum State Machine.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We identified: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The rules (Hamiltonian)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The possibilities (Quantum States)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The mechanism for predicting detections (Born Rule)</a:t>
            </a:r>
          </a:p>
          <a:p>
            <a:pPr marL="0" indent="0">
              <a:buNone/>
            </a:pPr>
            <a:r>
              <a:rPr lang="en-US" b="1" dirty="0"/>
              <a:t>But one essential question remains:</a:t>
            </a:r>
          </a:p>
          <a:p>
            <a:pPr marL="0" indent="0">
              <a:buNone/>
            </a:pPr>
            <a:r>
              <a:rPr lang="en-US" sz="2000" b="1" dirty="0"/>
              <a:t>How do the possibilities change with time?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How does the machine evolve?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How does the future emerge from structured possibility?</a:t>
            </a:r>
          </a:p>
          <a:p>
            <a:pPr lvl="1"/>
            <a:r>
              <a:rPr lang="en-US" sz="2000" b="1" dirty="0">
                <a:solidFill>
                  <a:srgbClr val="3333FF"/>
                </a:solidFill>
              </a:rPr>
              <a:t>How does the lure toward actualization operate?</a:t>
            </a:r>
          </a:p>
          <a:p>
            <a:pPr marL="0" indent="0">
              <a:buNone/>
            </a:pPr>
            <a:r>
              <a:rPr lang="en-US" b="1" dirty="0"/>
              <a:t>Next Lecture</a:t>
            </a: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Running the Quantum State Machine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Time Evolution and Becoming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5C5B2-E17D-67FC-6AFF-50967296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1" b="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081D7-51CA-9EE7-89C1-936A9BF5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9872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z="190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64</a:t>
            </a:fld>
            <a:endParaRPr lang="en-US" sz="1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[100+] That's All Folks Wallpapers | Wallpapers.com">
            <a:extLst>
              <a:ext uri="{FF2B5EF4-FFF2-40B4-BE49-F238E27FC236}">
                <a16:creationId xmlns:a16="http://schemas.microsoft.com/office/drawing/2014/main" id="{DBB592A7-88E0-3AE0-F260-DE379FEE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53B29-8146-73D6-F0D9-D967EDDC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D866-4CC6-48A5-BD6C-489F7640EE13}" type="slidenum">
              <a:rPr lang="en-US" smtClean="0"/>
              <a:pPr/>
              <a:t>65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76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8B567-88A0-E626-0256-80F333A8B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14A25F-79CB-A382-C0A8-42D9E438E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600900-2CCA-9BF8-4B81-F560694F1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B85A5-937F-8349-C384-627BE98E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7D40C-C947-4647-62F6-EDFB69B59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" y="2906399"/>
            <a:ext cx="11454595" cy="388317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In principle, the mathematical model can assign probability amplitudes to many possible baseball trajectories.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008000"/>
                </a:solidFill>
              </a:rPr>
              <a:t>But for macroscopic objects, amplitudes associated with alternative paths almost completely cancel. 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3333FF"/>
                </a:solidFill>
              </a:rPr>
              <a:t>Only amplitudes very close to the classical trajectory contribute measurably to the final probability. 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/>
              <a:t>In practice, the classical path is the only significant trajectory for the baseball. </a:t>
            </a:r>
          </a:p>
          <a:p>
            <a:pPr marL="0" indent="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This is why baseballs appear to follow a single well-defined path.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26729B-3617-8B9F-5FA5-31D8E01EA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1499C-0EAD-6BC5-E2D8-E53E3C38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0691E-A61F-6289-39D4-943F97CD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6" y="1645296"/>
            <a:ext cx="11328204" cy="129844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Why Alternative Baseball Paths Are Irrelevant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0AF21-78CC-D667-C922-8269E2DDF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14" y="149529"/>
            <a:ext cx="963669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EE0C8-E184-5EBC-3D32-B9E768939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A54D92-4708-9788-76F1-5FAF7AE64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C69B0-980A-79F6-BBB8-501D138B3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B6DBA-22A6-7EF6-0273-1E0348A5D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EBEFDA-4B3A-9FE1-BC9B-BCB3481FD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514" y="2932525"/>
                <a:ext cx="10734711" cy="3883173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200" b="1" dirty="0"/>
                  <a:t>Lasers also contain small mechanical and optical imperfections.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>
                    <a:solidFill>
                      <a:srgbClr val="008000"/>
                    </a:solidFill>
                  </a:rPr>
                  <a:t>But for photons, the uncertainty principle becomes significant. 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sz="22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200" b="1" i="1"/>
                        <m:t> </m:t>
                      </m:r>
                      <m:r>
                        <a:rPr lang="en-US" sz="2200" b="1" i="1">
                          <a:latin typeface="Cambria Math" panose="02040503050406030204" pitchFamily="18" charset="0"/>
                        </a:rPr>
                        <m:t>𝜟</m:t>
                      </m:r>
                      <m:r>
                        <a:rPr lang="en-US" sz="22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200" b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200" b="1" dirty="0"/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>
                    <a:solidFill>
                      <a:srgbClr val="FF0000"/>
                    </a:solidFill>
                  </a:rPr>
                  <a:t>Because photons carry extremely small momentum, the uncertainty in momentum becomes experimentally important. 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2200" b="1" dirty="0"/>
                  <a:t>As a result, photon detections no longer occur at exactly the same point on the detector.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>
                    <a:solidFill>
                      <a:srgbClr val="3333FF"/>
                    </a:solidFill>
                  </a:rPr>
                  <a:t>Individual detections initially appear random.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>
                    <a:solidFill>
                      <a:srgbClr val="008000"/>
                    </a:solidFill>
                  </a:rPr>
                  <a:t>But over time, a stable probability distribution emerges.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EBEFDA-4B3A-9FE1-BC9B-BCB3481FD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514" y="2932525"/>
                <a:ext cx="10734711" cy="3883173"/>
              </a:xfrm>
              <a:blipFill>
                <a:blip r:embed="rId2"/>
                <a:stretch>
                  <a:fillRect l="-738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E1F7D67-76A9-7D2D-D546-F1297E09A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5F873-E9D0-03EA-01C7-A6E4A8DB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DBE4D-3F1F-B807-BF77-A6E84BDF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1645296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Why Photons Are Different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7533C9-99DA-3451-CDC8-A819C3DAA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57" y="159460"/>
            <a:ext cx="96276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FDE63-1C91-98BC-79AB-EE4420C3C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BF375-5FA9-F3EA-FB0E-F8C533836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F90850-381F-91D7-5216-15F6A81C4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858A77-75C9-1295-6DA4-71D58D212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8BC34-7AA4-E6C7-9E1E-3F40CE829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6" y="2932525"/>
            <a:ext cx="11144794" cy="3883173"/>
          </a:xfrm>
        </p:spPr>
        <p:txBody>
          <a:bodyPr anchor="t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For photons, many possible paths contribute measurably to the final probability amplitudes.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08000"/>
                </a:solidFill>
              </a:rPr>
              <a:t>Physicists therefore often describe the photon as “exploring all possible paths simultaneously.”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But this statement can be misleading in two important ways: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It is the mathematical model — not necessarily the photon itself — that encodes multiple paths.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3333FF"/>
                </a:solidFill>
              </a:rPr>
              <a:t>In practice, paths whose amplitudes contribute negligibly to the final probability are ignored.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The experiments confirm the detection probabilities predicted by the model.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FF0000"/>
                </a:solidFill>
              </a:rPr>
              <a:t>Whether the photon literally travels those paths is a separate interpretive question.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451CF6-B187-FC91-AF13-492242389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5322F-2199-C9F1-B5D2-F0E5CC3D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99BD866-4CC6-48A5-BD6C-489F7640EE13}" type="slidenum">
              <a:rPr lang="en-US" smtClean="0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B20F64-8793-625B-6C07-2808DC46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6" y="1645296"/>
            <a:ext cx="11445872" cy="1298448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3333FF"/>
                </a:solidFill>
              </a:rPr>
              <a:t>Why Physicists Talk About “All Possible Paths”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D1D7CF-F0C6-5475-4520-F6FC75CF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57" y="159460"/>
            <a:ext cx="96276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56611</TotalTime>
  <Words>4449</Words>
  <Application>Microsoft Office PowerPoint</Application>
  <PresentationFormat>Widescreen</PresentationFormat>
  <Paragraphs>620</Paragraphs>
  <Slides>65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Aptos</vt:lpstr>
      <vt:lpstr>Aptos Display</vt:lpstr>
      <vt:lpstr>Arial</vt:lpstr>
      <vt:lpstr>Calibri</vt:lpstr>
      <vt:lpstr>Cambria Math</vt:lpstr>
      <vt:lpstr>Office Theme</vt:lpstr>
      <vt:lpstr>Process Theology as a Lens for Bringing Quantum Physics into Focus</vt:lpstr>
      <vt:lpstr>Every Possible Path?</vt:lpstr>
      <vt:lpstr>Why Physicists Say This</vt:lpstr>
      <vt:lpstr>A Simple Example for Clarification</vt:lpstr>
      <vt:lpstr>A Simple Example for Clarification</vt:lpstr>
      <vt:lpstr>Baseballs vs Photons</vt:lpstr>
      <vt:lpstr>Why Alternative Baseball Paths Are Irrelevant</vt:lpstr>
      <vt:lpstr>Why Photons Are Different</vt:lpstr>
      <vt:lpstr>Why Physicists Talk About “All Possible Paths”</vt:lpstr>
      <vt:lpstr>Why Begin with Classical Mechanics?</vt:lpstr>
      <vt:lpstr>Roadmap:    From Baseballs to the Quantum State Machine</vt:lpstr>
      <vt:lpstr>Why Start with the Lagrangian Rather than Newtonian Mechanics?</vt:lpstr>
      <vt:lpstr>PowerPoint Presentation</vt:lpstr>
      <vt:lpstr>Lessons from the Video</vt:lpstr>
      <vt:lpstr>Three Levels of Description</vt:lpstr>
      <vt:lpstr>Level 1: Classical Particle Mechanics</vt:lpstr>
      <vt:lpstr>Level 1: Classical Particle Mechanics</vt:lpstr>
      <vt:lpstr>Why Classical Particle Trajectories Fail for Photons</vt:lpstr>
      <vt:lpstr>Level 2: Classical Electromagnetic Fields</vt:lpstr>
      <vt:lpstr>What Classical Fields Successfully Predict</vt:lpstr>
      <vt:lpstr>The Crisis of Classical Physics</vt:lpstr>
      <vt:lpstr>Catastrophic Failures of Classical Physics</vt:lpstr>
      <vt:lpstr>Catastrophic Failures of Classical Physics</vt:lpstr>
      <vt:lpstr>PowerPoint Presentation</vt:lpstr>
      <vt:lpstr>From Blueprint to Quantum State Machine</vt:lpstr>
      <vt:lpstr>Our Example: A Single Photon Experiment</vt:lpstr>
      <vt:lpstr>Our Example: A Single Photon Experiment</vt:lpstr>
      <vt:lpstr>The Experimental Setup</vt:lpstr>
      <vt:lpstr>The Experimental Setup</vt:lpstr>
      <vt:lpstr>Why Are Harmonic Oscillators Important?</vt:lpstr>
      <vt:lpstr>Where We Are Going?</vt:lpstr>
      <vt:lpstr>A Common Misconception About Quantization</vt:lpstr>
      <vt:lpstr>What Quantization Actually Requires</vt:lpstr>
      <vt:lpstr>The Modeling Problem</vt:lpstr>
      <vt:lpstr>Modeling Choice #1</vt:lpstr>
      <vt:lpstr>Modeling Choice #2</vt:lpstr>
      <vt:lpstr>Modeling Choice #3</vt:lpstr>
      <vt:lpstr>Three Classical Descriptions of the Same Experiment</vt:lpstr>
      <vt:lpstr>PowerPoint Presentation</vt:lpstr>
      <vt:lpstr>The Power of Quantization</vt:lpstr>
      <vt:lpstr>An Important Modeling Lesson</vt:lpstr>
      <vt:lpstr>What Has Been Quantized So Far?</vt:lpstr>
      <vt:lpstr>Time for a Deep Dive Into Harmonic Oscillators</vt:lpstr>
      <vt:lpstr>Light Has Frequencies Too</vt:lpstr>
      <vt:lpstr>Our Classical Oscillator</vt:lpstr>
      <vt:lpstr>What Does the Lagrangian Tell Us?</vt:lpstr>
      <vt:lpstr>Lagrangian versus Hamiltonian</vt:lpstr>
      <vt:lpstr>The Energy of the Harmonic Oscillator</vt:lpstr>
      <vt:lpstr>The Classical Hamiltonian</vt:lpstr>
      <vt:lpstr>The Big Question</vt:lpstr>
      <vt:lpstr>Quantizing the Harmonic Oscillator</vt:lpstr>
      <vt:lpstr>What Does Quantization of the Harmonic Oscillator Create?</vt:lpstr>
      <vt:lpstr>Quantization of the Hamiltonian</vt:lpstr>
      <vt:lpstr>Classical Quantities Become Operators</vt:lpstr>
      <vt:lpstr>Building the Quantum Hamiltonian</vt:lpstr>
      <vt:lpstr>A More Useful Language</vt:lpstr>
      <vt:lpstr>Moving Between Energy Levels </vt:lpstr>
      <vt:lpstr>Quantization Also Creates Quantum States</vt:lpstr>
      <vt:lpstr>What Do These States Mean?</vt:lpstr>
      <vt:lpstr>The Energy Basis in Hilbert Space</vt:lpstr>
      <vt:lpstr>Primordial Nature: Ordered Possibility</vt:lpstr>
      <vt:lpstr>Consequent Nature: Actualized Events</vt:lpstr>
      <vt:lpstr>PowerPoint Presentation</vt:lpstr>
      <vt:lpstr>The Unfinished Story...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Soderstrand</dc:creator>
  <cp:lastModifiedBy>Michael Soderstrand</cp:lastModifiedBy>
  <cp:revision>645</cp:revision>
  <dcterms:created xsi:type="dcterms:W3CDTF">2026-04-12T18:46:52Z</dcterms:created>
  <dcterms:modified xsi:type="dcterms:W3CDTF">2026-07-01T21:36:26Z</dcterms:modified>
</cp:coreProperties>
</file>