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60" r:id="rId2"/>
    <p:sldId id="271" r:id="rId3"/>
    <p:sldId id="272" r:id="rId4"/>
    <p:sldId id="273" r:id="rId5"/>
    <p:sldId id="274" r:id="rId6"/>
    <p:sldId id="280" r:id="rId7"/>
    <p:sldId id="281" r:id="rId8"/>
    <p:sldId id="282" r:id="rId9"/>
    <p:sldId id="359" r:id="rId10"/>
    <p:sldId id="362" r:id="rId11"/>
    <p:sldId id="364" r:id="rId12"/>
    <p:sldId id="724" r:id="rId13"/>
    <p:sldId id="372" r:id="rId14"/>
    <p:sldId id="373" r:id="rId15"/>
    <p:sldId id="378" r:id="rId16"/>
    <p:sldId id="379" r:id="rId17"/>
    <p:sldId id="380" r:id="rId18"/>
    <p:sldId id="377" r:id="rId19"/>
    <p:sldId id="365" r:id="rId20"/>
    <p:sldId id="366" r:id="rId21"/>
    <p:sldId id="367" r:id="rId22"/>
    <p:sldId id="725" r:id="rId23"/>
    <p:sldId id="368" r:id="rId24"/>
    <p:sldId id="369" r:id="rId25"/>
    <p:sldId id="726" r:id="rId26"/>
    <p:sldId id="370" r:id="rId27"/>
    <p:sldId id="371" r:id="rId28"/>
    <p:sldId id="694" r:id="rId29"/>
    <p:sldId id="695" r:id="rId30"/>
    <p:sldId id="696" r:id="rId31"/>
    <p:sldId id="697" r:id="rId32"/>
    <p:sldId id="698" r:id="rId33"/>
    <p:sldId id="727" r:id="rId34"/>
    <p:sldId id="699" r:id="rId35"/>
    <p:sldId id="700" r:id="rId36"/>
    <p:sldId id="701" r:id="rId37"/>
    <p:sldId id="702" r:id="rId38"/>
    <p:sldId id="704" r:id="rId39"/>
    <p:sldId id="705" r:id="rId40"/>
    <p:sldId id="706" r:id="rId41"/>
    <p:sldId id="707" r:id="rId42"/>
    <p:sldId id="716" r:id="rId43"/>
    <p:sldId id="709" r:id="rId44"/>
    <p:sldId id="711" r:id="rId45"/>
    <p:sldId id="718" r:id="rId46"/>
    <p:sldId id="717" r:id="rId47"/>
    <p:sldId id="710" r:id="rId48"/>
    <p:sldId id="712" r:id="rId49"/>
    <p:sldId id="728" r:id="rId50"/>
    <p:sldId id="713" r:id="rId51"/>
    <p:sldId id="714" r:id="rId52"/>
    <p:sldId id="720" r:id="rId53"/>
    <p:sldId id="721" r:id="rId54"/>
    <p:sldId id="715" r:id="rId55"/>
    <p:sldId id="722" r:id="rId56"/>
    <p:sldId id="723" r:id="rId57"/>
    <p:sldId id="69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33FF"/>
    <a:srgbClr val="FFD5D5"/>
    <a:srgbClr val="FF9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42" d="100"/>
          <a:sy n="42" d="100"/>
        </p:scale>
        <p:origin x="1073" y="3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B7692-96B2-42F1-9095-194D1899D11E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FC407-021D-40BD-A0D2-9D08D4581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76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FC407-021D-40BD-A0D2-9D08D45814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83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FC407-021D-40BD-A0D2-9D08D45814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44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FC407-021D-40BD-A0D2-9D08D45814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91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26225-57E9-3A34-0BBB-A5C610D8D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4D84F4-18B8-5403-38F2-583C2564A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2C386B-5A1E-3BB1-945C-BB8DDA377F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7E89F-5E11-92AB-7BBD-8388766BD2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FC407-021D-40BD-A0D2-9D08D45814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8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FC407-021D-40BD-A0D2-9D08D45814F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FC407-021D-40BD-A0D2-9D08D45814F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70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FC407-021D-40BD-A0D2-9D08D45814F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3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0645-D129-1695-EABD-987FEF986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ECC906-E94F-DE56-19BF-8E5813339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AC96A-969D-A41A-1790-BC77ED72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4B6E0-60D4-4AD4-B308-97D1219F2BB2}" type="datetime1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366EB-3E5D-760B-6209-AFCD8854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4B04-8F72-8B24-483A-349F283D5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0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702E6-C82B-D651-1A9B-1E352525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CF4234-FC99-6647-380E-3C4F07519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0A629-FF68-E38D-B0A3-6F763ABF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119C-7826-484B-A22A-7A6E87A547B7}" type="datetime1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FDC57-B684-3A12-C562-2513F8B8F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D16C0-251F-0FA8-C10C-8122667E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517DAA-589E-9563-06D2-46A0BF2AE6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07475-7DDB-6508-616A-F1555441E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10D80-1C19-519C-777C-D8BEA06C0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CDE29-D6AF-4ADB-8670-F1874C550DC8}" type="datetime1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B9AFD-DEFB-6A7F-42FE-11AA053B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1C150-9C93-B600-083B-287B751C3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77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BACE9-B0EC-466B-791D-9B0DEF23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B33FA-0D8A-E1A3-6D92-541A63295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2B2EC-7F19-242E-B8AE-444B7BD05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53109-C32C-4614-B517-0B7E2AA7EA97}" type="datetime1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EE169-ABB0-E209-D2AC-02597113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14E6C-5DE8-2386-832C-ED0C3A2C9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C159B-E607-41A5-8E97-F9AA45E1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D8085-90F5-7E2E-525A-968262465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7B36D-1609-48BF-153A-29A5DA404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20BD7-8127-4718-9925-C5EB50D27A58}" type="datetime1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8FB4F-9A29-6C0E-A6BB-412915B72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53999-BC5A-D462-D42B-AA3C20544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3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2706-032A-C4AB-38BC-8D0A8F9E9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81D7D-57BA-7202-6707-42B0AF96F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5F237-1FA3-2BAC-6BA0-E0C536D95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0A82F-7BE6-5B2D-C1E3-DF1B1138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7166-CB7A-4518-AE5E-DE72C7F9442E}" type="datetime1">
              <a:rPr lang="en-US" smtClean="0"/>
              <a:t>6/27/2026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E2E3F-4F4E-B8A2-5253-5E3AABA0F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AC2CB-8AAD-2488-38EA-29E06C6B4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9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6EC21-4E50-3391-7D7A-CAF4FD0B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B2C2-14BB-DDEA-0AB5-CDB83ADB4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539B3-184B-7A51-F2BE-616AF75EB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47F56E-940A-0852-040C-AAAEF948E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20F021-09A8-106C-4970-0B9C8FF2F7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DC8051-C9CE-0442-F2C1-762F42CFF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82E6-5BBC-4291-9945-A5BF1E38C683}" type="datetime1">
              <a:rPr lang="en-US" smtClean="0"/>
              <a:t>6/27/2026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A997D5-C945-755A-9F9C-B55F41469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D43C8D-1C24-8674-FBC3-AE8DCC595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4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EB4BC-908F-19C5-DE12-F388E2C78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67CA7-0967-D4A4-6955-4AD41072A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8AD52-6A9E-4105-8F0D-EA6BE4BD8D1F}" type="datetime1">
              <a:rPr lang="en-US" smtClean="0"/>
              <a:t>6/27/2026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8BE96-F0D8-A547-D88C-F77EC244D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4AB4D-9F74-867E-A8F6-403308B5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5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364D99-AA71-6F11-141A-5425F5991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824F-7C7F-4182-B896-DF900023F1DB}" type="datetime1">
              <a:rPr lang="en-US" smtClean="0"/>
              <a:t>6/27/2026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9A2E2-6182-3E19-C449-EDF2478B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F3A85-FE0F-6A48-5C4B-458FDAAA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0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80875-A100-E75F-6DA3-D7F7125CC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C4A14-8F5E-E976-5447-179F90D2D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9EBC1-5EB0-4CA5-222A-F3E53DFE9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6DA06-AA1C-72D5-C068-4C70ED54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052D7-2205-4886-A9DC-882DBB8E24B0}" type="datetime1">
              <a:rPr lang="en-US" smtClean="0"/>
              <a:t>6/27/2026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FD643-B272-9F88-A18E-3C1A5073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86143-55D3-07AB-4F7B-D401FBBA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5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2D0B8-02B7-0E93-23C0-C1C38D57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29DA54-02C1-F70C-D384-B24BD1FBD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9B4E9B-C1A0-B87B-8247-633D206DC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D79E5-D29E-6C37-9750-48C588C91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108A-EEF3-4365-AC5D-9E3E1DE9B9DC}" type="datetime1">
              <a:rPr lang="en-US" smtClean="0"/>
              <a:t>6/27/2026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AF6B3-A21D-6A86-69E7-5219A655A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4DCA2-A23C-623A-3C12-594EA7FBB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10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04F3F4-6225-31B0-9FFC-0C0C858A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48B2C-7A0C-BF77-DBC2-80E893BAD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DC392-2AA4-69AB-9657-E1398D1B8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F0966B-AA0E-429F-A6CC-B05B3F869B45}" type="datetime1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660EE-F30D-FCAA-3203-7CD3DB30B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A8A9D-430C-87CA-4ADE-B991643CC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DD7D08-92E7-4024-BF4C-6884C33F4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ltimate Guide to Understanding Focus in Photography | Iceland Photo Tours">
            <a:extLst>
              <a:ext uri="{FF2B5EF4-FFF2-40B4-BE49-F238E27FC236}">
                <a16:creationId xmlns:a16="http://schemas.microsoft.com/office/drawing/2014/main" id="{7788A161-1E89-7044-BCAF-DD2B7792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r="23298" b="2808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ED8CA-127B-63BF-A44C-BF415426E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665163"/>
            <a:ext cx="56180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>
                <a:solidFill>
                  <a:srgbClr val="FFFF00"/>
                </a:solidFill>
              </a:rPr>
              <a:t>Process Theology as a Lens for Bringing Quantum Physics into Focus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1A834-D83D-C7CA-8EC1-F4AEBC2EB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530022"/>
            <a:ext cx="5618020" cy="1208141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chemeClr val="bg1"/>
                </a:solidFill>
              </a:rPr>
              <a:t>Dr. Michael A. Soderstrand, PhD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47AE6-C7F0-F86C-1BD6-2F971751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83566-7263-D1A7-1DCD-674B06C00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" y="0"/>
            <a:ext cx="121778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79FDA3-314A-DEAF-882D-BE65DFD6DCDF}"/>
              </a:ext>
            </a:extLst>
          </p:cNvPr>
          <p:cNvSpPr txBox="1"/>
          <p:nvPr/>
        </p:nvSpPr>
        <p:spPr>
          <a:xfrm>
            <a:off x="477979" y="4911635"/>
            <a:ext cx="7895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</a:rPr>
              <a:t>Lecture 5: Running the Model: Time Evolution  and Becoming → Creative Advance (Ordered process becoming form)</a:t>
            </a:r>
          </a:p>
        </p:txBody>
      </p:sp>
    </p:spTree>
    <p:extLst>
      <p:ext uri="{BB962C8B-B14F-4D97-AF65-F5344CB8AC3E}">
        <p14:creationId xmlns:p14="http://schemas.microsoft.com/office/powerpoint/2010/main" val="39615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1890C-AF49-1C56-041C-315BA4F90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0"/>
            <a:ext cx="3614493" cy="2358592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The Result of Running the Model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A3FA8-846A-721D-B8E1-C6A29E6A4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24326"/>
            <a:ext cx="3429000" cy="2267152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 experiment: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8000"/>
                </a:solidFill>
              </a:rPr>
              <a:t>Sending one photon at a time from a laser to a detector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What is the result of running the model?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059A7-3BBD-EDFD-F9E8-AE87BB486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t="14857" r="51481" b="14476"/>
          <a:stretch>
            <a:fillRect/>
          </a:stretch>
        </p:blipFill>
        <p:spPr>
          <a:xfrm>
            <a:off x="4637314" y="-36414"/>
            <a:ext cx="6911408" cy="68122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95D68-F33B-06D8-E124-3D9B68A2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53C8E-0457-2420-93B4-D695193E6732}"/>
              </a:ext>
            </a:extLst>
          </p:cNvPr>
          <p:cNvSpPr txBox="1"/>
          <p:nvPr/>
        </p:nvSpPr>
        <p:spPr>
          <a:xfrm>
            <a:off x="589274" y="4821085"/>
            <a:ext cx="3470662" cy="1756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33FF"/>
                </a:solidFill>
              </a:rPr>
              <a:t>Each individual photon is detected at one location sampled from this probability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87592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CBBA70-2D22-9E2D-7AB6-52102900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373BFE9-C86E-3079-39E9-97AE7A23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4E10D-C955-0A2A-C49D-376C61484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0"/>
            <a:ext cx="3614493" cy="2358592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The Result of Running the Model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2E08DEA2-4DB5-D75B-9F87-B48478E3B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84CA6-1D08-C05D-1AB0-E98F380B2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513" y="4799857"/>
            <a:ext cx="3689103" cy="2222066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3333FF"/>
                </a:solidFill>
              </a:rPr>
              <a:t>After many photons, the accumulated detections reproduce the predicted probability distribution.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C13D48-85AB-4572-A58B-004DE51C6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8" t="15443" b="13904"/>
          <a:stretch>
            <a:fillRect/>
          </a:stretch>
        </p:blipFill>
        <p:spPr>
          <a:xfrm>
            <a:off x="4371832" y="24182"/>
            <a:ext cx="7379969" cy="670255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1FB7CA-5E50-4E99-F20A-68E158C17970}"/>
              </a:ext>
            </a:extLst>
          </p:cNvPr>
          <p:cNvSpPr txBox="1">
            <a:spLocks/>
          </p:cNvSpPr>
          <p:nvPr/>
        </p:nvSpPr>
        <p:spPr>
          <a:xfrm>
            <a:off x="630936" y="2624326"/>
            <a:ext cx="3429000" cy="22671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b="1" dirty="0"/>
              <a:t>The experiment: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8000"/>
                </a:solidFill>
              </a:rPr>
              <a:t>Sending one photon at a time from a laser to a detector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What is the result of running the model?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5194D-1812-E82D-20BF-01F7B6BA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9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9FD8D8-9883-CADB-D524-C388BA11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71" y="54360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A Process Theology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D7BFF-D313-3C8E-64CD-B69B3310E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07" y="1318332"/>
            <a:ext cx="7524207" cy="548530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/>
              <a:t>The </a:t>
            </a:r>
            <a:r>
              <a:rPr lang="en-US" sz="3600" b="1" dirty="0" err="1"/>
              <a:t>Superjective</a:t>
            </a:r>
            <a:r>
              <a:rPr lang="en-US" sz="3600" b="1" dirty="0"/>
              <a:t> Nature of God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008000"/>
                </a:solidFill>
              </a:rPr>
              <a:t>The Quantum State Machine has evolved the quantum </a:t>
            </a:r>
            <a:r>
              <a:rPr lang="en-US" sz="2000" b="1" dirty="0">
                <a:solidFill>
                  <a:srgbClr val="008000"/>
                </a:solidFill>
              </a:rPr>
              <a:t>state from the emission of a single photon to a prediction of where that photon may be detected.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From a Process Theology perspective,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The Hamiltonian may be understood as describing the </a:t>
            </a:r>
            <a:r>
              <a:rPr lang="en-US" sz="2000" b="1" dirty="0" err="1">
                <a:solidFill>
                  <a:srgbClr val="3333FF"/>
                </a:solidFill>
              </a:rPr>
              <a:t>Superjective</a:t>
            </a:r>
            <a:r>
              <a:rPr lang="en-US" sz="2000" b="1" dirty="0">
                <a:solidFill>
                  <a:srgbClr val="3333FF"/>
                </a:solidFill>
              </a:rPr>
              <a:t> Nature of God—the continual lure guiding the process of becoming.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The quantum state represents the unfolding process of becoming.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The Born Rule reveals the probability distribution toward which the process of becoming has been guided.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Individual photon detections are Actual Occasions.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As more and more Actual Occasions occur, they gradually reveal the probability distribution—the emergent pattern toward which the lure has been guiding the process.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1207B4-B0CA-0A43-9263-B6A5E1908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757" y="-225596"/>
            <a:ext cx="4709611" cy="3755915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EAC5F5A-778C-FC4B-3A8C-7F29C6CAC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CDD40D-95F7-1BFE-5F3A-79349F0D4B88}"/>
              </a:ext>
            </a:extLst>
          </p:cNvPr>
          <p:cNvSpPr txBox="1"/>
          <p:nvPr/>
        </p:nvSpPr>
        <p:spPr>
          <a:xfrm>
            <a:off x="7837714" y="3341230"/>
            <a:ext cx="392846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Key Idea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The lure does not determine a single event.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It guides the process toward an emergent pattern that becomes visible only through many Actual Occasions.</a:t>
            </a:r>
          </a:p>
        </p:txBody>
      </p:sp>
    </p:spTree>
    <p:extLst>
      <p:ext uri="{BB962C8B-B14F-4D97-AF65-F5344CB8AC3E}">
        <p14:creationId xmlns:p14="http://schemas.microsoft.com/office/powerpoint/2010/main" val="205605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CE0A68D-28EF-49D9-B84B-5DAB3871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AE789C-18C9-FE7B-9D76-E3F216B5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3924"/>
            <a:ext cx="7315200" cy="1034375"/>
          </a:xfrm>
        </p:spPr>
        <p:txBody>
          <a:bodyPr anchor="t">
            <a:normAutofit/>
          </a:bodyPr>
          <a:lstStyle/>
          <a:p>
            <a:pPr algn="ctr"/>
            <a:r>
              <a:rPr lang="en-US" sz="3200" b="1" dirty="0">
                <a:solidFill>
                  <a:srgbClr val="3333FF"/>
                </a:solidFill>
              </a:rPr>
              <a:t>From Predicting Experiments to Predicting New Particles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1BF59-6895-399D-668D-2D4235E75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8" t="24653" r="3371" b="9930"/>
          <a:stretch>
            <a:fillRect/>
          </a:stretch>
        </p:blipFill>
        <p:spPr>
          <a:xfrm>
            <a:off x="391056" y="1231151"/>
            <a:ext cx="6806794" cy="55083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A0C3DC-24DE-44E3-9D41-CAA5F3B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6208" y="0"/>
            <a:ext cx="4775791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014C4-D694-000A-9048-C9B5EBCE4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906" y="193925"/>
            <a:ext cx="4334870" cy="6545570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>
                <a:solidFill>
                  <a:srgbClr val="008000"/>
                </a:solidFill>
              </a:rPr>
              <a:t>Up to now...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595959"/>
                </a:solidFill>
              </a:rPr>
              <a:t>We have used the quantum state machine to predict the outcome of one simple experiment: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Prepare one photon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Run the Hamiltonian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Apply the Born Rule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</a:rPr>
              <a:t>Predict where the photon may be detected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595959"/>
                </a:solidFill>
              </a:rPr>
              <a:t>Now we ask a much bigger question...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8000"/>
                </a:solidFill>
              </a:rPr>
              <a:t>Can the same quantum state machine predict entirely new particles?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Not detector patterns...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...but predict the stable building blocks of matter itself.</a:t>
            </a:r>
          </a:p>
          <a:p>
            <a:endParaRPr lang="en-US" sz="2400" b="1" dirty="0">
              <a:solidFill>
                <a:srgbClr val="59595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B4413-BDED-CBF5-DF6E-2782AEF11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C35F3-C4D8-E69F-B1D8-73D10D54E2A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017"/>
            <a:ext cx="12115800" cy="301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F21E64-59EA-A51C-0C48-2266FF501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75426"/>
            <a:ext cx="12191997" cy="966990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solidFill>
                  <a:srgbClr val="3333FF"/>
                </a:solidFill>
              </a:rPr>
              <a:t>One More Ingredient Before We Continue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CF15F-DF94-E54A-5FD3-6AFF9EE67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47" y="1405719"/>
            <a:ext cx="5581934" cy="5527707"/>
          </a:xfrm>
          <a:solidFill>
            <a:schemeClr val="bg1"/>
          </a:solidFill>
        </p:spPr>
        <p:txBody>
          <a:bodyPr anchor="t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Our photon example was especially simple.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Photons have zero rest mass.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No particle masses were needed.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Quarks, however, do have mass.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Before we can run the quantum state machine for quarks and hadrons, the Hamiltonian must already contain the masses of the elementary particles.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This is accomplished during construction of the Standard Model by the Higgs mechanism.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After that construction is complete,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the Hamiltonian is finished and ready to run.</a:t>
            </a:r>
          </a:p>
          <a:p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12845-D2E0-111B-97E4-4010CA93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EC0C1A-1048-DE8C-FBA1-28F39E3B4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768" y="1685953"/>
            <a:ext cx="6400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2CEFD7-AF0D-DE54-8273-24403D92D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2" y="-27296"/>
            <a:ext cx="12189024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292E2F-722F-D6C3-4A70-68041602FD38}"/>
              </a:ext>
            </a:extLst>
          </p:cNvPr>
          <p:cNvSpPr txBox="1"/>
          <p:nvPr/>
        </p:nvSpPr>
        <p:spPr>
          <a:xfrm>
            <a:off x="232016" y="1856094"/>
            <a:ext cx="36166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4000" b="1" dirty="0"/>
              <a:t>❌ </a:t>
            </a:r>
            <a:r>
              <a:rPr lang="en-US" sz="4000" b="1" i="1" dirty="0"/>
              <a:t>"The Higgs boson gives particles their mass."</a:t>
            </a:r>
            <a:endParaRPr lang="en-US" sz="4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C6CA70-041B-0C1C-A217-D3A4C34AA0E1}"/>
              </a:ext>
            </a:extLst>
          </p:cNvPr>
          <p:cNvSpPr txBox="1"/>
          <p:nvPr/>
        </p:nvSpPr>
        <p:spPr>
          <a:xfrm>
            <a:off x="8471852" y="1787854"/>
            <a:ext cx="361665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200" b="1" dirty="0">
                <a:solidFill>
                  <a:srgbClr val="008000"/>
                </a:solidFill>
              </a:rPr>
              <a:t>✔</a:t>
            </a:r>
            <a:r>
              <a:rPr lang="en-US" sz="2200" b="1" dirty="0"/>
              <a:t> The Higgs mechanism is the part of the Standard Model that introduces the particle mass constants into the Hamiltonian while preserving the theory's required symmetries.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B916D-68AB-5E45-2E3B-ED9AB900A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15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48704-8D18-81CC-8E98-982961524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0452A2-B040-98B8-4E0F-F3ED8A1DE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2" y="-27296"/>
            <a:ext cx="12189024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A07B03-1086-A8B6-3ED1-9C590F7DDDC3}"/>
              </a:ext>
            </a:extLst>
          </p:cNvPr>
          <p:cNvSpPr txBox="1"/>
          <p:nvPr/>
        </p:nvSpPr>
        <p:spPr>
          <a:xfrm>
            <a:off x="232016" y="1856094"/>
            <a:ext cx="383501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3200" b="1" dirty="0"/>
              <a:t>❌ "Particles get mass by plowing through an invisible Higgs molasses."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C04474-0733-62B1-7945-6BA121B79254}"/>
              </a:ext>
            </a:extLst>
          </p:cNvPr>
          <p:cNvSpPr txBox="1"/>
          <p:nvPr/>
        </p:nvSpPr>
        <p:spPr>
          <a:xfrm>
            <a:off x="8471852" y="1787854"/>
            <a:ext cx="36166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3200" b="1" dirty="0">
                <a:solidFill>
                  <a:srgbClr val="008000"/>
                </a:solidFill>
              </a:rPr>
              <a:t>✔</a:t>
            </a:r>
            <a:r>
              <a:rPr lang="en-US" sz="3200" b="1" dirty="0"/>
              <a:t> That analogy is memorable but misleading. Mass is not the result of friction or drag.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45F51-B5CE-222B-AF3E-9AFF7BC9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16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ED04-4E2E-6CDC-E1BE-15B73CA39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33D884-CA09-C31C-FEB7-52EED2B84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2" y="-27296"/>
            <a:ext cx="12189024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A51F18-125B-C64F-F87D-91801317B626}"/>
              </a:ext>
            </a:extLst>
          </p:cNvPr>
          <p:cNvSpPr txBox="1"/>
          <p:nvPr/>
        </p:nvSpPr>
        <p:spPr>
          <a:xfrm>
            <a:off x="232016" y="1856094"/>
            <a:ext cx="383501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4400" b="1" dirty="0"/>
              <a:t>❌ "The Higgs boson is the God Particle."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0669FE-42E8-359A-B470-7693611AF091}"/>
              </a:ext>
            </a:extLst>
          </p:cNvPr>
          <p:cNvSpPr txBox="1"/>
          <p:nvPr/>
        </p:nvSpPr>
        <p:spPr>
          <a:xfrm>
            <a:off x="8471852" y="1787854"/>
            <a:ext cx="361665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200" b="1" dirty="0">
                <a:solidFill>
                  <a:srgbClr val="008000"/>
                </a:solidFill>
              </a:rPr>
              <a:t>✔</a:t>
            </a:r>
            <a:r>
              <a:rPr lang="en-US" sz="2200" b="1" dirty="0"/>
              <a:t> This nickname came from a popular science book, not from physics. It has no scientific meaning and no connection to theology (It was actually the God Damn Particle!).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634ED-5F8A-D48F-778A-2C375BFDE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17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3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B82BA8-E3CE-2FD3-E14E-FDA3B65E2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00F76-01C4-7B4F-9897-77672F6B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95" y="155461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The Higgs Mechanism: Separating Fact from Fiction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6C3749-5F38-0169-F4B6-F5191CE5E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53" y="1828799"/>
            <a:ext cx="6782846" cy="45275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0F524-26E0-8FA2-4273-B380599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95" y="2198362"/>
            <a:ext cx="5941605" cy="46596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 Only Fact We Need for This Lecture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8000"/>
                </a:solidFill>
              </a:rPr>
              <a:t>✓ </a:t>
            </a:r>
            <a:r>
              <a:rPr lang="en-US" b="1" dirty="0">
                <a:solidFill>
                  <a:srgbClr val="7030A0"/>
                </a:solidFill>
              </a:rPr>
              <a:t>During construction of the Standard Model, the Higgs mechanism provides the mass constants needed in the Hamiltonian.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8000"/>
                </a:solidFill>
              </a:rPr>
              <a:t>✓ </a:t>
            </a:r>
            <a:r>
              <a:rPr lang="en-US" b="1" dirty="0">
                <a:solidFill>
                  <a:srgbClr val="FF0000"/>
                </a:solidFill>
              </a:rPr>
              <a:t>Once the Hamiltonian has been constructed, the Higgs mechanism has already done its job.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8000"/>
                </a:solidFill>
              </a:rPr>
              <a:t>✓</a:t>
            </a:r>
            <a:r>
              <a:rPr lang="en-US" b="1" dirty="0"/>
              <a:t> </a:t>
            </a:r>
            <a:r>
              <a:rPr lang="en-US" b="1" dirty="0">
                <a:solidFill>
                  <a:srgbClr val="3333FF"/>
                </a:solidFill>
              </a:rPr>
              <a:t>From this point on, it never enters the calculation again.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Now we are ready to let the completed Quantum State Machine make its predictions.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CD876-0362-22A6-EB91-583F15CF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753E6-C36A-3EA0-8321-D30DAC30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41" y="202100"/>
            <a:ext cx="6452486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Running the Model to Predict Hadrons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A8929-B7E6-0C7D-7CB2-DF419BFBE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1530003"/>
            <a:ext cx="6217920" cy="46596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FF0000"/>
                </a:solidFill>
              </a:rPr>
              <a:t>Question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Can the same Quantum State Machine predict particles made from multiple quarks?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8000"/>
                </a:solidFill>
              </a:rPr>
              <a:t>Answer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Yes!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With the completed Hamiltonian—including the particle masses introduced during model construction—we now prepare different combinations of quarks and allow the Hamiltonian to evolve the quantum state.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D93B10-D0AE-E265-B070-ADE39130C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82" y="1674728"/>
            <a:ext cx="5503817" cy="3673796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EC6B8-7E02-915B-7321-71F52037C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13E9B-815A-CEA1-B1AF-E0AD50918C17}"/>
              </a:ext>
            </a:extLst>
          </p:cNvPr>
          <p:cNvSpPr txBox="1"/>
          <p:nvPr/>
        </p:nvSpPr>
        <p:spPr>
          <a:xfrm>
            <a:off x="235130" y="4941809"/>
            <a:ext cx="11118669" cy="1820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rgbClr val="3333FF"/>
                </a:solidFill>
              </a:rPr>
              <a:t>The Strong Interaction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Gluons mediate the strong interaction between quarks.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The Hamiltonian evolves the quantum state until stable bound states emerge.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The same Quantum State Machine that predicted the detection of a single photon now predicts the structure of matter.</a:t>
            </a:r>
          </a:p>
        </p:txBody>
      </p:sp>
    </p:spTree>
    <p:extLst>
      <p:ext uri="{BB962C8B-B14F-4D97-AF65-F5344CB8AC3E}">
        <p14:creationId xmlns:p14="http://schemas.microsoft.com/office/powerpoint/2010/main" val="143407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99360-A5EE-D8F0-40CD-C47BEB7B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50" y="43289"/>
            <a:ext cx="12076177" cy="1716314"/>
          </a:xfrm>
        </p:spPr>
        <p:txBody>
          <a:bodyPr anchor="t">
            <a:normAutofit/>
          </a:bodyPr>
          <a:lstStyle/>
          <a:p>
            <a:pPr algn="ctr"/>
            <a:r>
              <a:rPr lang="en-US" sz="5000" b="1" dirty="0">
                <a:solidFill>
                  <a:schemeClr val="accent2">
                    <a:lumMod val="75000"/>
                  </a:schemeClr>
                </a:solidFill>
              </a:rPr>
              <a:t>What Is a State Machine?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2F4A0-E877-7F6C-E8C0-61D6F1B6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99" y="1525347"/>
            <a:ext cx="3573051" cy="3573051"/>
          </a:xfrm>
          <a:prstGeom prst="ellips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6E68B-6459-B330-75F3-64C39ADCB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024" y="739329"/>
            <a:ext cx="5776976" cy="53349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A state machine is a system that can be in one of several well‑defined states.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At any moment: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The system occupies one state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Inputs cause transitions to other states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Many everyday systems can be described this way.</a:t>
            </a:r>
          </a:p>
          <a:p>
            <a:pPr marL="0" indent="0">
              <a:buNone/>
            </a:pPr>
            <a:r>
              <a:rPr lang="en-US" sz="2400" b="1" dirty="0"/>
              <a:t>Examples include: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Elevator controllers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Traffic lights</a:t>
            </a:r>
          </a:p>
          <a:p>
            <a:pPr lvl="1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Vending machines</a:t>
            </a:r>
          </a:p>
          <a:p>
            <a:pPr marL="0" indent="0">
              <a:buNone/>
            </a:pPr>
            <a:r>
              <a:rPr lang="en-US" sz="2400" b="1" dirty="0"/>
              <a:t>We will use a simple vending machine as an example.</a:t>
            </a:r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9BFCE-243C-261F-C676-BED1634B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2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E8A13-83AB-4B64-0367-2884535B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42" y="22746"/>
            <a:ext cx="7661366" cy="676089"/>
          </a:xfrm>
        </p:spPr>
        <p:txBody>
          <a:bodyPr anchor="b">
            <a:normAutofit/>
          </a:bodyPr>
          <a:lstStyle/>
          <a:p>
            <a:r>
              <a:rPr lang="en-US" sz="3400" b="1" dirty="0">
                <a:solidFill>
                  <a:srgbClr val="3333FF"/>
                </a:solidFill>
              </a:rPr>
              <a:t>Mesons — Two-Quark Bound States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CD2C41-7365-9F77-15BC-50BDA6C89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554" y="874314"/>
            <a:ext cx="7727116" cy="142951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89334A-E739-E9F9-402F-4CE831B9D5B9}"/>
              </a:ext>
            </a:extLst>
          </p:cNvPr>
          <p:cNvCxnSpPr>
            <a:cxnSpLocks/>
          </p:cNvCxnSpPr>
          <p:nvPr/>
        </p:nvCxnSpPr>
        <p:spPr>
          <a:xfrm flipV="1">
            <a:off x="3383280" y="1802674"/>
            <a:ext cx="888274" cy="14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B0F6C26-AB2D-2A99-9B52-1A0BF47AE71F}"/>
              </a:ext>
            </a:extLst>
          </p:cNvPr>
          <p:cNvCxnSpPr/>
          <p:nvPr/>
        </p:nvCxnSpPr>
        <p:spPr>
          <a:xfrm>
            <a:off x="2808514" y="1476103"/>
            <a:ext cx="1463040" cy="326571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D07EF6AD-D537-3538-A5C2-BC2E3BD35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83" y="2303830"/>
            <a:ext cx="6865375" cy="45769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F0BCC-716B-5093-C548-24DBA2C71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888274"/>
            <a:ext cx="4735286" cy="599247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Prepared Input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One quark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One antiquark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Quantum State Machine Prediction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Stable two-quark bound states called mesons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Examples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 err="1">
                <a:solidFill>
                  <a:srgbClr val="008000"/>
                </a:solidFill>
              </a:rPr>
              <a:t>Pions</a:t>
            </a:r>
            <a:endParaRPr lang="en-US" b="1" dirty="0">
              <a:solidFill>
                <a:srgbClr val="008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</a:rPr>
              <a:t>Kaons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Key Idea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The same Hamiltonian that evolved a single photon now predicts stable quark–antiquark bound states.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8E8AF-2165-F7D5-4290-E50EC394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7321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0A40B-7FDD-FB1D-C25E-38873313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-55354"/>
            <a:ext cx="9320350" cy="621225"/>
          </a:xfrm>
        </p:spPr>
        <p:txBody>
          <a:bodyPr anchor="b">
            <a:normAutofit/>
          </a:bodyPr>
          <a:lstStyle/>
          <a:p>
            <a:r>
              <a:rPr lang="en-US" sz="3400" b="1" dirty="0">
                <a:solidFill>
                  <a:srgbClr val="3333FF"/>
                </a:solidFill>
              </a:rPr>
              <a:t>How Many Mesons Does the Model Predict?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D754F-A979-F5E5-7E86-1D9C2167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754190"/>
            <a:ext cx="5495520" cy="6232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The model predicts hundreds of mesons</a:t>
            </a:r>
          </a:p>
          <a:p>
            <a:r>
              <a:rPr lang="en-US" sz="2400" b="1" dirty="0">
                <a:solidFill>
                  <a:srgbClr val="008000"/>
                </a:solidFill>
              </a:rPr>
              <a:t>There are six quarks and six anti-quarks so you might think there are only 36 mesons</a:t>
            </a:r>
          </a:p>
          <a:p>
            <a:r>
              <a:rPr lang="en-US" sz="2400" b="1" dirty="0">
                <a:solidFill>
                  <a:srgbClr val="3333FF"/>
                </a:solidFill>
              </a:rPr>
              <a:t>However, the top quark  and top anti-quark decay too rapidly to combine with other quarks so that would appear to generate 25 mesons</a:t>
            </a:r>
          </a:p>
          <a:p>
            <a:r>
              <a:rPr lang="en-US" sz="2400" b="1" dirty="0">
                <a:solidFill>
                  <a:srgbClr val="7030A0"/>
                </a:solidFill>
              </a:rPr>
              <a:t>But when we combine elementary particles some may be spin up and some spin down, different parity, different excited  states  </a:t>
            </a:r>
            <a:r>
              <a:rPr lang="en-US" sz="2400" dirty="0"/>
              <a:t>— </a:t>
            </a:r>
            <a:r>
              <a:rPr lang="en-US" sz="2400" b="1" dirty="0">
                <a:solidFill>
                  <a:srgbClr val="7030A0"/>
                </a:solidFill>
              </a:rPr>
              <a:t>this results in hundreds of mesons.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All are predicted by the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33DC2-B440-5EB9-3117-678F4318D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803" y="625682"/>
            <a:ext cx="6232318" cy="62323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B2971-AC63-1E54-6FE1-0D5F5DB7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77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F1283-2403-F49A-B7A3-2DEDB587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19" y="199867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A Process Theology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EA321-205E-BBB2-F3E9-ACADCFE29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436914"/>
            <a:ext cx="7380514" cy="542108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/>
              <a:t>The Same Lure...Greater Complexity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The same Quantum State Machine that predicts the behavior of a single photon also predicts the existence of an entire family of mesons.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From a Process Theology perspective,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b="1" dirty="0" err="1">
                <a:solidFill>
                  <a:srgbClr val="FF0000"/>
                </a:solidFill>
              </a:rPr>
              <a:t>Superjective</a:t>
            </a:r>
            <a:r>
              <a:rPr lang="en-US" b="1" dirty="0">
                <a:solidFill>
                  <a:srgbClr val="FF0000"/>
                </a:solidFill>
              </a:rPr>
              <a:t> Nature of God is not confined to simple systems.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The same lure guides the evolution of every quantum state, whether describing a photon or a quark–antiquark system.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Experimental observations of mesons are Actual Occasions.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Together they reveal the deeper mathematical pattern predicted by the Quantum State Machine.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B0FEF5-4C73-DE1E-5E9E-771770353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445" y="-223178"/>
            <a:ext cx="4709611" cy="3755915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2F3C3AC-0BEE-10E9-7887-4C49AA61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052C6B-E7C1-5679-3110-1E654B81A0E2}"/>
              </a:ext>
            </a:extLst>
          </p:cNvPr>
          <p:cNvSpPr txBox="1"/>
          <p:nvPr/>
        </p:nvSpPr>
        <p:spPr>
          <a:xfrm>
            <a:off x="7929154" y="3552079"/>
            <a:ext cx="40886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Key Idea</a:t>
            </a:r>
          </a:p>
          <a:p>
            <a:pPr lvl="1"/>
            <a:r>
              <a:rPr lang="en-US" sz="2400" b="1" dirty="0">
                <a:solidFill>
                  <a:srgbClr val="008000"/>
                </a:solidFill>
              </a:rPr>
              <a:t>One lure...many different expressions of becoming.</a:t>
            </a:r>
          </a:p>
        </p:txBody>
      </p:sp>
    </p:spTree>
    <p:extLst>
      <p:ext uri="{BB962C8B-B14F-4D97-AF65-F5344CB8AC3E}">
        <p14:creationId xmlns:p14="http://schemas.microsoft.com/office/powerpoint/2010/main" val="88071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4792E1-D1A1-6FEA-8743-C7BEB870C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7433369-1ED3-BF4E-F3A0-C68EB3F2B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93CAC6-54B4-A97C-4E7F-1C257E7C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42" y="22746"/>
            <a:ext cx="11631128" cy="676089"/>
          </a:xfrm>
        </p:spPr>
        <p:txBody>
          <a:bodyPr anchor="b">
            <a:normAutofit/>
          </a:bodyPr>
          <a:lstStyle/>
          <a:p>
            <a:r>
              <a:rPr lang="en-US" sz="3400" b="1" dirty="0">
                <a:solidFill>
                  <a:srgbClr val="3333FF"/>
                </a:solidFill>
              </a:rPr>
              <a:t>Baryons — Three-Quark Bound States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1817A0-D52B-8148-7329-D362EC127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1467E6-F22C-9FC9-822F-2F7310229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E0484F-8D20-1260-59C0-C7DC6449E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554" y="874314"/>
            <a:ext cx="7727116" cy="142951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4814DC-E143-7473-359C-E09140342EB6}"/>
              </a:ext>
            </a:extLst>
          </p:cNvPr>
          <p:cNvCxnSpPr>
            <a:cxnSpLocks/>
          </p:cNvCxnSpPr>
          <p:nvPr/>
        </p:nvCxnSpPr>
        <p:spPr>
          <a:xfrm>
            <a:off x="3408218" y="1814469"/>
            <a:ext cx="86333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6FDF41-7C23-B6CC-FE30-2CB64A991C45}"/>
              </a:ext>
            </a:extLst>
          </p:cNvPr>
          <p:cNvCxnSpPr/>
          <p:nvPr/>
        </p:nvCxnSpPr>
        <p:spPr>
          <a:xfrm>
            <a:off x="2808514" y="1476103"/>
            <a:ext cx="1463040" cy="326571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F79EEE6-D960-9263-4103-513C34C42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64" y="2317788"/>
            <a:ext cx="6810317" cy="45402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7DD48-A4E1-BBBD-225A-2E8B25197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888274"/>
            <a:ext cx="4735286" cy="599247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Prepared Input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One quark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A second quark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A third quark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Quantum State Machine Prediction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Stable three-quark bound states called baryons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Examples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Proton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</a:rPr>
              <a:t>Neutron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Key Idea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The same Hamiltonian that evolved a single photon now predicts stable three-quark  bound states.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4B087-DFF9-FC8C-904A-629DC28A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7321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sz="2000" b="1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A80E46-45E0-4D01-0918-84D639AA38DB}"/>
              </a:ext>
            </a:extLst>
          </p:cNvPr>
          <p:cNvCxnSpPr/>
          <p:nvPr/>
        </p:nvCxnSpPr>
        <p:spPr>
          <a:xfrm flipV="1">
            <a:off x="3139440" y="1802674"/>
            <a:ext cx="1136468" cy="501155"/>
          </a:xfrm>
          <a:prstGeom prst="straightConnector1">
            <a:avLst/>
          </a:prstGeom>
          <a:ln w="76200">
            <a:solidFill>
              <a:srgbClr val="3333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9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B9BA5B-B30A-F301-2BB1-B1C1D610A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AC7322F-855A-6C92-A87E-021A112C8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4B6FE5-3C84-6D73-71D3-013BF6720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-55354"/>
            <a:ext cx="9320350" cy="621225"/>
          </a:xfrm>
        </p:spPr>
        <p:txBody>
          <a:bodyPr anchor="b">
            <a:normAutofit/>
          </a:bodyPr>
          <a:lstStyle/>
          <a:p>
            <a:r>
              <a:rPr lang="en-US" sz="3400" b="1" dirty="0">
                <a:solidFill>
                  <a:srgbClr val="3333FF"/>
                </a:solidFill>
              </a:rPr>
              <a:t>How Many Baryons Does the Model Predict?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DFBD9B-0944-C8D7-8998-1C719F5EE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0775C5-E54C-130F-AD66-9FB6F57C8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8CBEF3-E998-2ACE-29E6-A0BC525C2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072" y="750628"/>
            <a:ext cx="6895441" cy="52407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127A7-D7EE-783A-A93D-94453C39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77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D1F21-4E70-A253-8557-42E1CF8DE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171" y="754190"/>
            <a:ext cx="5495520" cy="62323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The model predicts hundreds of baryons</a:t>
            </a:r>
          </a:p>
          <a:p>
            <a:r>
              <a:rPr lang="en-US" sz="2400" b="1" spc="-50" dirty="0">
                <a:solidFill>
                  <a:srgbClr val="008000"/>
                </a:solidFill>
              </a:rPr>
              <a:t>There are 5 quark flavors (u, d, s, c, b) excluding the top quark</a:t>
            </a:r>
          </a:p>
          <a:p>
            <a:r>
              <a:rPr lang="en-US" sz="2400" b="1" dirty="0">
                <a:solidFill>
                  <a:srgbClr val="3333FF"/>
                </a:solidFill>
              </a:rPr>
              <a:t>Since the order doesn't matter—a proton is the same whether you write </a:t>
            </a:r>
            <a:r>
              <a:rPr lang="en-US" sz="2400" b="1" dirty="0" err="1">
                <a:solidFill>
                  <a:srgbClr val="3333FF"/>
                </a:solidFill>
              </a:rPr>
              <a:t>uud</a:t>
            </a:r>
            <a:r>
              <a:rPr lang="en-US" sz="2400" b="1" dirty="0">
                <a:solidFill>
                  <a:srgbClr val="3333FF"/>
                </a:solidFill>
              </a:rPr>
              <a:t>, </a:t>
            </a:r>
            <a:r>
              <a:rPr lang="en-US" sz="2400" b="1" dirty="0" err="1">
                <a:solidFill>
                  <a:srgbClr val="3333FF"/>
                </a:solidFill>
              </a:rPr>
              <a:t>udu</a:t>
            </a:r>
            <a:r>
              <a:rPr lang="en-US" sz="2400" b="1" dirty="0">
                <a:solidFill>
                  <a:srgbClr val="3333FF"/>
                </a:solidFill>
              </a:rPr>
              <a:t>, or </a:t>
            </a:r>
            <a:r>
              <a:rPr lang="en-US" sz="2400" b="1" dirty="0" err="1">
                <a:solidFill>
                  <a:srgbClr val="3333FF"/>
                </a:solidFill>
              </a:rPr>
              <a:t>duu</a:t>
            </a:r>
            <a:r>
              <a:rPr lang="en-US" sz="2400" b="1" dirty="0">
                <a:solidFill>
                  <a:srgbClr val="3333FF"/>
                </a:solidFill>
              </a:rPr>
              <a:t>—there are exactly 35 distinct flavor combinations.</a:t>
            </a:r>
          </a:p>
          <a:p>
            <a:r>
              <a:rPr lang="en-US" sz="2400" b="1" spc="-50" dirty="0">
                <a:solidFill>
                  <a:srgbClr val="7030A0"/>
                </a:solidFill>
              </a:rPr>
              <a:t>Each flavor combination can exist in many quantum states (Spin, Orbital angular momentum, Parity, Excited energy levels).</a:t>
            </a:r>
          </a:p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Result: Hundreds of baryons predicted by the model and observed experimentally.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All are predicted by the model</a:t>
            </a:r>
          </a:p>
        </p:txBody>
      </p:sp>
    </p:spTree>
    <p:extLst>
      <p:ext uri="{BB962C8B-B14F-4D97-AF65-F5344CB8AC3E}">
        <p14:creationId xmlns:p14="http://schemas.microsoft.com/office/powerpoint/2010/main" val="319654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7232D-7570-224F-D3E9-5C9E46BD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94" y="188652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A Process Theology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CE79F-D08B-8256-5A2C-FE9E1D0A6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358537"/>
            <a:ext cx="7563394" cy="568811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000" b="1" dirty="0"/>
              <a:t>Building the Stable Matter of the Universe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The Quantum State Machine now predicts the stable baryons that make ordinary matter possible.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From a Process Theology perspective,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The </a:t>
            </a:r>
            <a:r>
              <a:rPr lang="en-US" b="1" dirty="0" err="1">
                <a:solidFill>
                  <a:srgbClr val="3333FF"/>
                </a:solidFill>
              </a:rPr>
              <a:t>Superjective</a:t>
            </a:r>
            <a:r>
              <a:rPr lang="en-US" b="1" dirty="0">
                <a:solidFill>
                  <a:srgbClr val="3333FF"/>
                </a:solidFill>
              </a:rPr>
              <a:t> Nature of God continues to guide the process of becoming.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Rather than separate acts of creation, the proton and neutron may be understood as new expressions of the same quantum dynamics.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As experiments observe many Actual Occasions, the underlying probability patterns predicted by the Born Rule become increasingly apparent.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188B1E-4581-E297-B1BA-B2F9A7A61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016" y="-231714"/>
            <a:ext cx="4709611" cy="375591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4B010B7-E341-E48E-949A-B5D34B92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8CBD8-F6B2-3B76-76A2-217DD778B264}"/>
              </a:ext>
            </a:extLst>
          </p:cNvPr>
          <p:cNvSpPr txBox="1"/>
          <p:nvPr/>
        </p:nvSpPr>
        <p:spPr>
          <a:xfrm>
            <a:off x="7873541" y="3266577"/>
            <a:ext cx="38568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Key Idea</a:t>
            </a:r>
          </a:p>
          <a:p>
            <a:pPr lvl="1"/>
            <a:r>
              <a:rPr lang="en-US" sz="2400" b="1" dirty="0">
                <a:solidFill>
                  <a:srgbClr val="008000"/>
                </a:solidFill>
              </a:rPr>
              <a:t>The same lure that guides a single photon also guides the emergence of the stable building blocks of matter.</a:t>
            </a:r>
          </a:p>
        </p:txBody>
      </p:sp>
    </p:spTree>
    <p:extLst>
      <p:ext uri="{BB962C8B-B14F-4D97-AF65-F5344CB8AC3E}">
        <p14:creationId xmlns:p14="http://schemas.microsoft.com/office/powerpoint/2010/main" val="28347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10BCB-E9BF-9F0B-13EB-F9D60D3C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614"/>
            <a:ext cx="12192000" cy="909055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>
                <a:solidFill>
                  <a:srgbClr val="3333FF"/>
                </a:solidFill>
              </a:rPr>
              <a:t>More Complex Hadrons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2008E-180B-00DE-9262-42BFCB1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15" y="1126283"/>
            <a:ext cx="6264324" cy="5731717"/>
          </a:xfrm>
          <a:solidFill>
            <a:schemeClr val="bg1"/>
          </a:solidFill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 same quantum state machine predicts even richer combinations of quarks.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8000"/>
                </a:solidFill>
              </a:rPr>
              <a:t>Tetraquarks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Four-quark bound states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3333FF"/>
                </a:solidFill>
              </a:rPr>
              <a:t>Pentaquarks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Five-quark bound states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These exotic hadrons were predicted by the quantum state machine and later confirmed experimentally.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Key Idea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The same Hamiltonian successfully predicts increasingly complex bound states without changing the underlying theory.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0739A-FA33-A2EA-718B-1F5E956FC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72" y="1126283"/>
            <a:ext cx="6264324" cy="41814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FAFC2-E170-BE7C-5328-16952374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6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05A22-3B86-4522-A413-C15A62646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81" y="204717"/>
            <a:ext cx="6025344" cy="3043450"/>
          </a:xfrm>
        </p:spPr>
        <p:txBody>
          <a:bodyPr anchor="t">
            <a:normAutofit/>
          </a:bodyPr>
          <a:lstStyle/>
          <a:p>
            <a:r>
              <a:rPr lang="en-US" sz="6000" b="1" dirty="0">
                <a:solidFill>
                  <a:srgbClr val="3333FF"/>
                </a:solidFill>
              </a:rPr>
              <a:t>From Hadrons to Atomic Nuclei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88F16-D076-BF6F-D17E-AC4FE2296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71" b="6010"/>
          <a:stretch>
            <a:fillRect/>
          </a:stretch>
        </p:blipFill>
        <p:spPr>
          <a:xfrm>
            <a:off x="1" y="2292825"/>
            <a:ext cx="6448424" cy="4565176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90972-6912-B611-AE85-FD24890E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561" y="204716"/>
            <a:ext cx="5704764" cy="6653281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The quantum state machine predicts not only individual hadrons but also the interactions that build atomic nuclei.</a:t>
            </a:r>
          </a:p>
          <a:p>
            <a:pPr marL="0" indent="0">
              <a:buNone/>
            </a:pPr>
            <a:r>
              <a:rPr lang="en-US" sz="2000" b="1" dirty="0"/>
              <a:t>The Deuteron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One proton bound to one neutron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The simplest atomic nucleus after hydrogen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The same strong interaction that binds quarks into protons and neutrons also gives rise to the force that binds nuclei together.</a:t>
            </a:r>
          </a:p>
          <a:p>
            <a:pPr marL="0" indent="0">
              <a:buNone/>
            </a:pPr>
            <a:r>
              <a:rPr lang="en-US" sz="2000" b="1" dirty="0"/>
              <a:t>Modern Confirmation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Physicists have also discovered rare six-quark bound states such as the d(2380)*.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These states were predicted by the quantum state machine model before they were experimentally confirmed.</a:t>
            </a:r>
          </a:p>
          <a:p>
            <a:pPr marL="0" indent="0">
              <a:buNone/>
            </a:pPr>
            <a:r>
              <a:rPr lang="en-US" sz="2000" b="1" dirty="0"/>
              <a:t>Key Idea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The same quantum state machine predicts the structure of matter—from single particles to atomic nuclei—without changing the underlying theory.</a:t>
            </a:r>
          </a:p>
          <a:p>
            <a:endParaRPr lang="en-US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CEC4B-B7A5-5D97-7F15-3C3F0C127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430E8-C095-7B3D-16C9-B54281E9E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96" y="267011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Looking More Closely at the Proton and Neutron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54322-4F4F-2658-E7B5-576AD4178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55" y="2198362"/>
            <a:ext cx="6616447" cy="452311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The Quantum State Machine predicts many different baryons.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>
                <a:solidFill>
                  <a:srgbClr val="FF0000"/>
                </a:solidFill>
              </a:rPr>
              <a:t>Let's look more closely at the two that make up nearly all of the ordinary matter around us.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8000"/>
                </a:solidFill>
              </a:rPr>
              <a:t>Proton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Up + Up + Down (</a:t>
            </a:r>
            <a:r>
              <a:rPr lang="en-US" sz="2800" b="1" dirty="0" err="1"/>
              <a:t>uud</a:t>
            </a:r>
            <a:r>
              <a:rPr lang="en-US" sz="2800" b="1" dirty="0"/>
              <a:t>)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3333FF"/>
                </a:solidFill>
              </a:rPr>
              <a:t>Neutron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Up + Down + Down (</a:t>
            </a:r>
            <a:r>
              <a:rPr lang="en-US" sz="2800" b="1" dirty="0" err="1"/>
              <a:t>udd</a:t>
            </a:r>
            <a:r>
              <a:rPr lang="en-US" sz="2800" b="1" dirty="0"/>
              <a:t>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3B42D-5F02-925D-2240-0AEF96B7E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9994" r="9458" b="14004"/>
          <a:stretch>
            <a:fillRect/>
          </a:stretch>
        </p:blipFill>
        <p:spPr>
          <a:xfrm>
            <a:off x="6424211" y="1864864"/>
            <a:ext cx="5590334" cy="420802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ECFFE-A963-EEF5-C891-847B3DE65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210FE-9683-C87F-3D2A-5BF6D80F6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9266809-9A5A-73D9-BEEE-F2762B93B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ACB30A1-4EC5-FD96-89C6-934EC8A72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25ACD-8EDC-93EF-AB1E-1E418B584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96" y="267011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Looking More Closely at the Proton and Neutron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E8BD54-ECF0-1E1F-2500-2AE0F8F9E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9994" r="9458" b="14004"/>
          <a:stretch>
            <a:fillRect/>
          </a:stretch>
        </p:blipFill>
        <p:spPr>
          <a:xfrm>
            <a:off x="6424211" y="1864864"/>
            <a:ext cx="5590334" cy="420802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C0EAB25-FE63-3AD4-30A6-4F85C59CB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492D7-6825-4192-C9E9-E2654DAB5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26E79-1714-9A6F-3A4D-7E56C6C10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55" y="2198362"/>
            <a:ext cx="6616447" cy="452311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/>
              <a:t>The Quantum State Machine predicts much more than their quark composition.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1" dirty="0"/>
              <a:t>It also predicts: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008000"/>
                </a:solidFill>
              </a:rPr>
              <a:t>their rest masses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7030A0"/>
                </a:solidFill>
              </a:rPr>
              <a:t>their electric charges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FF0000"/>
                </a:solidFill>
              </a:rPr>
              <a:t>their magnetic moments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</a:rPr>
              <a:t>their spins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3333FF"/>
                </a:solidFill>
              </a:rPr>
              <a:t>their stability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/>
              <a:t>Every one of these predictions can be and has been tested experimentally.</a:t>
            </a:r>
          </a:p>
        </p:txBody>
      </p:sp>
    </p:spTree>
    <p:extLst>
      <p:ext uri="{BB962C8B-B14F-4D97-AF65-F5344CB8AC3E}">
        <p14:creationId xmlns:p14="http://schemas.microsoft.com/office/powerpoint/2010/main" val="178882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556F0-785C-87E1-E10A-1D0BD9799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76444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Example: Vending Machine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92CC9-AB83-C0A7-F879-3B7E0D4A8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24" y="1119116"/>
            <a:ext cx="7521584" cy="54307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Our simplified vending machine has four states.</a:t>
            </a:r>
          </a:p>
          <a:p>
            <a:r>
              <a:rPr lang="en-US" sz="2000" b="1" dirty="0">
                <a:solidFill>
                  <a:srgbClr val="3333FF"/>
                </a:solidFill>
              </a:rPr>
              <a:t>State 0 — Ground State (Idle)</a:t>
            </a:r>
            <a:br>
              <a:rPr lang="en-US" sz="2000" b="1" dirty="0">
                <a:solidFill>
                  <a:srgbClr val="3333FF"/>
                </a:solidFill>
              </a:rPr>
            </a:br>
            <a:r>
              <a:rPr lang="en-US" sz="2000" b="1" dirty="0"/>
              <a:t>LED message:</a:t>
            </a:r>
            <a:br>
              <a:rPr lang="en-US" sz="2000" b="1" dirty="0"/>
            </a:br>
            <a:r>
              <a:rPr lang="en-US" sz="2000" b="1" dirty="0"/>
              <a:t>"Please enter the two‑digit number corresponding to the product you would like to purchase."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State 1 — Pay State</a:t>
            </a:r>
            <a:br>
              <a:rPr lang="en-US" sz="2000" b="1" dirty="0"/>
            </a:br>
            <a:r>
              <a:rPr lang="en-US" sz="2000" b="1" dirty="0"/>
              <a:t>LED message:</a:t>
            </a:r>
            <a:br>
              <a:rPr lang="en-US" sz="2000" b="1" dirty="0"/>
            </a:br>
            <a:r>
              <a:rPr lang="en-US" sz="2000" b="1" dirty="0"/>
              <a:t>"Please tap your credit card to pay."</a:t>
            </a:r>
          </a:p>
          <a:p>
            <a:r>
              <a:rPr lang="en-US" sz="2000" b="1" dirty="0">
                <a:solidFill>
                  <a:srgbClr val="008000"/>
                </a:solidFill>
              </a:rPr>
              <a:t>State 2 — Vending State</a:t>
            </a:r>
            <a:br>
              <a:rPr lang="en-US" sz="2000" b="1" dirty="0"/>
            </a:br>
            <a:r>
              <a:rPr lang="en-US" sz="2000" b="1" dirty="0"/>
              <a:t>LED message:</a:t>
            </a:r>
            <a:br>
              <a:rPr lang="en-US" sz="2000" b="1" dirty="0"/>
            </a:br>
            <a:r>
              <a:rPr lang="en-US" sz="2000" b="1" dirty="0"/>
              <a:t>"Please remove your product from the bottom door."</a:t>
            </a:r>
          </a:p>
          <a:p>
            <a:r>
              <a:rPr lang="en-US" sz="2000" b="1" dirty="0">
                <a:solidFill>
                  <a:srgbClr val="3333FF"/>
                </a:solidFill>
              </a:rPr>
              <a:t>State 3 — Error State</a:t>
            </a:r>
            <a:br>
              <a:rPr lang="en-US" sz="2000" b="1" dirty="0"/>
            </a:br>
            <a:r>
              <a:rPr lang="en-US" sz="2000" b="1" dirty="0"/>
              <a:t>LED message:</a:t>
            </a:r>
            <a:br>
              <a:rPr lang="en-US" sz="2000" b="1" dirty="0"/>
            </a:br>
            <a:r>
              <a:rPr lang="en-US" sz="2000" b="1" dirty="0"/>
              <a:t>"Sorry, there has been an error. Please hit any button to reset."</a:t>
            </a:r>
          </a:p>
          <a:p>
            <a:pPr marL="0" indent="0">
              <a:buNone/>
            </a:pPr>
            <a:r>
              <a:rPr lang="en-US" sz="2000" b="1" dirty="0"/>
              <a:t>At any moment the machine is in exactly one of these states.</a:t>
            </a:r>
          </a:p>
          <a:p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4E8CC-C1BF-AB96-9150-FF8C05499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3" r="23430"/>
          <a:stretch>
            <a:fillRect/>
          </a:stretch>
        </p:blipFill>
        <p:spPr>
          <a:xfrm>
            <a:off x="8420669" y="1393208"/>
            <a:ext cx="3125338" cy="4351459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6A0CE-0B2A-5E60-B9DB-2FF6D7AD2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3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ABABF-AA84-4624-F63E-55A3F781C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4668899" cy="1783080"/>
          </a:xfrm>
        </p:spPr>
        <p:txBody>
          <a:bodyPr anchor="b">
            <a:normAutofit fontScale="90000"/>
          </a:bodyPr>
          <a:lstStyle/>
          <a:p>
            <a:r>
              <a:rPr lang="en-US" sz="4600" b="1" dirty="0">
                <a:solidFill>
                  <a:srgbClr val="3333FF"/>
                </a:solidFill>
              </a:rPr>
              <a:t>Our First Surprise: Where Does the Mass Come From?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C79234-8ACF-39AE-E793-95FFA9159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61" y="9517"/>
            <a:ext cx="5149002" cy="34369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EB492-D56D-E658-8AD5-C4220CE45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72781-EC75-F935-FD6C-3FBD32B08231}"/>
              </a:ext>
            </a:extLst>
          </p:cNvPr>
          <p:cNvSpPr txBox="1"/>
          <p:nvPr/>
        </p:nvSpPr>
        <p:spPr>
          <a:xfrm>
            <a:off x="5301020" y="6140204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Where does the other 99% come from?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B38AE63-8C7C-C2A4-F170-792726B15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541" y="2059636"/>
            <a:ext cx="5148072" cy="34320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E4ED63-7156-9DCF-2924-3F8753BA2CB3}"/>
              </a:ext>
            </a:extLst>
          </p:cNvPr>
          <p:cNvSpPr txBox="1"/>
          <p:nvPr/>
        </p:nvSpPr>
        <p:spPr>
          <a:xfrm>
            <a:off x="5308978" y="5275937"/>
            <a:ext cx="6469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The quarks account for only about 1% of the proton's and neutron's rest mass!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A9329-C6B1-D0C9-9F35-9FDC1FD4B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70144"/>
            <a:ext cx="4362461" cy="4114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Since the proton and neutron are made from three quarks, we might naturally expect: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Rest Mass of Proton = Sum of the Rest Masses of its Quarks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Rest Mass of Neutron = Sum of the Rest Masses of its Quarks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Let's see what the Quantum State Machine predicts...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765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0C945-A183-AB07-3609-1A4523C99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146689"/>
            <a:ext cx="5023742" cy="1394833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Most of the Mass Is Confined Energy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4D47F-A88C-0966-C826-1941C31EB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772" y="2695474"/>
            <a:ext cx="5663821" cy="3985101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 Quantum State Machine predicts that the proton's and neutron's rest mass comes primarily from energy inside the bound state.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Approximate contributions: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53% Energy stored in the gluon field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34% Kinetic energy of the confined quarks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12% Sea of virtual quark–antiquark pairs and gluons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spc="-50" dirty="0">
                <a:solidFill>
                  <a:srgbClr val="FF0000"/>
                </a:solidFill>
              </a:rPr>
              <a:t>1% Rest masses of the three quarks</a:t>
            </a:r>
          </a:p>
          <a:p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8EC3BC-436E-E220-B2B5-74010A0C5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>
          <a:xfrm>
            <a:off x="5311702" y="10"/>
            <a:ext cx="6878775" cy="6857990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7FE6D0-01A8-5AE0-D454-5D2E337CEB59}"/>
              </a:ext>
            </a:extLst>
          </p:cNvPr>
          <p:cNvSpPr txBox="1"/>
          <p:nvPr/>
        </p:nvSpPr>
        <p:spPr>
          <a:xfrm>
            <a:off x="626431" y="52816"/>
            <a:ext cx="63393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3333FF"/>
                </a:solidFill>
              </a:rPr>
              <a:t>The Answer: 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3BC52-AFA1-6944-4B32-0196C503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74405-3C62-96A1-B690-9FA27956E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91" y="202100"/>
            <a:ext cx="9392421" cy="8583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Another Prediction: Stability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CA325-DD3F-56E1-27B6-4F2D26B1B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6096"/>
            <a:ext cx="6015427" cy="40152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FA419D-AA72-1D50-F246-C06B6F1437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1691" y="855766"/>
                <a:ext cx="6810374" cy="5661033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b="1" dirty="0">
                    <a:solidFill>
                      <a:srgbClr val="008000"/>
                    </a:solidFill>
                  </a:rPr>
                  <a:t>The Quantum State Machine predicts not only the masses of the proton and neutron—it also predicts their stability.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b="1" dirty="0"/>
                  <a:t>Proton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1" dirty="0">
                    <a:solidFill>
                      <a:srgbClr val="008000"/>
                    </a:solidFill>
                  </a:rPr>
                  <a:t>✓ </a:t>
                </a:r>
                <a:r>
                  <a:rPr lang="en-US" b="1" dirty="0">
                    <a:solidFill>
                      <a:srgbClr val="3333FF"/>
                    </a:solidFill>
                  </a:rPr>
                  <a:t>Stable (as far as we know)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1" dirty="0">
                    <a:solidFill>
                      <a:srgbClr val="FF0000"/>
                    </a:solidFill>
                  </a:rPr>
                  <a:t>Current experiments show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1" dirty="0">
                    <a:solidFill>
                      <a:srgbClr val="7030A0"/>
                    </a:solidFill>
                  </a:rPr>
                  <a:t>Lifetime &gt; 10³⁴ years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1" dirty="0">
                    <a:solidFill>
                      <a:srgbClr val="008000"/>
                    </a:solidFill>
                  </a:rPr>
                  <a:t>No proton decay has ever been observed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b="1" dirty="0"/>
                  <a:t>Neutron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1" dirty="0">
                    <a:solidFill>
                      <a:srgbClr val="3333FF"/>
                    </a:solidFill>
                  </a:rPr>
                  <a:t>Isolated neutron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1" dirty="0">
                    <a:solidFill>
                      <a:srgbClr val="FF0000"/>
                    </a:solidFill>
                  </a:rPr>
                  <a:t>Half-life ≈ 15 minutes</a:t>
                </a:r>
              </a:p>
              <a:p>
                <a:pPr lvl="1">
                  <a:lnSpc>
                    <a:spcPct val="6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1" dirty="0"/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1" dirty="0">
                    <a:solidFill>
                      <a:srgbClr val="7030A0"/>
                    </a:solidFill>
                  </a:rPr>
                  <a:t>Yet inside many stable nuclei,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1" dirty="0">
                    <a:solidFill>
                      <a:srgbClr val="008000"/>
                    </a:solidFill>
                  </a:rPr>
                  <a:t>neutrons become stable.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FA419D-AA72-1D50-F246-C06B6F1437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1691" y="855766"/>
                <a:ext cx="6810374" cy="5661033"/>
              </a:xfrm>
              <a:blipFill>
                <a:blip r:embed="rId3"/>
                <a:stretch>
                  <a:fillRect l="-1432" t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D8A69-9EB9-1172-AED0-115BD289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FB5B3C-0E8A-0E94-BDDF-D0A909BF7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064" y="5097148"/>
            <a:ext cx="2286000" cy="34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0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D7D595-F21F-3346-7287-D06FD5D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68" y="142013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A Process Theology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06A82-FE45-7753-E231-4CD44DE15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21" y="1201783"/>
            <a:ext cx="7485017" cy="621792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b="1" dirty="0"/>
              <a:t>From Possibility to Structure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We have now seen that the Quantum State Machine predicts not only stable particles but also their measurable properties.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Through the lens of Process Theology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Process Theology describes this as the continuing work of the </a:t>
            </a:r>
            <a:r>
              <a:rPr lang="en-US" sz="2200" b="1" dirty="0" err="1">
                <a:solidFill>
                  <a:srgbClr val="3333FF"/>
                </a:solidFill>
              </a:rPr>
              <a:t>Superjective</a:t>
            </a:r>
            <a:r>
              <a:rPr lang="en-US" sz="2200" b="1" dirty="0">
                <a:solidFill>
                  <a:srgbClr val="3333FF"/>
                </a:solidFill>
              </a:rPr>
              <a:t> Nature of God.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The lure guides the quantum state through its process of becoming.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7030A0"/>
                </a:solidFill>
              </a:rPr>
              <a:t>The Born Rule reveals the mathematical pattern toward which the process of becoming has been guided.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Repeated Actual Occasions gradually reveal that emergent order through experiment.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B6E110-1426-A92E-38A6-81293E04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482" y="-117569"/>
            <a:ext cx="4709611" cy="375591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5487CA7-F85D-EB6F-76B8-C7CE1044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71CE4-A245-7210-F2C4-9BE7930EA5CE}"/>
              </a:ext>
            </a:extLst>
          </p:cNvPr>
          <p:cNvSpPr txBox="1"/>
          <p:nvPr/>
        </p:nvSpPr>
        <p:spPr>
          <a:xfrm>
            <a:off x="7951254" y="3238804"/>
            <a:ext cx="4203610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Key Idea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The order we observe in nature emerges through countless Actual Occasions, yet it is already reflected in the probability distribution predicted by the Quantum State Machine.</a:t>
            </a:r>
          </a:p>
        </p:txBody>
      </p:sp>
    </p:spTree>
    <p:extLst>
      <p:ext uri="{BB962C8B-B14F-4D97-AF65-F5344CB8AC3E}">
        <p14:creationId xmlns:p14="http://schemas.microsoft.com/office/powerpoint/2010/main" val="408316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9CE55-811D-CCCD-5530-DB2BF98CF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47" y="-13650"/>
            <a:ext cx="4784796" cy="183125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3333FF"/>
                </a:solidFill>
              </a:rPr>
              <a:t>Can We Use the Quantum State Machine to Solve Problems?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9CB96-B27F-018B-B32B-814D245EF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99" y="1665026"/>
            <a:ext cx="5782101" cy="517932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So far we have used the Quantum State Machine to predict the behavior of nature.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00"/>
                </a:solidFill>
              </a:rPr>
              <a:t>✓</a:t>
            </a:r>
            <a:r>
              <a:rPr lang="en-US" sz="3200" b="1" dirty="0">
                <a:solidFill>
                  <a:srgbClr val="7030A0"/>
                </a:solidFill>
              </a:rPr>
              <a:t> It predicts the results of physics experiments.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00"/>
                </a:solidFill>
              </a:rPr>
              <a:t>✓</a:t>
            </a:r>
            <a:r>
              <a:rPr lang="en-US" sz="3200" b="1" dirty="0">
                <a:solidFill>
                  <a:srgbClr val="FF0000"/>
                </a:solidFill>
              </a:rPr>
              <a:t> It predicts the existence of new particles.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00"/>
                </a:solidFill>
              </a:rPr>
              <a:t>✓</a:t>
            </a:r>
            <a:r>
              <a:rPr lang="en-US" sz="3200" b="1" dirty="0">
                <a:solidFill>
                  <a:srgbClr val="3333FF"/>
                </a:solidFill>
              </a:rPr>
              <a:t> It predicts their measurable properties.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Can the same mathematical framework be used for a completely different purpose?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00"/>
                </a:solidFill>
              </a:rPr>
              <a:t>Instead of predicting the outcome of a physics experiment...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3333FF"/>
                </a:solidFill>
              </a:rPr>
              <a:t>Can we use the Quantum State Machine to solve computational problems?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C7427-A377-048E-9BB7-D54DBAED2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DBDF29-F8BA-19AC-152F-F983CC572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958" y="1202956"/>
            <a:ext cx="5444105" cy="479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0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554917-9456-A0E2-25F8-7861623C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175042"/>
            <a:ext cx="5057938" cy="1946366"/>
          </a:xfrm>
        </p:spPr>
        <p:txBody>
          <a:bodyPr anchor="b">
            <a:normAutofit/>
          </a:bodyPr>
          <a:lstStyle/>
          <a:p>
            <a:r>
              <a:rPr lang="en-US" sz="5000" b="1" dirty="0">
                <a:solidFill>
                  <a:srgbClr val="3333FF"/>
                </a:solidFill>
              </a:rPr>
              <a:t>The Simplest Quantum System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F7DD3-75EC-BE3B-51D3-A0FA110F2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83" y="2569463"/>
            <a:ext cx="5368834" cy="43721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b="1" dirty="0"/>
              <a:t>The simplest quantum computer is built from physical quantum systems called q-bits.</a:t>
            </a:r>
          </a:p>
          <a:p>
            <a:r>
              <a:rPr lang="en-US" sz="2200" b="1" dirty="0"/>
              <a:t>Examples include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✓</a:t>
            </a:r>
            <a:r>
              <a:rPr lang="en-US" sz="2200" b="1" dirty="0">
                <a:solidFill>
                  <a:srgbClr val="7030A0"/>
                </a:solidFill>
              </a:rPr>
              <a:t> An electron's spin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✓</a:t>
            </a:r>
            <a:r>
              <a:rPr lang="en-US" sz="2200" b="1" dirty="0">
                <a:solidFill>
                  <a:srgbClr val="FF0000"/>
                </a:solidFill>
              </a:rPr>
              <a:t> The polarization of a photon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✓</a:t>
            </a:r>
            <a:r>
              <a:rPr lang="en-US" sz="2200" b="1" dirty="0">
                <a:solidFill>
                  <a:srgbClr val="3333FF"/>
                </a:solidFill>
              </a:rPr>
              <a:t> The energy states of an ion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✓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Superconducting electrical circuits</a:t>
            </a:r>
          </a:p>
          <a:p>
            <a:r>
              <a:rPr lang="en-US" sz="2200" b="1" dirty="0"/>
              <a:t>The Quantum State Machine models the evolution of each q-bit.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09A0A-8212-AFDC-AA2F-4D1FD9059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09" y="854311"/>
            <a:ext cx="6586697" cy="43966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A858F-B29E-1072-5B69-60D4E0AB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8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7FF48C-AF46-4D52-998F-ED0BDDEEF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9000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5FD40-D0A6-12FB-D608-4CB6F2851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26" y="173212"/>
            <a:ext cx="5338194" cy="13228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The Quantum State of a Q-bit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5AA90-343E-F314-AC08-BCD9B1A97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326" y="1496100"/>
            <a:ext cx="6191228" cy="53618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In Lecture 3 we learned an important lesson.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✓</a:t>
            </a:r>
            <a:r>
              <a:rPr lang="en-US" b="1" dirty="0">
                <a:solidFill>
                  <a:srgbClr val="7030A0"/>
                </a:solidFill>
              </a:rPr>
              <a:t> A quantum system is always in one quantum state.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✓</a:t>
            </a:r>
            <a:r>
              <a:rPr lang="en-US" b="1" dirty="0">
                <a:solidFill>
                  <a:srgbClr val="FF0000"/>
                </a:solidFill>
              </a:rPr>
              <a:t> It is not in several states at the same time.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The quantum state determines the probabilities of the possible measurement outcomes.</a:t>
            </a:r>
          </a:p>
          <a:p>
            <a:pPr marL="0" indent="0">
              <a:buNone/>
            </a:pPr>
            <a:r>
              <a:rPr lang="en-US" sz="2400" b="1" dirty="0"/>
              <a:t>For our q-bit, those measurement outcomes will be: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✓</a:t>
            </a:r>
            <a:r>
              <a:rPr lang="en-US" b="1" dirty="0"/>
              <a:t> </a:t>
            </a:r>
            <a:r>
              <a:rPr lang="en-US" b="1" dirty="0">
                <a:solidFill>
                  <a:srgbClr val="7030A0"/>
                </a:solidFill>
              </a:rPr>
              <a:t>Spin Up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✓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Spin Down</a:t>
            </a:r>
          </a:p>
          <a:p>
            <a:pPr marL="0" indent="0">
              <a:buNone/>
            </a:pPr>
            <a:r>
              <a:rPr lang="en-US" sz="2400" b="1" dirty="0"/>
              <a:t>Next, let's see how we represent that quantum state.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05C5CD-34D4-79CC-675A-6BFC49EBA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600" y="0"/>
            <a:ext cx="4232526" cy="28026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BE6C1-BB25-B6B3-4F2E-9055B246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7175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1090D4-1CF8-7650-382E-BBD2149E6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903" y="2975830"/>
            <a:ext cx="4244328" cy="388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8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A92F7-57BC-3F3A-D33D-D73D4636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109728"/>
            <a:ext cx="3918857" cy="1551867"/>
          </a:xfrm>
        </p:spPr>
        <p:txBody>
          <a:bodyPr anchor="b">
            <a:normAutofit fontScale="90000"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The Bloch Sphere: Visualizing a Q-Bit Quantum State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8BED5-B14B-8368-E234-87A9F1C45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267" y="1867987"/>
            <a:ext cx="4143537" cy="5034425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008000"/>
                </a:solidFill>
              </a:rPr>
              <a:t>A q-bit can be formed from the two possible spin states of an electron.</a:t>
            </a:r>
          </a:p>
          <a:p>
            <a:r>
              <a:rPr lang="en-US" sz="2600" b="1" dirty="0"/>
              <a:t>Basis States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North Pole → Spin Up (100% probability of measuring spin up)</a:t>
            </a:r>
          </a:p>
          <a:p>
            <a:pPr lvl="1"/>
            <a:r>
              <a:rPr lang="en-US" sz="2600" b="1" dirty="0">
                <a:solidFill>
                  <a:srgbClr val="3333FF"/>
                </a:solidFill>
              </a:rPr>
              <a:t>South Pole → Spin Down (100% probability of measuring spin down)</a:t>
            </a:r>
          </a:p>
          <a:p>
            <a:pPr marL="0" indent="0">
              <a:buNone/>
            </a:pPr>
            <a:endParaRPr lang="en-US" sz="2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F294C-5BF3-A1DA-E8FC-4E77A423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EDE00-7B68-AE3C-1A2C-891961AD9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" y="1642323"/>
            <a:ext cx="4114800" cy="256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0E128-19A4-E82A-5DB6-80E6EED07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688" y="514672"/>
            <a:ext cx="8255528" cy="55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5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DFD1C1-4BDB-6CEF-EACC-1BEAA8182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092612-E1C8-40F6-FF58-E65EA0044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75A82-2400-EE80-9617-29BE6584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109728"/>
            <a:ext cx="3918857" cy="1551867"/>
          </a:xfrm>
        </p:spPr>
        <p:txBody>
          <a:bodyPr anchor="b">
            <a:normAutofit fontScale="90000"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The Bloch Sphere: Visualizing a Q-Bit Quantum State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0741CB9-83FC-9D1A-F92A-E996A9EE3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9DDCB-EFCC-BCC2-8E93-BD916F034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267" y="1867987"/>
            <a:ext cx="4143537" cy="5034425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200" b="1" dirty="0"/>
              <a:t>Most quantum states are not purely spin up or spin down.</a:t>
            </a:r>
          </a:p>
          <a:p>
            <a:r>
              <a:rPr lang="en-US" sz="2200" b="1" dirty="0">
                <a:solidFill>
                  <a:srgbClr val="008000"/>
                </a:solidFill>
              </a:rPr>
              <a:t>Instead, the quantum state is represented by a unit vector extending from the center of the Bloch sphere to its surface.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Every point on the surface represents a different quantum state.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The direction of the vector determines the probabilities of measuring spin up or spin down.</a:t>
            </a:r>
          </a:p>
          <a:p>
            <a:pPr marL="0" indent="0">
              <a:buNone/>
            </a:pPr>
            <a:endParaRPr lang="en-US" sz="2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D3A9-B9B6-612B-F02E-B7D6D4676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66B6C0-501A-7165-FE5B-13562E1C8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" y="1642323"/>
            <a:ext cx="4114800" cy="256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404439-7B42-667B-E2DB-54AABD87C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688" y="514672"/>
            <a:ext cx="8255528" cy="55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8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2FB107-A21F-21C5-9439-109BD3FC0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FF34C1B-C134-421E-F179-07A802A1C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C7704-D8B8-0026-9369-90308749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109728"/>
            <a:ext cx="3918857" cy="1551867"/>
          </a:xfrm>
        </p:spPr>
        <p:txBody>
          <a:bodyPr anchor="b">
            <a:normAutofit fontScale="90000"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The Bloch Sphere: Visualizing a Q-Bit Quantum State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0952854E-738D-F64C-7E10-9FEABA3F5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5E06B-2975-F5A5-0476-E613F960A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267" y="1867987"/>
            <a:ext cx="3999847" cy="5034425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b="1" dirty="0"/>
              <a:t>The Equator: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Vectors pointing toward the equator represent states with a 50% probability of spin up and a 50% probability of spin down.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Different directions around the equator all have the same 50–50 probabilities, but they represent different quantum phases.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FF0000"/>
                </a:solidFill>
              </a:rPr>
              <a:t>The Hamiltonian acts by continuously rotating this state vector over the surface of the Bloch sphere.</a:t>
            </a:r>
          </a:p>
          <a:p>
            <a:pPr marL="0" indent="0">
              <a:buNone/>
            </a:pPr>
            <a:endParaRPr lang="en-US" sz="2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796F7-1A02-C50E-4984-D875505E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0B4B63-8E54-7585-325D-057C9D9E5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" y="1642323"/>
            <a:ext cx="4114800" cy="256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33C97A-31ED-70C2-957F-D31873345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688" y="514672"/>
            <a:ext cx="8255528" cy="55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2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E105E-8D56-E84A-F7FE-2A7D1F6C4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31B68-3882-46DE-C48D-9FDF7951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76444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Example: Vending Machine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D856A-557B-D767-A64C-C148DBEE0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24" y="1119116"/>
            <a:ext cx="7521584" cy="56624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Transitions Between States:</a:t>
            </a:r>
          </a:p>
          <a:p>
            <a:pPr marL="0" indent="0">
              <a:buNone/>
            </a:pPr>
            <a:r>
              <a:rPr lang="en-US" b="1" dirty="0"/>
              <a:t>Examples:</a:t>
            </a:r>
          </a:p>
          <a:p>
            <a:pPr lvl="1"/>
            <a:r>
              <a:rPr lang="en-US" sz="2800" b="1" dirty="0">
                <a:solidFill>
                  <a:srgbClr val="3333FF"/>
                </a:solidFill>
              </a:rPr>
              <a:t>Idle → Pay (customer enters valid product number)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Pay → Vending (payment is approved)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Vending → Idle (customer removes product)</a:t>
            </a:r>
          </a:p>
          <a:p>
            <a:pPr lvl="1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Any state → Error (invalid input, payment failure, mechanical problem)</a:t>
            </a:r>
          </a:p>
          <a:p>
            <a:pPr marL="0" indent="0">
              <a:buNone/>
            </a:pPr>
            <a:r>
              <a:rPr lang="en-US" b="1" dirty="0"/>
              <a:t>These transition rules determine how the machine evolves over time.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In computer science this transition rule is the logic of the machine.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465F6-8ED5-E031-DC5D-488FF7ABE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3" r="23430"/>
          <a:stretch>
            <a:fillRect/>
          </a:stretch>
        </p:blipFill>
        <p:spPr>
          <a:xfrm>
            <a:off x="8420669" y="1393208"/>
            <a:ext cx="3125338" cy="4351459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31D34-F0B0-2615-EA87-A88B1C8E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4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8693B-4E74-BFF0-D01B-EBD6C99D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98" y="112214"/>
            <a:ext cx="7223194" cy="1798219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3333FF"/>
                </a:solidFill>
              </a:rPr>
              <a:t>One Classical Bit vs. One Q-bit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20085-1FC0-E2BA-951C-E8FD51914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97" y="1918142"/>
            <a:ext cx="5860303" cy="4947567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Classical Bit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Has two possible states:  0 or 1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At every instant the bit occupies exactly one of these two states.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Quantum Bit (Q-bit)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Has two basis states:  Spin Up and Spin Down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The quantum state is represented by a unit vector on the Bloch sphere.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Every point on the sphere represents a valid quantum state.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Key Idea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Both are two-state systems.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They differ in how the state is represented.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900A3C-576B-CFC0-B32A-7600741BC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73" y="2008053"/>
            <a:ext cx="6282626" cy="4193652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94202-9D92-D78B-555F-3FF8199A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8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0010BB-A0CB-D99D-0949-C21272DE9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63" y="95539"/>
            <a:ext cx="6923386" cy="930920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How the State Evolves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FD6B2-6FA5-23E0-BC2C-DAE02EE40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1" y="1056683"/>
            <a:ext cx="3069770" cy="4818979"/>
          </a:xfr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Classical Computer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A classical bit changes state through logic gates.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Examples: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0 → 0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0 → 1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1 → 0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1 → 1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FF0000"/>
                </a:solidFill>
              </a:rPr>
              <a:t>Each gate performs one simple logical operation.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2F2C4-F772-E2B8-52CB-406F977ED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97280"/>
            <a:ext cx="5764639" cy="384789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C20F3-A265-EACC-CC74-628A39FB1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7120" y="6400372"/>
            <a:ext cx="905256" cy="42041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41</a:t>
            </a:fld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1FE7B-40D4-A3CB-7192-FF5CDA648407}"/>
              </a:ext>
            </a:extLst>
          </p:cNvPr>
          <p:cNvSpPr txBox="1"/>
          <p:nvPr/>
        </p:nvSpPr>
        <p:spPr>
          <a:xfrm>
            <a:off x="3030582" y="1059990"/>
            <a:ext cx="3481860" cy="392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Quantum Computer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A q-bit evolves according to the Hamiltonian.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The Hamiltonian continuously changes the quantum state.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For one q-bit this evolution can be visualized as a continuous rotation of the Bloch vector.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00E235-60B1-DE99-D1E6-82DECDDD09D2}"/>
              </a:ext>
            </a:extLst>
          </p:cNvPr>
          <p:cNvSpPr txBox="1"/>
          <p:nvPr/>
        </p:nvSpPr>
        <p:spPr>
          <a:xfrm>
            <a:off x="182881" y="5002272"/>
            <a:ext cx="1136475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Key Idea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8000"/>
                </a:solidFill>
              </a:rPr>
              <a:t>Logic gates move between discrete classical states.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The Hamiltonian continuously evolves quantum states through Hilbert space.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4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691824-D834-58D6-F00F-E89AEC4B7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516026F-02E2-89AE-0055-6904B1389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3E5CC-03D4-B1AC-01DC-93CB76D23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624" y="43287"/>
            <a:ext cx="12192000" cy="727421"/>
          </a:xfrm>
        </p:spPr>
        <p:txBody>
          <a:bodyPr anchor="b">
            <a:noAutofit/>
          </a:bodyPr>
          <a:lstStyle/>
          <a:p>
            <a:pPr algn="ctr"/>
            <a:r>
              <a:rPr lang="en-US" sz="3400" b="1" dirty="0">
                <a:solidFill>
                  <a:srgbClr val="3333FF"/>
                </a:solidFill>
              </a:rPr>
              <a:t>Both the Classical and Quantum Computer are State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C886-A57C-2993-B8AE-F85A87225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1" y="1056683"/>
            <a:ext cx="2847701" cy="3901279"/>
          </a:xfr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Classical Computer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State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Register containing N bits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FF0000"/>
                </a:solidFill>
              </a:rPr>
              <a:t>Evolution Rule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Logic gates (Transistors)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Output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Read the bit pattern directly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C86C38-2DA6-D04B-E911-BFFC03D6D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E0AE86-2E80-6767-6240-87A4E2C24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A4735-21B2-A843-621F-C6861B61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497" y="6427728"/>
            <a:ext cx="826879" cy="39306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42</a:t>
            </a:fld>
            <a:endParaRPr lang="en-US" sz="2000" b="1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57571-2BE2-E205-ECD6-CA109652E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58091"/>
            <a:ext cx="5760720" cy="3840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6C5D1C-F119-A4AF-2CBE-BF6570D75C78}"/>
              </a:ext>
            </a:extLst>
          </p:cNvPr>
          <p:cNvSpPr txBox="1"/>
          <p:nvPr/>
        </p:nvSpPr>
        <p:spPr>
          <a:xfrm>
            <a:off x="3030582" y="1059990"/>
            <a:ext cx="3566162" cy="3907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200" b="1" dirty="0"/>
              <a:t>Quantum Computer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State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Register containing N q-bits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Evolution Rule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Hamiltonian</a:t>
            </a:r>
            <a:br>
              <a:rPr lang="en-US" sz="2200" b="1" dirty="0">
                <a:solidFill>
                  <a:srgbClr val="3333FF"/>
                </a:solidFill>
              </a:rPr>
            </a:br>
            <a:r>
              <a:rPr lang="en-US" sz="2200" b="1" dirty="0">
                <a:solidFill>
                  <a:srgbClr val="3333FF"/>
                </a:solidFill>
              </a:rPr>
              <a:t>(implemented using quantum gates)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Output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Measurement</a:t>
            </a:r>
            <a:br>
              <a:rPr lang="en-US" sz="2200" b="1" dirty="0">
                <a:solidFill>
                  <a:srgbClr val="008000"/>
                </a:solidFill>
              </a:rPr>
            </a:br>
            <a:r>
              <a:rPr lang="en-US" sz="2200" b="1" dirty="0">
                <a:solidFill>
                  <a:srgbClr val="008000"/>
                </a:solidFill>
              </a:rPr>
              <a:t>(Born Rule)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C73E98-8677-3716-ED0B-DA270A3F54FB}"/>
              </a:ext>
            </a:extLst>
          </p:cNvPr>
          <p:cNvSpPr txBox="1"/>
          <p:nvPr/>
        </p:nvSpPr>
        <p:spPr>
          <a:xfrm>
            <a:off x="182881" y="4871642"/>
            <a:ext cx="113647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Both the classical computer and the quantum computer are state machines that only in: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000"/>
                </a:solidFill>
              </a:rPr>
              <a:t>how states are represented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how those states evolve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5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5B858-E93A-C502-0142-324CD91C7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1999" cy="600890"/>
          </a:xfrm>
        </p:spPr>
        <p:txBody>
          <a:bodyPr anchor="b">
            <a:normAutofit/>
          </a:bodyPr>
          <a:lstStyle/>
          <a:p>
            <a:pPr algn="ctr"/>
            <a:r>
              <a:rPr lang="en-US" sz="2700" b="1" dirty="0">
                <a:solidFill>
                  <a:srgbClr val="3333FF"/>
                </a:solidFill>
              </a:rPr>
              <a:t>If Both Have the Same Number of States, Why Is Quantum Computing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0A35C-8994-C12F-E0B3-8171B094C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437" y="770709"/>
            <a:ext cx="3500917" cy="5629663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Classical Computer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An N-bit register has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2ᴺ possible states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Examples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1 bit → 2 states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4 bits → 16 states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32 bits → 4,294,967,296 states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However,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at every instant the computer occupies only ONE of those states.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Logic gates move the computer from one classical state to another.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6E309-E3AF-3C46-42A2-95CDD6FE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51" y="1267097"/>
            <a:ext cx="5745337" cy="38350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EA0C0-4BCD-39E2-ED8A-BDE871E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80" y="6364016"/>
            <a:ext cx="996696" cy="45677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43</a:t>
            </a:fld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FDBFB-83D9-A13F-97EF-0FC1F5FE0DBE}"/>
              </a:ext>
            </a:extLst>
          </p:cNvPr>
          <p:cNvSpPr txBox="1"/>
          <p:nvPr/>
        </p:nvSpPr>
        <p:spPr>
          <a:xfrm>
            <a:off x="3814354" y="770282"/>
            <a:ext cx="3049088" cy="4633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000" b="1" dirty="0"/>
              <a:t>Quantum Computer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An N-q-bit register also has 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2ᴺ basis states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forming a Hilbert space of dimension 2ᴺ.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000" b="1" dirty="0"/>
              <a:t>However,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At every instant the quantum computer occupies one quantum state in that Hilbert space.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D06A2C-DCD6-AED8-CE7E-59E5A13E6206}"/>
              </a:ext>
            </a:extLst>
          </p:cNvPr>
          <p:cNvSpPr txBox="1"/>
          <p:nvPr/>
        </p:nvSpPr>
        <p:spPr>
          <a:xfrm>
            <a:off x="3814353" y="5317813"/>
            <a:ext cx="4563295" cy="925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The Hamiltonian continuously evolves that quantum state before measurement.</a:t>
            </a:r>
          </a:p>
        </p:txBody>
      </p:sp>
    </p:spTree>
    <p:extLst>
      <p:ext uri="{BB962C8B-B14F-4D97-AF65-F5344CB8AC3E}">
        <p14:creationId xmlns:p14="http://schemas.microsoft.com/office/powerpoint/2010/main" val="242089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5A7A1-BE62-50F3-91E8-A20A83B0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23" y="24832"/>
            <a:ext cx="8973617" cy="16634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Quantum Computers Are Not Better at Everything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FA14C-EEAE-A2B8-A4BA-3F7D0FB07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824811"/>
            <a:ext cx="6431279" cy="429287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C7F8E-6A34-8D60-50BD-EADE552DE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44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8B49C-D59E-5354-E69F-A417D14A5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25" y="2061836"/>
            <a:ext cx="5834176" cy="4771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Quantum computers are designed for specific kinds of problems.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Many everyday computing tasks are still performed more efficiently on classical computers.</a:t>
            </a:r>
          </a:p>
        </p:txBody>
      </p:sp>
    </p:spTree>
    <p:extLst>
      <p:ext uri="{BB962C8B-B14F-4D97-AF65-F5344CB8AC3E}">
        <p14:creationId xmlns:p14="http://schemas.microsoft.com/office/powerpoint/2010/main" val="258841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85F001-1AA7-D467-A6F3-73B896B9C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1105B4A-34CA-4FAD-534F-0C9B7ACAB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7509F91-3A67-7508-B1FC-185A2760C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48426A-F80F-057A-7224-D726BBF35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23" y="24832"/>
            <a:ext cx="8973617" cy="16634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Quantum Computers Are Not Better at Everything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A7D30-214E-7EBF-BFEB-A16F0C528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824811"/>
            <a:ext cx="6431279" cy="429287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0B4F38-BBE7-B05F-2C20-83DB73A81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67ECB-B75A-56B3-BC63-2823B478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25" y="2061836"/>
            <a:ext cx="5834176" cy="4771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Examples where quantum algorithms provide significant advantages include: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Shor's Algorithm</a:t>
            </a:r>
            <a:br>
              <a:rPr lang="en-US" sz="1800" b="1" dirty="0"/>
            </a:br>
            <a:r>
              <a:rPr lang="en-US" sz="1800" b="1" dirty="0"/>
              <a:t>• Integer factorization</a:t>
            </a:r>
            <a:br>
              <a:rPr lang="en-US" sz="1800" b="1" dirty="0"/>
            </a:br>
            <a:r>
              <a:rPr lang="en-US" sz="1800" b="1" dirty="0"/>
              <a:t>• Breaking RSA-style public-key cryptography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Grover's Algorithm</a:t>
            </a:r>
            <a:br>
              <a:rPr lang="en-US" sz="1800" b="1" dirty="0"/>
            </a:br>
            <a:r>
              <a:rPr lang="en-US" sz="1800" b="1" dirty="0"/>
              <a:t>• Searching an unstructured database</a:t>
            </a:r>
            <a:br>
              <a:rPr lang="en-US" sz="1800" b="1" dirty="0"/>
            </a:br>
            <a:r>
              <a:rPr lang="en-US" sz="1800" b="1" dirty="0"/>
              <a:t>• </a:t>
            </a:r>
            <a:r>
              <a:rPr lang="en-US" sz="1800" b="1" spc="-30" dirty="0"/>
              <a:t>General search problems (quadratic speedup)</a:t>
            </a:r>
          </a:p>
          <a:p>
            <a:pPr lvl="1"/>
            <a:r>
              <a:rPr lang="en-US" sz="2000" b="1" dirty="0">
                <a:solidFill>
                  <a:srgbClr val="7030A0"/>
                </a:solidFill>
              </a:rPr>
              <a:t>Quantum Simulation</a:t>
            </a:r>
            <a:br>
              <a:rPr lang="en-US" sz="1800" b="1" dirty="0"/>
            </a:br>
            <a:r>
              <a:rPr lang="en-US" sz="1800" b="1" dirty="0"/>
              <a:t>• Molecules and chemistry</a:t>
            </a:r>
            <a:br>
              <a:rPr lang="en-US" sz="1800" b="1" dirty="0"/>
            </a:br>
            <a:r>
              <a:rPr lang="en-US" sz="1800" b="1" dirty="0"/>
              <a:t>• New materials</a:t>
            </a:r>
            <a:br>
              <a:rPr lang="en-US" sz="1800" b="1" dirty="0"/>
            </a:br>
            <a:r>
              <a:rPr lang="en-US" sz="1800" b="1" dirty="0"/>
              <a:t>• Nuclear and particle physics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Quantum Optimization</a:t>
            </a:r>
            <a:br>
              <a:rPr lang="en-US" sz="1800" b="1" dirty="0"/>
            </a:br>
            <a:r>
              <a:rPr lang="en-US" sz="1800" b="1" dirty="0"/>
              <a:t>• Some optimization and sampling problems</a:t>
            </a:r>
            <a:br>
              <a:rPr lang="en-US" sz="1800" b="1" dirty="0"/>
            </a:br>
            <a:r>
              <a:rPr lang="en-US" sz="1800" b="1" dirty="0"/>
              <a:t>• Logistics, finance, and machine learning (problem dependent)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B812E40-B0D9-B37B-9B1A-3C3E62FD0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45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5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52ECFF-6E13-EEF0-3486-57127E275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1048D74-1405-A173-929F-63DEC6FE4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BC4C27B-D8A5-21E6-E021-8202E83F4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1A222D-EE81-B546-EF0E-050E597A9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23" y="24832"/>
            <a:ext cx="8973617" cy="16634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Quantum Computers Are Not Better at Everything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84FB1-234C-A557-23D1-95668202B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824811"/>
            <a:ext cx="6431279" cy="429287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D2C6AE-4A1F-CC92-1561-8F47A6B37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3EEE812-CADD-828C-053D-B0C5F203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46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D4304-9396-4334-8923-0596CB9B1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24" y="2084350"/>
            <a:ext cx="5603399" cy="4637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Key Idea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Quantum computers are special-purpose accelerators, not universal replacements for classical computers.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For many applications—including word processing, spreadsheets, web browsing, email, and most business software—a classical computer remains the better choice.</a:t>
            </a:r>
          </a:p>
        </p:txBody>
      </p:sp>
    </p:spTree>
    <p:extLst>
      <p:ext uri="{BB962C8B-B14F-4D97-AF65-F5344CB8AC3E}">
        <p14:creationId xmlns:p14="http://schemas.microsoft.com/office/powerpoint/2010/main" val="237834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A27B8-C1E6-C0D6-48BA-F65CF3EA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19" y="153290"/>
            <a:ext cx="5302338" cy="1298448"/>
          </a:xfrm>
        </p:spPr>
        <p:txBody>
          <a:bodyPr anchor="b">
            <a:no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Where Does the Quantum Advantage Come From?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032CB-1793-E969-DC95-AE25B57E2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82" y="2205339"/>
            <a:ext cx="5184040" cy="426799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600" b="1" spc="-80" dirty="0"/>
              <a:t>Both computers have exponentially many possible states.</a:t>
            </a:r>
          </a:p>
          <a:p>
            <a:r>
              <a:rPr lang="en-US" sz="2200" b="1" dirty="0">
                <a:solidFill>
                  <a:srgbClr val="008000"/>
                </a:solidFill>
              </a:rPr>
              <a:t>The difference is not the number of states.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The difference is how those states evolve.</a:t>
            </a:r>
          </a:p>
          <a:p>
            <a:pPr marL="0" indent="0">
              <a:buNone/>
            </a:pPr>
            <a:r>
              <a:rPr lang="en-US" sz="2600" b="1" dirty="0"/>
              <a:t>Classical Computer</a:t>
            </a:r>
          </a:p>
          <a:p>
            <a:r>
              <a:rPr lang="en-US" sz="2200" b="1" dirty="0">
                <a:solidFill>
                  <a:srgbClr val="008000"/>
                </a:solidFill>
              </a:rPr>
              <a:t>Logic gates move from one classical state to another.</a:t>
            </a:r>
          </a:p>
          <a:p>
            <a:r>
              <a:rPr lang="en-US" sz="2200" b="1" dirty="0">
                <a:solidFill>
                  <a:srgbClr val="3333FF"/>
                </a:solidFill>
              </a:rPr>
              <a:t>The programmer designs the logic by writing computer code.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5B6C46-0CC8-A0B9-D540-988AE746D306}"/>
              </a:ext>
            </a:extLst>
          </p:cNvPr>
          <p:cNvSpPr txBox="1"/>
          <p:nvPr/>
        </p:nvSpPr>
        <p:spPr>
          <a:xfrm>
            <a:off x="5301610" y="2242268"/>
            <a:ext cx="6471850" cy="4158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2600" b="1" dirty="0"/>
              <a:t>Quantum Computer</a:t>
            </a:r>
          </a:p>
          <a:p>
            <a:pPr marL="800100" lvl="1" indent="-34290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The Hamiltonian evolves the entire quantum state coherently through Hilbert space.</a:t>
            </a:r>
          </a:p>
          <a:p>
            <a:pPr marL="800100" lvl="1" indent="-34290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The programmer designs the Hamiltonian (using quantum gates) so that useful probability amplitudes reinforce one another</a:t>
            </a:r>
          </a:p>
          <a:p>
            <a:pPr marL="800100" lvl="1" indent="-34290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Unwanted probability amplitudes cancel through interference</a:t>
            </a:r>
          </a:p>
          <a:p>
            <a:pPr marL="800100" lvl="1" indent="-34290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Only after this evolution is complete is the quantum state measured.</a:t>
            </a:r>
          </a:p>
          <a:p>
            <a:pPr marL="0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2600" b="1" dirty="0"/>
              <a:t>Key Idea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The power of quantum computing comes from controlling the evolution of the quantum state before measurement.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375269-C3A7-58E9-DCC4-70F141F24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857" y="-38318"/>
            <a:ext cx="6522720" cy="199749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F70069-1F52-B2BA-90DB-61772518109F}"/>
              </a:ext>
            </a:extLst>
          </p:cNvPr>
          <p:cNvCxnSpPr/>
          <p:nvPr/>
        </p:nvCxnSpPr>
        <p:spPr>
          <a:xfrm>
            <a:off x="5329648" y="2103120"/>
            <a:ext cx="0" cy="4389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D4ACA9ED-B620-3DBC-3096-9673650D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47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7A4C07-7737-DE76-7A8F-37BE633FB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23" y="112214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One Mathematical Framework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019A6A-BEE9-A469-4288-12592E95F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5" y="1744559"/>
            <a:ext cx="5867381" cy="3916475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76860-F560-A211-5243-DE5FDE6CC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48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699E1-ED1A-759C-F8D7-C34401468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12" y="1077292"/>
            <a:ext cx="6412120" cy="578070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The same quantum formalism can be used to describe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the evolution of a single photon,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the formation of atoms, nuclei, and hadrons,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and the operation of quantum computers.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In every case,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the Hamiltonian governs the evolution of the quantum state.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The Born Rule connects the quantum state to experimental observations.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Key Idea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A quantum computer does not replace the Quantum State Machine.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It is a physical implementation that deliberately exploits the same quantum dynamics described by the Quantum State Machine.</a:t>
            </a:r>
          </a:p>
        </p:txBody>
      </p:sp>
    </p:spTree>
    <p:extLst>
      <p:ext uri="{BB962C8B-B14F-4D97-AF65-F5344CB8AC3E}">
        <p14:creationId xmlns:p14="http://schemas.microsoft.com/office/powerpoint/2010/main" val="264150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BE719-58E8-7885-76CC-4057D32DD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83" y="-136527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A Process Theology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6C09C-CAD6-8F45-DA98-BA270E49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1288902"/>
            <a:ext cx="7027817" cy="556909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600" b="1" dirty="0"/>
              <a:t>One Lure...Many Expressions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Throughout this lecture we have seen one mathematical framework applied to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photons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mesons and baryons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nuclei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quantum computers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From a Process Theology perspective,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The </a:t>
            </a:r>
            <a:r>
              <a:rPr lang="en-US" sz="2000" b="1" dirty="0" err="1">
                <a:solidFill>
                  <a:srgbClr val="008000"/>
                </a:solidFill>
              </a:rPr>
              <a:t>Superjective</a:t>
            </a:r>
            <a:r>
              <a:rPr lang="en-US" sz="2000" b="1" dirty="0">
                <a:solidFill>
                  <a:srgbClr val="008000"/>
                </a:solidFill>
              </a:rPr>
              <a:t> Nature of God is the theological description of the same continual lure that the Hamiltonian mathematically describes.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The evolving quantum state represents the process of becoming.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The Born Rule reveals the emergent pattern toward which that becoming is being guided.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Individual observations are Actual Occasions that progressively reveal that pattern.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97624F-6FC6-D99D-CBBA-7E2CC9787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389" y="-231116"/>
            <a:ext cx="4709611" cy="3755915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9E2EA-FD71-82F9-63B9-6CF6D4C5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49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CF7AD0-A676-3EA3-CA4E-1E143089B728}"/>
              </a:ext>
            </a:extLst>
          </p:cNvPr>
          <p:cNvSpPr txBox="1"/>
          <p:nvPr/>
        </p:nvSpPr>
        <p:spPr>
          <a:xfrm>
            <a:off x="7851320" y="3157642"/>
            <a:ext cx="379149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Key Idea</a:t>
            </a:r>
          </a:p>
          <a:p>
            <a:pPr lvl="1"/>
            <a:r>
              <a:rPr lang="en-US" sz="2400" b="1" dirty="0">
                <a:solidFill>
                  <a:srgbClr val="008000"/>
                </a:solidFill>
              </a:rPr>
              <a:t>One mathematical framework...</a:t>
            </a:r>
            <a:endParaRPr lang="en-US" sz="2400" dirty="0">
              <a:solidFill>
                <a:srgbClr val="008000"/>
              </a:solidFill>
            </a:endParaRPr>
          </a:p>
          <a:p>
            <a:pPr lvl="1"/>
            <a:r>
              <a:rPr lang="en-US" sz="2400" b="1" dirty="0">
                <a:solidFill>
                  <a:srgbClr val="008000"/>
                </a:solidFill>
              </a:rPr>
              <a:t>One process of becoming...</a:t>
            </a:r>
            <a:endParaRPr lang="en-US" sz="2400" dirty="0">
              <a:solidFill>
                <a:srgbClr val="008000"/>
              </a:solidFill>
            </a:endParaRPr>
          </a:p>
          <a:p>
            <a:pPr lvl="1"/>
            <a:r>
              <a:rPr lang="en-US" sz="2400" b="1" dirty="0">
                <a:solidFill>
                  <a:srgbClr val="008000"/>
                </a:solidFill>
              </a:rPr>
              <a:t>One continual lure toward an emergent order.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0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8CA83-0AA1-951F-F2DC-4B899901C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D975-A7E6-0DA0-2050-4571F3ED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76444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Example: Vending Machine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F2D47-7171-BA5A-CB3D-2766A9E09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24" y="1119116"/>
            <a:ext cx="7521584" cy="56624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b="1" dirty="0"/>
              <a:t>Connecting the Example to Physics: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This simple machine illustrates three important ideas.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>
                <a:solidFill>
                  <a:srgbClr val="3333FF"/>
                </a:solidFill>
              </a:rPr>
              <a:t>State Space</a:t>
            </a:r>
            <a:br>
              <a:rPr lang="en-US" dirty="0"/>
            </a:br>
            <a:r>
              <a:rPr lang="en-US" dirty="0"/>
              <a:t>The list of possible states the system can occupy.  In quantum physics the state space is called </a:t>
            </a:r>
            <a:r>
              <a:rPr lang="en-US" b="1" dirty="0">
                <a:solidFill>
                  <a:srgbClr val="3333FF"/>
                </a:solidFill>
              </a:rPr>
              <a:t>Hilbert Space</a:t>
            </a:r>
            <a:r>
              <a:rPr lang="en-US" dirty="0">
                <a:solidFill>
                  <a:srgbClr val="3333FF"/>
                </a:solidFill>
              </a:rPr>
              <a:t>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Evolution Rule</a:t>
            </a:r>
            <a:br>
              <a:rPr lang="en-US" dirty="0"/>
            </a:br>
            <a:r>
              <a:rPr lang="en-US" dirty="0"/>
              <a:t>Rules that determine how the system moves from one state to another. In quantum physics these evolution rules are generated by the </a:t>
            </a:r>
            <a:r>
              <a:rPr lang="en-US" b="1" dirty="0">
                <a:solidFill>
                  <a:srgbClr val="FF0000"/>
                </a:solidFill>
              </a:rPr>
              <a:t>Hamiltonian</a:t>
            </a:r>
            <a:r>
              <a:rPr lang="en-US" dirty="0"/>
              <a:t>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>
                <a:solidFill>
                  <a:srgbClr val="008000"/>
                </a:solidFill>
              </a:rPr>
              <a:t>Observable Output</a:t>
            </a:r>
            <a:br>
              <a:rPr lang="en-US" dirty="0"/>
            </a:br>
            <a:r>
              <a:rPr lang="en-US" dirty="0"/>
              <a:t>The LED display tells the user what state the machine is in. In physics we also need a rule that connects the quantum state to what we observe in experiments (</a:t>
            </a:r>
            <a:r>
              <a:rPr lang="en-US" b="1" dirty="0">
                <a:solidFill>
                  <a:srgbClr val="008000"/>
                </a:solidFill>
              </a:rPr>
              <a:t>The Born Rule</a:t>
            </a:r>
            <a:r>
              <a:rPr lang="en-US" dirty="0"/>
              <a:t>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With this idea in mind, we can now build a </a:t>
            </a:r>
            <a:r>
              <a:rPr lang="en-US" b="1" dirty="0"/>
              <a:t>state machine description of quantum physics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E81948-6414-C759-6EA4-38BCB6F54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3" r="23430"/>
          <a:stretch>
            <a:fillRect/>
          </a:stretch>
        </p:blipFill>
        <p:spPr>
          <a:xfrm>
            <a:off x="8420669" y="1393208"/>
            <a:ext cx="3125338" cy="4351459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FA90-3F0D-E5F6-675C-91A9582D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5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5E8F7D-5235-4856-9EE8-AEDB5213C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87" y="37895"/>
            <a:ext cx="6086726" cy="1079614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3333FF"/>
                </a:solidFill>
              </a:rPr>
              <a:t>Lecture 5 Review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BACD7-8877-0992-0CBB-F25156CC6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50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07F79D-CA08-733A-5C1E-1338AD405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147" y="1676074"/>
            <a:ext cx="6601097" cy="47204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453B5-4598-5D71-23AA-7BD31F6D4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914399"/>
            <a:ext cx="5965371" cy="58534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Building the Quantum State Machine</a:t>
            </a:r>
          </a:p>
          <a:p>
            <a:pPr marL="0" indent="0">
              <a:buNone/>
            </a:pPr>
            <a:r>
              <a:rPr lang="en-US" sz="2000" b="1" dirty="0"/>
              <a:t>1</a:t>
            </a:r>
            <a:r>
              <a:rPr lang="en-US" sz="2000" b="1" dirty="0">
                <a:solidFill>
                  <a:srgbClr val="008000"/>
                </a:solidFill>
              </a:rPr>
              <a:t>. </a:t>
            </a:r>
            <a:r>
              <a:rPr lang="en-US" sz="2600" b="1" dirty="0">
                <a:solidFill>
                  <a:srgbClr val="008000"/>
                </a:solidFill>
              </a:rPr>
              <a:t>State Space</a:t>
            </a:r>
          </a:p>
          <a:p>
            <a:pPr lvl="1"/>
            <a:r>
              <a:rPr lang="en-US" sz="2000" b="1" dirty="0"/>
              <a:t>The possible quantum states of a system form a Hilbert Space.</a:t>
            </a:r>
          </a:p>
          <a:p>
            <a:pPr marL="0" indent="0">
              <a:buNone/>
            </a:pPr>
            <a:r>
              <a:rPr lang="en-US" sz="2000" b="1" dirty="0"/>
              <a:t>2. </a:t>
            </a:r>
            <a:r>
              <a:rPr lang="en-US" sz="2600" b="1" dirty="0">
                <a:solidFill>
                  <a:srgbClr val="FF0000"/>
                </a:solidFill>
              </a:rPr>
              <a:t>Evolution Rule</a:t>
            </a:r>
          </a:p>
          <a:p>
            <a:pPr lvl="1"/>
            <a:r>
              <a:rPr lang="en-US" sz="2000" b="1" dirty="0"/>
              <a:t>The Hamiltonian determines how the quantum state evolves through time.</a:t>
            </a:r>
          </a:p>
          <a:p>
            <a:pPr marL="0" indent="0">
              <a:buNone/>
            </a:pPr>
            <a:r>
              <a:rPr lang="en-US" sz="2000" b="1" dirty="0"/>
              <a:t>3. </a:t>
            </a:r>
            <a:r>
              <a:rPr lang="en-US" sz="2600" b="1" dirty="0">
                <a:solidFill>
                  <a:srgbClr val="7030A0"/>
                </a:solidFill>
              </a:rPr>
              <a:t>Observable Output</a:t>
            </a:r>
          </a:p>
          <a:p>
            <a:pPr lvl="1"/>
            <a:r>
              <a:rPr lang="en-US" sz="2000" b="1" dirty="0"/>
              <a:t>The Born Rule converts the evolving quantum state into experimentally measurable probabilities.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3333FF"/>
                </a:solidFill>
              </a:rPr>
              <a:t>Key Idea</a:t>
            </a:r>
          </a:p>
          <a:p>
            <a:pPr lvl="1"/>
            <a:r>
              <a:rPr lang="en-US" sz="2000" b="1" dirty="0"/>
              <a:t>The Hilbert Space, the Hamiltonian, and the Born Rule together define the Quantum State Machine.</a:t>
            </a:r>
          </a:p>
        </p:txBody>
      </p:sp>
    </p:spTree>
    <p:extLst>
      <p:ext uri="{BB962C8B-B14F-4D97-AF65-F5344CB8AC3E}">
        <p14:creationId xmlns:p14="http://schemas.microsoft.com/office/powerpoint/2010/main" val="205482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BC9A6-24BC-76C7-BBF5-6CCB23B9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02234"/>
            <a:ext cx="4544762" cy="768912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Lecture 5 Review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AF21520-6684-2F45-5394-DB706A6FF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75" y="1065272"/>
            <a:ext cx="7053942" cy="47085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572DC-2FB1-CA3B-17AF-80D50D73F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51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6C1EF-5AAC-0AC5-4919-3FD923064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888277"/>
            <a:ext cx="5199017" cy="59697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Running the Quantum State Machine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08000"/>
                </a:solidFill>
              </a:rPr>
              <a:t>One Mathematical Framework</a:t>
            </a:r>
          </a:p>
          <a:p>
            <a:pPr lvl="1"/>
            <a:r>
              <a:rPr lang="en-US" sz="2800" b="1" dirty="0"/>
              <a:t>The same Quantum State Machine can be used to predict</a:t>
            </a:r>
          </a:p>
          <a:p>
            <a:pPr lvl="2"/>
            <a:r>
              <a:rPr lang="en-US" sz="2800" b="1" dirty="0">
                <a:solidFill>
                  <a:srgbClr val="3333FF"/>
                </a:solidFill>
              </a:rPr>
              <a:t>the evolution of photons</a:t>
            </a:r>
          </a:p>
          <a:p>
            <a:pPr lvl="2"/>
            <a:r>
              <a:rPr lang="en-US" sz="2800" b="1" dirty="0">
                <a:solidFill>
                  <a:srgbClr val="FF0000"/>
                </a:solidFill>
              </a:rPr>
              <a:t>the structure of atoms, nuclei, and hadrons</a:t>
            </a:r>
          </a:p>
          <a:p>
            <a:pPr lvl="2"/>
            <a:r>
              <a:rPr lang="en-US" sz="2800" b="1" dirty="0">
                <a:solidFill>
                  <a:srgbClr val="008000"/>
                </a:solidFill>
              </a:rPr>
              <a:t>the operation of quantum computers.</a:t>
            </a:r>
          </a:p>
        </p:txBody>
      </p:sp>
    </p:spTree>
    <p:extLst>
      <p:ext uri="{BB962C8B-B14F-4D97-AF65-F5344CB8AC3E}">
        <p14:creationId xmlns:p14="http://schemas.microsoft.com/office/powerpoint/2010/main" val="281619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4B42D0-4EC3-ECB3-CB33-50EEC4D6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85CB4-E0E6-1301-2F99-6559CF878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02234"/>
            <a:ext cx="4544762" cy="768912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Lecture 5 Review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4FF453-1791-7663-4AC4-7BB107F0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913C66-B82B-0606-7DA7-4932D5B1D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75" y="1065272"/>
            <a:ext cx="7053942" cy="47085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DC152-F79F-7ABA-2E18-FE6BA09BE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888277"/>
            <a:ext cx="5199017" cy="59697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Running the Quantum State Machine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b="1" dirty="0">
                <a:solidFill>
                  <a:srgbClr val="008000"/>
                </a:solidFill>
              </a:rPr>
              <a:t>Classical and Quantum Computers</a:t>
            </a:r>
          </a:p>
          <a:p>
            <a:pPr lvl="1"/>
            <a:r>
              <a:rPr lang="en-US" sz="2800" b="1" dirty="0"/>
              <a:t>Both are state machines that differ in:</a:t>
            </a:r>
          </a:p>
          <a:p>
            <a:pPr lvl="2"/>
            <a:r>
              <a:rPr lang="en-US" sz="2800" b="1" dirty="0">
                <a:solidFill>
                  <a:srgbClr val="3333FF"/>
                </a:solidFill>
              </a:rPr>
              <a:t>How they represent their states</a:t>
            </a:r>
          </a:p>
          <a:p>
            <a:pPr lvl="2"/>
            <a:r>
              <a:rPr lang="en-US" sz="2800" b="1" dirty="0">
                <a:solidFill>
                  <a:srgbClr val="FF0000"/>
                </a:solidFill>
              </a:rPr>
              <a:t>How those states evolve.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FD7A6D1-0B88-7734-E391-4A38A9F30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52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3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7918DC-B940-69CF-6043-56F55428A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A4008-BA40-807B-5267-DDD85D573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02234"/>
            <a:ext cx="4544762" cy="768912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Lecture 5 Review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91E885-FE7D-E9A2-3706-EE70C19D3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26A8DC3-E6EF-8D7B-BCF8-63C91CEFA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75" y="1065272"/>
            <a:ext cx="7053942" cy="47085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EAF36-3224-7F62-ABA4-9F8A6BAA6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888277"/>
            <a:ext cx="5199017" cy="59697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Running the Quantum State Machine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b="1" dirty="0">
                <a:solidFill>
                  <a:srgbClr val="008000"/>
                </a:solidFill>
              </a:rPr>
              <a:t>Quantum Advantage</a:t>
            </a:r>
          </a:p>
          <a:p>
            <a:pPr lvl="1"/>
            <a:r>
              <a:rPr lang="en-US" sz="2800" b="1" dirty="0"/>
              <a:t>The advantage of a quantum computer comes:</a:t>
            </a:r>
          </a:p>
          <a:p>
            <a:pPr lvl="2"/>
            <a:r>
              <a:rPr lang="en-US" sz="2800" b="1" dirty="0">
                <a:solidFill>
                  <a:srgbClr val="3333FF"/>
                </a:solidFill>
              </a:rPr>
              <a:t>Not from having more possible states</a:t>
            </a:r>
          </a:p>
          <a:p>
            <a:pPr marL="457200" lvl="1" indent="0">
              <a:buNone/>
              <a:tabLst>
                <a:tab pos="692150" algn="l"/>
              </a:tabLst>
            </a:pPr>
            <a:r>
              <a:rPr lang="en-US" sz="2800" b="1" dirty="0"/>
              <a:t>But from</a:t>
            </a:r>
          </a:p>
          <a:p>
            <a:pPr lvl="2"/>
            <a:r>
              <a:rPr lang="en-US" sz="2800" b="1" dirty="0">
                <a:solidFill>
                  <a:srgbClr val="FF0000"/>
                </a:solidFill>
              </a:rPr>
              <a:t>How the Hamiltonian evolves the quantum state before measurement.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4E6D5-8DDF-5D46-014A-E57804386ECB}"/>
              </a:ext>
            </a:extLst>
          </p:cNvPr>
          <p:cNvSpPr txBox="1"/>
          <p:nvPr/>
        </p:nvSpPr>
        <p:spPr>
          <a:xfrm>
            <a:off x="5306602" y="5648662"/>
            <a:ext cx="6885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Key Idea</a:t>
            </a:r>
          </a:p>
          <a:p>
            <a:pPr lvl="1"/>
            <a:r>
              <a:rPr lang="en-US" sz="2400" b="1" dirty="0">
                <a:solidFill>
                  <a:srgbClr val="008000"/>
                </a:solidFill>
              </a:rPr>
              <a:t>One mathematical framework...</a:t>
            </a:r>
          </a:p>
          <a:p>
            <a:pPr lvl="1"/>
            <a:r>
              <a:rPr lang="en-US" sz="2400" b="1" dirty="0">
                <a:solidFill>
                  <a:srgbClr val="3333FF"/>
                </a:solidFill>
              </a:rPr>
              <a:t>many applications.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AB2AE7F-2FB6-3167-35C1-9E61EE22C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53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8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BEAC8-24D1-858D-DE05-71AE8E23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76445"/>
            <a:ext cx="9110854" cy="86139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Next Time...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F9FED-4467-5088-C144-CA1A46F9B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81" y="902679"/>
            <a:ext cx="5675863" cy="587887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/>
              <a:t>The Infamous Single-Slit Experiment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008000"/>
                </a:solidFill>
              </a:rPr>
              <a:t>For more than one hundred years, physicists have explained the spreading of light passing through a narrow slit using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Classical Electromagnetism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and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the Uncertainty Principle.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008000"/>
                </a:solidFill>
              </a:rPr>
              <a:t>These explanations correctly predict the observed probability distribution.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>
                <a:solidFill>
                  <a:srgbClr val="FF0000"/>
                </a:solidFill>
              </a:rPr>
              <a:t>But are they telling the whole story?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E60498-C6DE-6E92-0FE6-0C24C6BE7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/>
          <a:stretch>
            <a:fillRect/>
          </a:stretch>
        </p:blipFill>
        <p:spPr>
          <a:xfrm>
            <a:off x="5820120" y="1807140"/>
            <a:ext cx="6176783" cy="4265748"/>
          </a:xfrm>
          <a:prstGeom prst="round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70D5155-6E45-B9D4-AB0F-72641F7C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54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9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C5D255-4ED0-C14E-1528-7065A9415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5973A9E-313D-3559-F57F-B7B59F937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4200B55-7680-E34E-2B66-03A7AEF20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806BF-1CA6-FF91-0311-F1C401FA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76445"/>
            <a:ext cx="9110854" cy="86139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Next Time...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5F100-1EA1-1BA1-4B64-91B7639D0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81" y="902678"/>
            <a:ext cx="5675863" cy="595532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/>
              <a:t>The Infamous Single-Slit Experiment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008000"/>
                </a:solidFill>
              </a:rPr>
              <a:t>Next time we will compare three different descriptions of the same experiment.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Classical Electromagnetism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Predicts the intensity distribution of the light wave.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 Uncertainty Principle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Predicts the probability </a:t>
            </a:r>
            <a:r>
              <a:rPr lang="en-US" b="1" spc="-50" dirty="0">
                <a:solidFill>
                  <a:srgbClr val="3333FF"/>
                </a:solidFill>
              </a:rPr>
              <a:t>distribution for detecting photons.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 Quantum State Machine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Predicts the complete quantum evolution that gives rise to the probability distribution.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91951F-FECA-9F93-6DE9-1F7C12B0F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/>
          <a:stretch>
            <a:fillRect/>
          </a:stretch>
        </p:blipFill>
        <p:spPr>
          <a:xfrm>
            <a:off x="5820120" y="1807140"/>
            <a:ext cx="6176783" cy="4265748"/>
          </a:xfrm>
          <a:prstGeom prst="round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4D1445A-4F6F-91F7-0BF4-E592805D9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4591B4B-D6AC-32A5-7EE3-FAF4DED61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55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7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14EADC-CEDB-C664-7A71-CEEFF83D5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CFB103-E42A-D8E2-5D57-DC361B2A0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8B752D2-9DAF-6442-F064-5F1011FFB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08A507-FA0C-E3C6-7366-9C688003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76445"/>
            <a:ext cx="9110854" cy="86139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Next Time...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A1824-42B4-3630-0300-814EA9BC8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81" y="902679"/>
            <a:ext cx="5592682" cy="473608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/>
              <a:t>The Infamous Single-Slit Experiment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800" b="1" dirty="0">
                <a:solidFill>
                  <a:srgbClr val="008000"/>
                </a:solidFill>
              </a:rPr>
              <a:t>The Big Question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</a:rPr>
              <a:t>What additional insight do we gain by applying the Quantum State Machine model itself?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06C0B8-415E-08CF-F79C-833989F4E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/>
          <a:stretch>
            <a:fillRect/>
          </a:stretch>
        </p:blipFill>
        <p:spPr>
          <a:xfrm>
            <a:off x="5820120" y="1807140"/>
            <a:ext cx="6176783" cy="4265748"/>
          </a:xfrm>
          <a:prstGeom prst="round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867DA30-9309-943E-DCFA-7E99E618D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7811D90-7F47-A43D-D8AB-D41B5EA13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56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5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[100+] That's All Folks Wallpapers | Wallpapers.com">
            <a:extLst>
              <a:ext uri="{FF2B5EF4-FFF2-40B4-BE49-F238E27FC236}">
                <a16:creationId xmlns:a16="http://schemas.microsoft.com/office/drawing/2014/main" id="{DBB592A7-88E0-3AE0-F260-DE379FEE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053B29-8146-73D6-F0D9-D967EDDC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57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7676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3B0B398-4E23-3587-91E4-115AD0E96205}"/>
              </a:ext>
            </a:extLst>
          </p:cNvPr>
          <p:cNvGrpSpPr/>
          <p:nvPr/>
        </p:nvGrpSpPr>
        <p:grpSpPr>
          <a:xfrm>
            <a:off x="437376" y="2012762"/>
            <a:ext cx="11354967" cy="2047446"/>
            <a:chOff x="245652" y="2012762"/>
            <a:chExt cx="11354967" cy="2047446"/>
          </a:xfrm>
        </p:grpSpPr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17AB890C-F0D0-6588-E469-762840B80E55}"/>
                </a:ext>
              </a:extLst>
            </p:cNvPr>
            <p:cNvSpPr/>
            <p:nvPr/>
          </p:nvSpPr>
          <p:spPr>
            <a:xfrm>
              <a:off x="1146402" y="2920620"/>
              <a:ext cx="914400" cy="914400"/>
            </a:xfrm>
            <a:prstGeom prst="flowChar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3B6F4C8-E508-0761-D4FB-B439260FDD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3520" y="3377820"/>
              <a:ext cx="4572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34095-2EDD-E7B5-9CF9-B91334F7C4AF}"/>
                </a:ext>
              </a:extLst>
            </p:cNvPr>
            <p:cNvSpPr/>
            <p:nvPr/>
          </p:nvSpPr>
          <p:spPr>
            <a:xfrm>
              <a:off x="8570793" y="2688608"/>
              <a:ext cx="2115389" cy="1371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Projection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Born Rule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EBA7550-D5D3-359D-68EA-AB3578F0F1C7}"/>
                </a:ext>
              </a:extLst>
            </p:cNvPr>
            <p:cNvSpPr/>
            <p:nvPr/>
          </p:nvSpPr>
          <p:spPr>
            <a:xfrm>
              <a:off x="2470228" y="2688608"/>
              <a:ext cx="2647666" cy="1371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Hamiltonian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74C46EC-DD46-D67F-1D46-1CDAA2E717B0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5117894" y="3374408"/>
              <a:ext cx="507307" cy="341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568C63A-248E-7083-122B-0D4EC777FD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7340" y="3377820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6639263-16BF-D57F-D8C2-D148015156B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146406" y="2463422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57BEEB4-E597-043D-4490-F677AD7516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86219" y="3377820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6E1111-2DD5-4C99-7AAE-2988BAFB93D5}"/>
                </a:ext>
              </a:extLst>
            </p:cNvPr>
            <p:cNvCxnSpPr>
              <a:cxnSpLocks/>
            </p:cNvCxnSpPr>
            <p:nvPr/>
          </p:nvCxnSpPr>
          <p:spPr>
            <a:xfrm>
              <a:off x="1597066" y="2012762"/>
              <a:ext cx="649604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24888F4-CCA0-5217-6EBB-8727D51A02CB}"/>
                </a:ext>
              </a:extLst>
            </p:cNvPr>
            <p:cNvCxnSpPr>
              <a:cxnSpLocks/>
            </p:cNvCxnSpPr>
            <p:nvPr/>
          </p:nvCxnSpPr>
          <p:spPr>
            <a:xfrm>
              <a:off x="8093109" y="2012762"/>
              <a:ext cx="0" cy="136505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09F8CD-4085-3DB0-D27B-45DF4EB0C6B2}"/>
                </a:ext>
              </a:extLst>
            </p:cNvPr>
            <p:cNvSpPr/>
            <p:nvPr/>
          </p:nvSpPr>
          <p:spPr>
            <a:xfrm>
              <a:off x="5636518" y="2688608"/>
              <a:ext cx="2057400" cy="1371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Quantum 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State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380C3CB-1C47-46A8-90AD-FB9874862D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652" y="3377820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26BF2DE-F5BF-B4A1-DB43-D8BEF5478E67}"/>
              </a:ext>
            </a:extLst>
          </p:cNvPr>
          <p:cNvSpPr txBox="1"/>
          <p:nvPr/>
        </p:nvSpPr>
        <p:spPr>
          <a:xfrm>
            <a:off x="-1" y="172447"/>
            <a:ext cx="11992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8000"/>
                </a:solidFill>
              </a:rPr>
              <a:t>The Quantum Field Theory (QFT) Model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DE7ECA-5BC9-0174-3389-F59DBD42B501}"/>
              </a:ext>
            </a:extLst>
          </p:cNvPr>
          <p:cNvGrpSpPr/>
          <p:nvPr/>
        </p:nvGrpSpPr>
        <p:grpSpPr>
          <a:xfrm>
            <a:off x="3494044" y="4060208"/>
            <a:ext cx="5309420" cy="2559042"/>
            <a:chOff x="3494044" y="4060208"/>
            <a:chExt cx="5309420" cy="255904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69D4FA0-D682-96B1-4D01-EDE613161A73}"/>
                </a:ext>
              </a:extLst>
            </p:cNvPr>
            <p:cNvSpPr txBox="1"/>
            <p:nvPr/>
          </p:nvSpPr>
          <p:spPr>
            <a:xfrm>
              <a:off x="3494044" y="5542032"/>
              <a:ext cx="53094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Starts in the Vacuum State</a:t>
              </a:r>
            </a:p>
            <a:p>
              <a:r>
                <a:rPr lang="en-US" sz="3200" b="1" dirty="0">
                  <a:solidFill>
                    <a:srgbClr val="FF0000"/>
                  </a:solidFill>
                </a:rPr>
                <a:t>No particles present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780DE01-C99B-CFD4-A82D-28D25649821B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V="1">
              <a:off x="5824820" y="4060208"/>
              <a:ext cx="1032122" cy="148182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C485014-1723-4FE9-5C2F-D70B60CA7ECB}"/>
              </a:ext>
            </a:extLst>
          </p:cNvPr>
          <p:cNvGrpSpPr/>
          <p:nvPr/>
        </p:nvGrpSpPr>
        <p:grpSpPr>
          <a:xfrm>
            <a:off x="223461" y="3377820"/>
            <a:ext cx="4982720" cy="2400771"/>
            <a:chOff x="223461" y="3377820"/>
            <a:chExt cx="4982720" cy="240077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333E52B-8483-03D9-ABAC-20F6BC927B3B}"/>
                </a:ext>
              </a:extLst>
            </p:cNvPr>
            <p:cNvSpPr txBox="1"/>
            <p:nvPr/>
          </p:nvSpPr>
          <p:spPr>
            <a:xfrm>
              <a:off x="223461" y="4208931"/>
              <a:ext cx="49827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3333FF"/>
                  </a:solidFill>
                </a:rPr>
                <a:t>Input Prepared</a:t>
              </a:r>
            </a:p>
            <a:p>
              <a:r>
                <a:rPr lang="en-US" sz="3200" b="1" dirty="0">
                  <a:solidFill>
                    <a:srgbClr val="3333FF"/>
                  </a:solidFill>
                </a:rPr>
                <a:t>Photon emitted from the laser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A7AFC68-6FBF-DF6B-EF3F-690E4990B83F}"/>
                </a:ext>
              </a:extLst>
            </p:cNvPr>
            <p:cNvCxnSpPr>
              <a:endCxn id="4" idx="2"/>
            </p:cNvCxnSpPr>
            <p:nvPr/>
          </p:nvCxnSpPr>
          <p:spPr>
            <a:xfrm flipV="1">
              <a:off x="437376" y="3377820"/>
              <a:ext cx="900750" cy="831111"/>
            </a:xfrm>
            <a:prstGeom prst="straightConnector1">
              <a:avLst/>
            </a:prstGeom>
            <a:ln w="76200">
              <a:solidFill>
                <a:srgbClr val="3333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12DE7F-F575-725B-0BE4-AC6296BF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6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3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72753-A3A2-6B06-1226-B3F0ADC77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2A46508-1930-95A3-386D-301FB2070012}"/>
              </a:ext>
            </a:extLst>
          </p:cNvPr>
          <p:cNvGrpSpPr/>
          <p:nvPr/>
        </p:nvGrpSpPr>
        <p:grpSpPr>
          <a:xfrm>
            <a:off x="437376" y="2012762"/>
            <a:ext cx="11354967" cy="2047446"/>
            <a:chOff x="245652" y="2012762"/>
            <a:chExt cx="11354967" cy="2047446"/>
          </a:xfrm>
        </p:grpSpPr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7A264E03-14AF-C586-2E36-4F9B0359CD2C}"/>
                </a:ext>
              </a:extLst>
            </p:cNvPr>
            <p:cNvSpPr/>
            <p:nvPr/>
          </p:nvSpPr>
          <p:spPr>
            <a:xfrm>
              <a:off x="1146402" y="2920620"/>
              <a:ext cx="914400" cy="914400"/>
            </a:xfrm>
            <a:prstGeom prst="flowChar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D44FB7F-15F4-501A-F361-AB74F4ACEA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3520" y="3377820"/>
              <a:ext cx="4572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E36FBA-053D-A777-1625-E09B14B6FA08}"/>
                </a:ext>
              </a:extLst>
            </p:cNvPr>
            <p:cNvSpPr/>
            <p:nvPr/>
          </p:nvSpPr>
          <p:spPr>
            <a:xfrm>
              <a:off x="8570793" y="2688608"/>
              <a:ext cx="2115389" cy="1371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Projection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Born Rule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8D7084-002E-1D5B-01EF-2BAA1CB83D0F}"/>
                </a:ext>
              </a:extLst>
            </p:cNvPr>
            <p:cNvSpPr/>
            <p:nvPr/>
          </p:nvSpPr>
          <p:spPr>
            <a:xfrm>
              <a:off x="2470228" y="2688608"/>
              <a:ext cx="2647666" cy="1371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Hamiltonian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254583E-BE48-A534-F505-AC546EAE3E64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5117894" y="3374408"/>
              <a:ext cx="507307" cy="341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1A6DA49-627A-C3B2-3F03-6448D50A6D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7340" y="3377820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B70A751-38B6-B475-B11D-26AFB312E3F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146406" y="2463422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F2FB6D6-BD8D-E879-72CB-4179EBDFB1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86219" y="3377820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9B394D5-C225-172A-B24A-DF4FDA495306}"/>
                </a:ext>
              </a:extLst>
            </p:cNvPr>
            <p:cNvCxnSpPr>
              <a:cxnSpLocks/>
            </p:cNvCxnSpPr>
            <p:nvPr/>
          </p:nvCxnSpPr>
          <p:spPr>
            <a:xfrm>
              <a:off x="1597066" y="2012762"/>
              <a:ext cx="649604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76EC4B4-18C9-926E-659C-3CD7B5C18B51}"/>
                </a:ext>
              </a:extLst>
            </p:cNvPr>
            <p:cNvCxnSpPr>
              <a:cxnSpLocks/>
            </p:cNvCxnSpPr>
            <p:nvPr/>
          </p:nvCxnSpPr>
          <p:spPr>
            <a:xfrm>
              <a:off x="8093109" y="2012762"/>
              <a:ext cx="0" cy="136505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AB29640-36EC-072F-1F25-DE25500A3FFD}"/>
                </a:ext>
              </a:extLst>
            </p:cNvPr>
            <p:cNvSpPr/>
            <p:nvPr/>
          </p:nvSpPr>
          <p:spPr>
            <a:xfrm>
              <a:off x="5636518" y="2688608"/>
              <a:ext cx="2057400" cy="1371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Quantum 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State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CB40DA1-E4DC-56F1-1DF5-C8E338C99B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652" y="3377820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FF6A9D8-4033-0A29-65EE-5FCCEB1946A3}"/>
              </a:ext>
            </a:extLst>
          </p:cNvPr>
          <p:cNvSpPr txBox="1"/>
          <p:nvPr/>
        </p:nvSpPr>
        <p:spPr>
          <a:xfrm>
            <a:off x="-1" y="172447"/>
            <a:ext cx="11992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8000"/>
                </a:solidFill>
              </a:rPr>
              <a:t>The Quantum Field Theory (QFT) Model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93C179-7ABC-33D8-984B-BF30D0915DD6}"/>
              </a:ext>
            </a:extLst>
          </p:cNvPr>
          <p:cNvGrpSpPr/>
          <p:nvPr/>
        </p:nvGrpSpPr>
        <p:grpSpPr>
          <a:xfrm>
            <a:off x="195951" y="4060208"/>
            <a:ext cx="5639994" cy="3250294"/>
            <a:chOff x="448147" y="4060208"/>
            <a:chExt cx="5309420" cy="325029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FB4E85-7A13-85F0-202E-424887A42DC9}"/>
                </a:ext>
              </a:extLst>
            </p:cNvPr>
            <p:cNvSpPr txBox="1"/>
            <p:nvPr/>
          </p:nvSpPr>
          <p:spPr>
            <a:xfrm>
              <a:off x="448147" y="4755957"/>
              <a:ext cx="530942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The Hamiltonian determines the evolution from the vacuum state to a state containing one photon.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D097267D-3737-1E2E-CB9C-9D40FBE0C79A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V="1">
              <a:off x="3102857" y="4060208"/>
              <a:ext cx="1085685" cy="69574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Arrow: Circular 14">
            <a:extLst>
              <a:ext uri="{FF2B5EF4-FFF2-40B4-BE49-F238E27FC236}">
                <a16:creationId xmlns:a16="http://schemas.microsoft.com/office/drawing/2014/main" id="{D35E57F1-D401-7A41-E13F-975F78A9656F}"/>
              </a:ext>
            </a:extLst>
          </p:cNvPr>
          <p:cNvSpPr/>
          <p:nvPr/>
        </p:nvSpPr>
        <p:spPr>
          <a:xfrm flipH="1">
            <a:off x="973393" y="532383"/>
            <a:ext cx="8288593" cy="6428856"/>
          </a:xfrm>
          <a:prstGeom prst="circularArrow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65E653-016E-C0BF-073E-DE8275F2707D}"/>
              </a:ext>
            </a:extLst>
          </p:cNvPr>
          <p:cNvGrpSpPr/>
          <p:nvPr/>
        </p:nvGrpSpPr>
        <p:grpSpPr>
          <a:xfrm>
            <a:off x="5996351" y="3374408"/>
            <a:ext cx="5406291" cy="3461888"/>
            <a:chOff x="5996351" y="3374408"/>
            <a:chExt cx="5406291" cy="34618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470FF-8885-03CE-2CDB-D9C6C70945AE}"/>
                </a:ext>
              </a:extLst>
            </p:cNvPr>
            <p:cNvSpPr txBox="1"/>
            <p:nvPr/>
          </p:nvSpPr>
          <p:spPr>
            <a:xfrm>
              <a:off x="5996351" y="4281751"/>
              <a:ext cx="540629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3333FF"/>
                  </a:solidFill>
                </a:rPr>
                <a:t>The feedback loop repeatedly updates the quantum description of the photon as it propagates through space and time.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2C4712C-7A1A-4219-74A1-36C34749D8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4833" y="3374408"/>
              <a:ext cx="0" cy="914400"/>
            </a:xfrm>
            <a:prstGeom prst="straightConnector1">
              <a:avLst/>
            </a:prstGeom>
            <a:ln w="76200">
              <a:solidFill>
                <a:srgbClr val="3333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5EFE17-A7D8-3C11-C955-E519DF0DC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7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55F3D-64F3-CFBF-89AB-990FF67A8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A64B2B0-82FF-3743-44D3-B0224561A424}"/>
              </a:ext>
            </a:extLst>
          </p:cNvPr>
          <p:cNvGrpSpPr/>
          <p:nvPr/>
        </p:nvGrpSpPr>
        <p:grpSpPr>
          <a:xfrm>
            <a:off x="437376" y="2012762"/>
            <a:ext cx="11354967" cy="2047446"/>
            <a:chOff x="245652" y="2012762"/>
            <a:chExt cx="11354967" cy="2047446"/>
          </a:xfrm>
        </p:grpSpPr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4E400FDE-0AC8-BB96-80FB-E8B892D6DDC7}"/>
                </a:ext>
              </a:extLst>
            </p:cNvPr>
            <p:cNvSpPr/>
            <p:nvPr/>
          </p:nvSpPr>
          <p:spPr>
            <a:xfrm>
              <a:off x="1146402" y="2920620"/>
              <a:ext cx="914400" cy="914400"/>
            </a:xfrm>
            <a:prstGeom prst="flowChar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C45FBAE-6FDB-0C1F-7293-88E662D4B9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3520" y="3377820"/>
              <a:ext cx="4572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9A4489-CD17-216B-81B2-B4F5CE54BF37}"/>
                </a:ext>
              </a:extLst>
            </p:cNvPr>
            <p:cNvSpPr/>
            <p:nvPr/>
          </p:nvSpPr>
          <p:spPr>
            <a:xfrm>
              <a:off x="8570793" y="2688608"/>
              <a:ext cx="2115389" cy="1371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Projection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Born Rule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E84F1DB-D7A3-0634-500B-A07E522669BD}"/>
                </a:ext>
              </a:extLst>
            </p:cNvPr>
            <p:cNvSpPr/>
            <p:nvPr/>
          </p:nvSpPr>
          <p:spPr>
            <a:xfrm>
              <a:off x="2470228" y="2688608"/>
              <a:ext cx="2647666" cy="1371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Hamiltonian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590A476-FAF7-A9E6-2699-CD3472E4B996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5117894" y="3374408"/>
              <a:ext cx="507307" cy="341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D239FDF-BC1C-F800-9ED9-26C648BD52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7340" y="3377820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AF5AD90-8931-E0B5-414E-03710EF1BD3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146406" y="2463422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A10C959-2AA5-49ED-685D-6F678814E2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86219" y="3377820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EA5DC44-E557-A947-61EF-30AFFF2C2A2A}"/>
                </a:ext>
              </a:extLst>
            </p:cNvPr>
            <p:cNvCxnSpPr>
              <a:cxnSpLocks/>
            </p:cNvCxnSpPr>
            <p:nvPr/>
          </p:nvCxnSpPr>
          <p:spPr>
            <a:xfrm>
              <a:off x="1597066" y="2012762"/>
              <a:ext cx="649604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B7C5E0D-CF88-EB4F-5C4F-2A02DAF23C2D}"/>
                </a:ext>
              </a:extLst>
            </p:cNvPr>
            <p:cNvCxnSpPr>
              <a:cxnSpLocks/>
            </p:cNvCxnSpPr>
            <p:nvPr/>
          </p:nvCxnSpPr>
          <p:spPr>
            <a:xfrm>
              <a:off x="8093109" y="2012762"/>
              <a:ext cx="0" cy="136505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AE748C-2BA1-376C-486A-A49803F5803C}"/>
                </a:ext>
              </a:extLst>
            </p:cNvPr>
            <p:cNvSpPr/>
            <p:nvPr/>
          </p:nvSpPr>
          <p:spPr>
            <a:xfrm>
              <a:off x="5636518" y="2688608"/>
              <a:ext cx="2057400" cy="1371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Quantum 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State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C848554-92BD-D218-4F0A-C104327C78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652" y="3377820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641E6F3-D219-3D59-ECCE-C7CD0915DD33}"/>
              </a:ext>
            </a:extLst>
          </p:cNvPr>
          <p:cNvSpPr txBox="1"/>
          <p:nvPr/>
        </p:nvSpPr>
        <p:spPr>
          <a:xfrm>
            <a:off x="-1" y="172447"/>
            <a:ext cx="11992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8000"/>
                </a:solidFill>
              </a:rPr>
              <a:t>The Quantum Field Theory (QFT) Model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D76BDF-A1B5-6C27-6F3A-02E30EA839FF}"/>
              </a:ext>
            </a:extLst>
          </p:cNvPr>
          <p:cNvSpPr txBox="1"/>
          <p:nvPr/>
        </p:nvSpPr>
        <p:spPr>
          <a:xfrm>
            <a:off x="4310743" y="4257110"/>
            <a:ext cx="48011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Output provides the probability of detecting the particle at any point in spacetime.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2C37360-136B-493C-5487-DFFC96AD897F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8911460" y="4060208"/>
            <a:ext cx="908752" cy="1227953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DB3C99-F045-9474-3AA4-3DCEECF2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8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AB820-C707-6B8D-47D5-AB3AFCABA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27E7F0D-D1F9-36F4-1972-7C4E03C2A260}"/>
              </a:ext>
            </a:extLst>
          </p:cNvPr>
          <p:cNvGrpSpPr/>
          <p:nvPr/>
        </p:nvGrpSpPr>
        <p:grpSpPr>
          <a:xfrm>
            <a:off x="437376" y="2012762"/>
            <a:ext cx="11354967" cy="2047446"/>
            <a:chOff x="245652" y="2012762"/>
            <a:chExt cx="11354967" cy="2047446"/>
          </a:xfrm>
        </p:grpSpPr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5BD0FB6F-68F6-FB65-DD2A-EEF37DE8155A}"/>
                </a:ext>
              </a:extLst>
            </p:cNvPr>
            <p:cNvSpPr/>
            <p:nvPr/>
          </p:nvSpPr>
          <p:spPr>
            <a:xfrm>
              <a:off x="1146402" y="2920620"/>
              <a:ext cx="914400" cy="914400"/>
            </a:xfrm>
            <a:prstGeom prst="flowChar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9965BFA-1001-899F-C6A2-01D192EE7D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3520" y="3377820"/>
              <a:ext cx="4572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070F54E-CC68-AA90-BDF4-937B300A76DD}"/>
                </a:ext>
              </a:extLst>
            </p:cNvPr>
            <p:cNvSpPr/>
            <p:nvPr/>
          </p:nvSpPr>
          <p:spPr>
            <a:xfrm>
              <a:off x="8570793" y="2688608"/>
              <a:ext cx="2115389" cy="1371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Projection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Born Rule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4398B9-BB6A-FEB7-DDB3-78BEA33D9C8F}"/>
                </a:ext>
              </a:extLst>
            </p:cNvPr>
            <p:cNvSpPr/>
            <p:nvPr/>
          </p:nvSpPr>
          <p:spPr>
            <a:xfrm>
              <a:off x="2470228" y="2688608"/>
              <a:ext cx="2647666" cy="1371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Hamiltonian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1B0D3D4-5094-1D5A-FB8B-3DB1A03257A9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5117894" y="3374408"/>
              <a:ext cx="507307" cy="341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5F1B5CA-0448-CDA1-C9B5-CCAD14340B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7340" y="3377820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40EBF45-5A9E-2348-9D13-D08330AEFF4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146406" y="2463422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FECE7E3-3A83-D6A4-DAC3-EF8C092E77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86219" y="3377820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FAD5D6-B757-B477-2B5A-07691FEEAC26}"/>
                </a:ext>
              </a:extLst>
            </p:cNvPr>
            <p:cNvCxnSpPr>
              <a:cxnSpLocks/>
            </p:cNvCxnSpPr>
            <p:nvPr/>
          </p:nvCxnSpPr>
          <p:spPr>
            <a:xfrm>
              <a:off x="1597066" y="2012762"/>
              <a:ext cx="649604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98E4B40-5C26-552B-F2F0-C2FBC4D368F2}"/>
                </a:ext>
              </a:extLst>
            </p:cNvPr>
            <p:cNvCxnSpPr>
              <a:cxnSpLocks/>
            </p:cNvCxnSpPr>
            <p:nvPr/>
          </p:nvCxnSpPr>
          <p:spPr>
            <a:xfrm>
              <a:off x="8093109" y="2012762"/>
              <a:ext cx="0" cy="136505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348DB29-5B08-4F79-A373-4530A252C66E}"/>
                </a:ext>
              </a:extLst>
            </p:cNvPr>
            <p:cNvSpPr/>
            <p:nvPr/>
          </p:nvSpPr>
          <p:spPr>
            <a:xfrm>
              <a:off x="5636518" y="2688608"/>
              <a:ext cx="2057400" cy="1371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Quantum 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State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56F989E-5A58-B1CF-6097-A18F3CC57C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652" y="3377820"/>
              <a:ext cx="914400" cy="1308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57708A6-11B6-6D18-E28B-625C53044BAA}"/>
              </a:ext>
            </a:extLst>
          </p:cNvPr>
          <p:cNvSpPr txBox="1"/>
          <p:nvPr/>
        </p:nvSpPr>
        <p:spPr>
          <a:xfrm>
            <a:off x="-1" y="172447"/>
            <a:ext cx="11992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8000"/>
                </a:solidFill>
              </a:rPr>
              <a:t>The Quantum Field Theory (QFT) Model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C5FD3-FAD2-C1EA-CF5B-D26D190E8769}"/>
              </a:ext>
            </a:extLst>
          </p:cNvPr>
          <p:cNvSpPr txBox="1"/>
          <p:nvPr/>
        </p:nvSpPr>
        <p:spPr>
          <a:xfrm>
            <a:off x="320516" y="4358140"/>
            <a:ext cx="95628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This step extracts observable probabilities from the quantum state.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In simple cases, this is done by changing basis and applying the Born rule. </a:t>
            </a:r>
          </a:p>
          <a:p>
            <a:r>
              <a:rPr lang="en-US" sz="2400" b="1" dirty="0">
                <a:solidFill>
                  <a:srgbClr val="008000"/>
                </a:solidFill>
              </a:rPr>
              <a:t>More generally, it involves applying a measurement operator—constructed from the same operators that define the model—and then using the Born rule to obtain probabilities.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6E4F83-6A2E-EBA0-71BE-836F6632621B}"/>
              </a:ext>
            </a:extLst>
          </p:cNvPr>
          <p:cNvCxnSpPr>
            <a:cxnSpLocks/>
          </p:cNvCxnSpPr>
          <p:nvPr/>
        </p:nvCxnSpPr>
        <p:spPr>
          <a:xfrm flipV="1">
            <a:off x="9673389" y="4112196"/>
            <a:ext cx="326814" cy="491888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B1B7C7-ED1C-8BAB-AC4D-78613212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7D08-92E7-4024-BF4C-6884C33F4E7C}" type="slidenum">
              <a:rPr lang="en-US" sz="2000" b="1" smtClean="0">
                <a:solidFill>
                  <a:schemeClr val="tx1"/>
                </a:solidFill>
              </a:rPr>
              <a:t>9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0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4750</TotalTime>
  <Words>4078</Words>
  <Application>Microsoft Office PowerPoint</Application>
  <PresentationFormat>Widescreen</PresentationFormat>
  <Paragraphs>539</Paragraphs>
  <Slides>57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Aptos</vt:lpstr>
      <vt:lpstr>Aptos Display</vt:lpstr>
      <vt:lpstr>Arial</vt:lpstr>
      <vt:lpstr>Calibri</vt:lpstr>
      <vt:lpstr>Cambria Math</vt:lpstr>
      <vt:lpstr>Office Theme</vt:lpstr>
      <vt:lpstr>Process Theology as a Lens for Bringing Quantum Physics into Focus</vt:lpstr>
      <vt:lpstr>What Is a State Machine?</vt:lpstr>
      <vt:lpstr>Example: Vending Machine States</vt:lpstr>
      <vt:lpstr>Example: Vending Machine States</vt:lpstr>
      <vt:lpstr>Example: Vending Machine States</vt:lpstr>
      <vt:lpstr>PowerPoint Presentation</vt:lpstr>
      <vt:lpstr>PowerPoint Presentation</vt:lpstr>
      <vt:lpstr>PowerPoint Presentation</vt:lpstr>
      <vt:lpstr>PowerPoint Presentation</vt:lpstr>
      <vt:lpstr>The Result of Running the Model </vt:lpstr>
      <vt:lpstr>The Result of Running the Model </vt:lpstr>
      <vt:lpstr>A Process Theology Perspective</vt:lpstr>
      <vt:lpstr>From Predicting Experiments to Predicting New Particles</vt:lpstr>
      <vt:lpstr>One More Ingredient Before We Continue</vt:lpstr>
      <vt:lpstr>PowerPoint Presentation</vt:lpstr>
      <vt:lpstr>PowerPoint Presentation</vt:lpstr>
      <vt:lpstr>PowerPoint Presentation</vt:lpstr>
      <vt:lpstr>The Higgs Mechanism: Separating Fact from Fiction</vt:lpstr>
      <vt:lpstr>Running the Model to Predict Hadrons</vt:lpstr>
      <vt:lpstr>Mesons — Two-Quark Bound States</vt:lpstr>
      <vt:lpstr>How Many Mesons Does the Model Predict?</vt:lpstr>
      <vt:lpstr>A Process Theology Perspective</vt:lpstr>
      <vt:lpstr>Baryons — Three-Quark Bound States</vt:lpstr>
      <vt:lpstr>How Many Baryons Does the Model Predict?</vt:lpstr>
      <vt:lpstr>A Process Theology Perspective</vt:lpstr>
      <vt:lpstr>More Complex Hadrons</vt:lpstr>
      <vt:lpstr>From Hadrons to Atomic Nuclei</vt:lpstr>
      <vt:lpstr>Looking More Closely at the Proton and Neutron</vt:lpstr>
      <vt:lpstr>Looking More Closely at the Proton and Neutron</vt:lpstr>
      <vt:lpstr>Our First Surprise: Where Does the Mass Come From?</vt:lpstr>
      <vt:lpstr>Most of the Mass Is Confined Energy</vt:lpstr>
      <vt:lpstr>Another Prediction: Stability</vt:lpstr>
      <vt:lpstr>A Process Theology Perspective</vt:lpstr>
      <vt:lpstr>Can We Use the Quantum State Machine to Solve Problems?</vt:lpstr>
      <vt:lpstr>The Simplest Quantum System</vt:lpstr>
      <vt:lpstr>The Quantum State of a Q-bit</vt:lpstr>
      <vt:lpstr>The Bloch Sphere: Visualizing a Q-Bit Quantum State</vt:lpstr>
      <vt:lpstr>The Bloch Sphere: Visualizing a Q-Bit Quantum State</vt:lpstr>
      <vt:lpstr>The Bloch Sphere: Visualizing a Q-Bit Quantum State</vt:lpstr>
      <vt:lpstr>One Classical Bit vs. One Q-bit</vt:lpstr>
      <vt:lpstr>How the State Evolves</vt:lpstr>
      <vt:lpstr>Both the Classical and Quantum Computer are State Machines</vt:lpstr>
      <vt:lpstr>If Both Have the Same Number of States, Why Is Quantum Computing Different?</vt:lpstr>
      <vt:lpstr>Quantum Computers Are Not Better at Everything</vt:lpstr>
      <vt:lpstr>Quantum Computers Are Not Better at Everything</vt:lpstr>
      <vt:lpstr>Quantum Computers Are Not Better at Everything</vt:lpstr>
      <vt:lpstr>Where Does the Quantum Advantage Come From?</vt:lpstr>
      <vt:lpstr>One Mathematical Framework</vt:lpstr>
      <vt:lpstr>A Process Theology Perspective</vt:lpstr>
      <vt:lpstr>Lecture 5 Review</vt:lpstr>
      <vt:lpstr>Lecture 5 Review</vt:lpstr>
      <vt:lpstr>Lecture 5 Review</vt:lpstr>
      <vt:lpstr>Lecture 5 Review</vt:lpstr>
      <vt:lpstr>Next Time...</vt:lpstr>
      <vt:lpstr>Next Time...</vt:lpstr>
      <vt:lpstr>Next Time...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Soderstrand</dc:creator>
  <cp:lastModifiedBy>Michael Soderstrand</cp:lastModifiedBy>
  <cp:revision>219</cp:revision>
  <dcterms:created xsi:type="dcterms:W3CDTF">2026-06-25T18:20:42Z</dcterms:created>
  <dcterms:modified xsi:type="dcterms:W3CDTF">2026-06-29T02:01:17Z</dcterms:modified>
</cp:coreProperties>
</file>