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60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81" r:id="rId15"/>
    <p:sldId id="382" r:id="rId16"/>
    <p:sldId id="373" r:id="rId17"/>
    <p:sldId id="374" r:id="rId18"/>
    <p:sldId id="375" r:id="rId19"/>
    <p:sldId id="376" r:id="rId20"/>
    <p:sldId id="378" r:id="rId21"/>
    <p:sldId id="377" r:id="rId22"/>
    <p:sldId id="380" r:id="rId23"/>
    <p:sldId id="379" r:id="rId24"/>
    <p:sldId id="383" r:id="rId25"/>
    <p:sldId id="384" r:id="rId26"/>
    <p:sldId id="385" r:id="rId27"/>
    <p:sldId id="386" r:id="rId28"/>
    <p:sldId id="387" r:id="rId29"/>
    <p:sldId id="388" r:id="rId30"/>
    <p:sldId id="395" r:id="rId31"/>
    <p:sldId id="394" r:id="rId32"/>
    <p:sldId id="389" r:id="rId33"/>
    <p:sldId id="390" r:id="rId34"/>
    <p:sldId id="391" r:id="rId35"/>
    <p:sldId id="392" r:id="rId36"/>
    <p:sldId id="396" r:id="rId37"/>
    <p:sldId id="393" r:id="rId38"/>
    <p:sldId id="6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39" d="100"/>
          <a:sy n="39" d="100"/>
        </p:scale>
        <p:origin x="1608" y="2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D3A85-5254-4C57-BBD6-F18DB06C1720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803B9-C2B5-4941-A577-D4EF940B1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2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803B9-C2B5-4941-A577-D4EF940B19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358B-40DF-FD9A-1082-29CAB95A4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69C3D-DEE2-04E7-A6FE-0C30B354C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4A5E6-A070-FD7A-259B-FD72E488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EBF14-0DEE-4542-A70F-5452AFA701FC}" type="datetime1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03186-F447-41D5-F8C3-FEA468EC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A4D8B-331C-B48B-F544-2A9DE3E3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5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8501-26F4-9692-943C-843EEFB2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E38DC-0EB8-9AC5-0EE9-098F6DF4F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0CF6-EA02-07DF-B881-810C7CE8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A5E1F-3822-4243-B9A9-F3E928E26F6B}" type="datetime1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DFCAC-B69F-3C4D-E0BE-E554A938B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62D14-2412-011C-670B-486CA11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81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1F0572-30E3-2A82-3985-F7E6ECDC1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7813E-799F-6AF9-B5A6-24D87C641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22AF3-7B7E-D4DF-A206-49A26A94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8567-4539-49C0-A7AE-F83A59519E08}" type="datetime1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08132-E0B1-6D40-6D77-1D0CDAB97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61BB7-ECC7-5184-4773-2B85B75C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0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F344-7203-AE9E-C35C-AE2A2127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3A21-74EA-24C9-2E72-E4E4114BF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7A77A-B457-B48A-CDAA-A140EF3D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814E-BFA8-4F20-AE1F-DB7579D9F284}" type="datetime1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24FA7-1C3B-3109-B8B5-92A2B080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DFEF8-FA92-BA36-A5C7-AB5441DF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9925-08E8-CA44-17BE-099F7633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26AF-7523-6580-D602-BD919269B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6EDEC-D78D-C0F3-2392-5D4AAAD5A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A287C-20C4-4229-B072-20338BE49EC6}" type="datetime1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334B5-21CF-1AA4-7EA9-9BC3078ED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64BE3-8F22-A7E8-C7A5-BE6872F7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5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9C813-ABB3-65E5-6DF0-0412632D6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505CA-4C34-D096-1620-0604B4F07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3EAFE-E92A-F485-DB48-EDCB021B1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E858D-6946-E991-B319-E0A4E635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571A-3CE4-4277-9DE5-7B99A8B4FC8D}" type="datetime1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9099-B1D9-8C6F-07A6-DED04230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4E8CE-7A4F-CFB7-F222-6B663185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8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8F5E-78D1-E2EE-72DB-597233DC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A2AB3-8A18-0213-CE7E-1314C244C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D3420-9CB0-7022-0D82-5FBBBB3F4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578B5-74DF-715F-7E97-E4BE93FF9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74169-5A02-E03B-60CE-B67062BDE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1A7A8D-32B3-90C7-0FB2-D52F3005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FE1B3-B29D-4B88-8A70-B54BBAE03C0B}" type="datetime1">
              <a:rPr lang="en-US" smtClean="0"/>
              <a:t>7/15/2026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36911-12C5-DD39-8721-B99634C3A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F0DF77-42FD-3915-7232-2A07BC55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2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1491B-EADA-DA8B-6136-F431C3DB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46F79-CB64-7C39-3724-5A56567E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954D-45F2-4324-87CC-DB3AECE05B2E}" type="datetime1">
              <a:rPr lang="en-US" smtClean="0"/>
              <a:t>7/15/2026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46177-2093-636E-C69D-7472A464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E6D00-5489-E393-556E-2EB26333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3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92CCB9-D995-5D27-4F70-A5C9E256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2E63-3207-4045-9777-79016A9E0D79}" type="datetime1">
              <a:rPr lang="en-US" smtClean="0"/>
              <a:t>7/15/2026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28631-4B8E-6777-FFA7-20EDDA57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CDABA-F38C-2A09-8F47-45495EC5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6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4D2BA-8498-7F6A-156B-A5540C3C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A4736-D379-CA47-E245-4BEA1F677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E0854-CBE5-EB55-3ADF-A456F831B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0DA91-52C2-78C4-72CF-BE30A462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98EB-152A-4C08-95FA-CB5CD0DC9F51}" type="datetime1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7C3A4-9033-D579-FAF6-91F68A10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3F595-EA0F-FB55-C3B2-71D936FF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5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7743-F017-801B-6082-8C680B84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00732-EAE0-A4A8-58FF-C8FE5A66C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47EB6-5E82-8FB8-3F37-087573ADC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FDDA4-56DB-CC8A-BC48-6137AE47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04A07-FDA5-467C-BB5C-5023481C943D}" type="datetime1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A9BCD-1004-AF40-2F0F-7D33E688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B1C34-189F-ECFB-C6E0-0B28886D6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8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EA09E4-F1B3-E93E-FD32-26D8370F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C9900-C396-8516-7264-9D1061075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D67F2-6237-69E4-97CF-BB6531F52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A151D-6465-4C97-AB3B-B5634023ACE2}" type="datetime1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47926-2E45-EE93-7F7C-EB94FE8BD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B340B-6205-36D9-B971-A4ABA0937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BE8064-848E-4832-B8C8-046918843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4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ltimate Guide to Understanding Focus in Photography | Iceland Photo Tours">
            <a:extLst>
              <a:ext uri="{FF2B5EF4-FFF2-40B4-BE49-F238E27FC236}">
                <a16:creationId xmlns:a16="http://schemas.microsoft.com/office/drawing/2014/main" id="{7788A161-1E89-7044-BCAF-DD2B7792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23298" b="2808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ED8CA-127B-63BF-A44C-BF415426E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665163"/>
            <a:ext cx="56180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solidFill>
                  <a:srgbClr val="FFFF00"/>
                </a:solidFill>
              </a:rPr>
              <a:t>Process Theology as a Lens for Bringing Quantum Physics into Focus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1A834-D83D-C7CA-8EC1-F4AEBC2EB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530022"/>
            <a:ext cx="5618020" cy="1208141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chemeClr val="bg1"/>
                </a:solidFill>
              </a:rPr>
              <a:t>Dr. Michael A. Soderstrand, PhD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7AE6-C7F0-F86C-1BD6-2F971751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83566-7263-D1A7-1DCD-674B06C0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" y="0"/>
            <a:ext cx="121778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9FDA3-314A-DEAF-882D-BE65DFD6DCDF}"/>
              </a:ext>
            </a:extLst>
          </p:cNvPr>
          <p:cNvSpPr txBox="1"/>
          <p:nvPr/>
        </p:nvSpPr>
        <p:spPr>
          <a:xfrm>
            <a:off x="477979" y="4911635"/>
            <a:ext cx="7895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Lecture 6: The Single Slit Experiment → </a:t>
            </a:r>
          </a:p>
          <a:p>
            <a:r>
              <a:rPr lang="en-US" sz="3000" b="1" dirty="0">
                <a:solidFill>
                  <a:srgbClr val="FFFF00"/>
                </a:solidFill>
              </a:rPr>
              <a:t>Tendency and Pattern (Lure / aim expressed </a:t>
            </a:r>
          </a:p>
          <a:p>
            <a:r>
              <a:rPr lang="en-US" sz="3000" b="1" dirty="0">
                <a:solidFill>
                  <a:srgbClr val="FFFF00"/>
                </a:solidFill>
              </a:rPr>
              <a:t>probabilistically)</a:t>
            </a:r>
          </a:p>
        </p:txBody>
      </p:sp>
    </p:spTree>
    <p:extLst>
      <p:ext uri="{BB962C8B-B14F-4D97-AF65-F5344CB8AC3E}">
        <p14:creationId xmlns:p14="http://schemas.microsoft.com/office/powerpoint/2010/main" val="3961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ACD33-C990-1CEB-9112-3FE404A8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2359545"/>
          </a:xfrm>
        </p:spPr>
        <p:txBody>
          <a:bodyPr anchor="b">
            <a:normAutofit/>
          </a:bodyPr>
          <a:lstStyle/>
          <a:p>
            <a:pPr algn="r"/>
            <a:r>
              <a:rPr lang="en-US" sz="5400" b="1" dirty="0">
                <a:solidFill>
                  <a:srgbClr val="FFFF00"/>
                </a:solidFill>
              </a:rPr>
              <a:t>Maxwell Equations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ACCFC-0425-748E-855E-6A36E6960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431" y="649480"/>
            <a:ext cx="3330599" cy="554604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3333FF"/>
                </a:solidFill>
              </a:rPr>
              <a:t>Maxwell's Equations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✓</a:t>
            </a:r>
            <a:r>
              <a:rPr lang="en-US" sz="2600" b="1" dirty="0"/>
              <a:t> Explains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✓</a:t>
            </a:r>
            <a:r>
              <a:rPr lang="en-US" sz="2600" b="1" dirty="0"/>
              <a:t> Reflection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✓</a:t>
            </a:r>
            <a:r>
              <a:rPr lang="en-US" sz="2600" b="1" dirty="0"/>
              <a:t> Refraction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✓ </a:t>
            </a:r>
            <a:r>
              <a:rPr lang="en-US" sz="2600" b="1" dirty="0"/>
              <a:t>Polarization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✓</a:t>
            </a:r>
            <a:r>
              <a:rPr lang="en-US" sz="2600" b="1" dirty="0"/>
              <a:t> Diffraction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✓</a:t>
            </a:r>
            <a:r>
              <a:rPr lang="en-US" sz="2600" b="1" dirty="0"/>
              <a:t> Intensity distribution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✓</a:t>
            </a:r>
            <a:r>
              <a:rPr lang="en-US" sz="2600" b="1" dirty="0"/>
              <a:t> Locations of the bright regions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✓</a:t>
            </a:r>
            <a:r>
              <a:rPr lang="en-US" sz="2600" b="1" dirty="0"/>
              <a:t> Locations of the dark regions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4BD25-8FF6-D76B-8C91-EC7E2C19B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-534" r="8511" b="2282"/>
          <a:stretch>
            <a:fillRect/>
          </a:stretch>
        </p:blipFill>
        <p:spPr>
          <a:xfrm>
            <a:off x="238605" y="3418860"/>
            <a:ext cx="3657600" cy="3053771"/>
          </a:xfrm>
          <a:prstGeom prst="round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D69F3-6294-1B0A-F261-FB2DB54A0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1000" y="6324600"/>
            <a:ext cx="1027176" cy="49618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B4FFF-3542-FC38-1B35-64ABA4D02B8B}"/>
              </a:ext>
            </a:extLst>
          </p:cNvPr>
          <p:cNvSpPr txBox="1"/>
          <p:nvPr/>
        </p:nvSpPr>
        <p:spPr>
          <a:xfrm>
            <a:off x="7845627" y="624080"/>
            <a:ext cx="410776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Still Unexplained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b="1" dirty="0"/>
              <a:t>❓ Individual photon detections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b="1" dirty="0"/>
              <a:t>❓ Where will each photon land?</a:t>
            </a:r>
          </a:p>
        </p:txBody>
      </p:sp>
    </p:spTree>
    <p:extLst>
      <p:ext uri="{BB962C8B-B14F-4D97-AF65-F5344CB8AC3E}">
        <p14:creationId xmlns:p14="http://schemas.microsoft.com/office/powerpoint/2010/main" val="194047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BA08-8500-3925-98D3-29B70452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3333FF"/>
                </a:solidFill>
              </a:rPr>
              <a:t>The Heisenberg Uncertainty Principle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52A12-EC0D-3566-E30B-DBA797A0E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6" b="23868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C2F13-DBDE-5F7A-5AE8-BD6036F33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0" y="3752850"/>
            <a:ext cx="7797795" cy="245268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Maxwell explains why the diffraction pattern contains bright and dark regions.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But Maxwell does not explain why the beam spreads after passing through a narrow slit.</a:t>
            </a:r>
          </a:p>
          <a:p>
            <a:pPr marL="0" indent="0">
              <a:buNone/>
            </a:pPr>
            <a:r>
              <a:rPr lang="en-US" sz="2400" b="1" dirty="0"/>
              <a:t>The Heisenberg Uncertainty Principle answers that question.</a:t>
            </a:r>
          </a:p>
          <a:p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B4D0C-2144-ECBB-D009-602DF14F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3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9DD04-2947-C1E6-9EE0-B77D3B27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25" y="22226"/>
            <a:ext cx="12207200" cy="854466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Position and Momentum Cannot Both Be Known Precisely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38A5-4269-7D09-F080-D679DB099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892" y="1286021"/>
            <a:ext cx="5130407" cy="5435453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The Heisenberg Uncertainty Principle states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The more precisely a particle's position is known...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The less precisely its momentum can be known.</a:t>
            </a:r>
          </a:p>
          <a:p>
            <a:pPr marL="0" indent="0">
              <a:buNone/>
            </a:pPr>
            <a:r>
              <a:rPr lang="en-US" b="1" dirty="0"/>
              <a:t>Passing through a narrow slit precisely determines the photon's horizontal position.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Its horizontal momentum therefore becomes uncertain.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6A765-08E2-487D-E064-56F6B12F9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" y="1286022"/>
            <a:ext cx="6400800" cy="4272533"/>
          </a:xfrm>
          <a:prstGeom prst="round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A13E1-B2B9-7802-3AB1-ED65C230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96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7C52E-5067-F25E-B272-62478E73D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4" y="-2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Why the Beam Spreads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11F42-24F8-D4B3-D045-4DB8673C1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34" y="2198362"/>
            <a:ext cx="6063866" cy="46596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/>
              <a:t>As the slit becomes narrower,</a:t>
            </a:r>
          </a:p>
          <a:p>
            <a:pPr lvl="1"/>
            <a:r>
              <a:rPr lang="en-US" sz="3200" b="1" dirty="0">
                <a:solidFill>
                  <a:srgbClr val="008000"/>
                </a:solidFill>
              </a:rPr>
              <a:t>The uncertainty in horizontal momentum increases.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Photons therefore leave the slit over a wider range of angles.</a:t>
            </a:r>
          </a:p>
          <a:p>
            <a:pPr lvl="1"/>
            <a:r>
              <a:rPr lang="en-US" sz="3200" b="1" dirty="0">
                <a:solidFill>
                  <a:srgbClr val="3333FF"/>
                </a:solidFill>
              </a:rPr>
              <a:t>The beam spreads.</a:t>
            </a:r>
          </a:p>
          <a:p>
            <a:pPr marL="0" indent="0">
              <a:buNone/>
            </a:pPr>
            <a:r>
              <a:rPr lang="en-US" sz="3200" b="1" dirty="0"/>
              <a:t>This prediction agrees remarkably well with experiment.</a:t>
            </a:r>
          </a:p>
          <a:p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9328E-B5C5-AC19-E929-260FD27A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942" y="2208772"/>
            <a:ext cx="5729057" cy="3824144"/>
          </a:xfrm>
          <a:prstGeom prst="round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F1864-AC27-B65C-9B2F-3413361A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eisenberg Uncertainty Princple">
            <a:hlinkClick r:id="" action="ppaction://media"/>
            <a:extLst>
              <a:ext uri="{FF2B5EF4-FFF2-40B4-BE49-F238E27FC236}">
                <a16:creationId xmlns:a16="http://schemas.microsoft.com/office/drawing/2014/main" id="{23D1833A-BA45-4D80-4DC0-7B5C36B57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4"/>
            <a:ext cx="12188952" cy="68568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F575-9F22-5CCF-DA09-3481CEA7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z="2000" smtClean="0">
                <a:solidFill>
                  <a:schemeClr val="bg1"/>
                </a:solidFill>
              </a:rPr>
              <a:t>14</a:t>
            </a:fld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47B374-CB88-FB3A-1B36-852EF858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77" y="365496"/>
            <a:ext cx="6014392" cy="1330841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What We Just Saw on the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23F1F-17D2-5BCB-EFFF-4E4895AD3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85" y="2061833"/>
            <a:ext cx="5936776" cy="4796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 just saw in a physics lab what we predicted using the Heisenberg Uncertainty principle.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The Heisenberg Uncertainty Principle has done something very important.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It correctly predicts that the beam spreads as the slit narrows. </a:t>
            </a:r>
          </a:p>
          <a:p>
            <a:pPr lvl="1"/>
            <a:r>
              <a:rPr lang="en-US" sz="2800" b="1" dirty="0">
                <a:solidFill>
                  <a:srgbClr val="7030A0"/>
                </a:solidFill>
              </a:rPr>
              <a:t>But did you notice what it didn't explain?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CB2E7-DF09-287D-A74B-952228B8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53B063-6735-E040-275B-D57AB771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369" y="2271711"/>
            <a:ext cx="5607719" cy="3136434"/>
          </a:xfrm>
          <a:prstGeom prst="round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04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C44D5F1-AF0C-7DED-6F13-09C74A92D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" y="0"/>
            <a:ext cx="121890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4A663-5727-2DC5-7628-F5D4A86BB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709" y="1076097"/>
            <a:ext cx="2939141" cy="87521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3600" b="1" dirty="0">
                <a:solidFill>
                  <a:srgbClr val="008000"/>
                </a:solidFill>
              </a:rPr>
              <a:t>Narrow slit</a:t>
            </a:r>
          </a:p>
          <a:p>
            <a:pPr marL="0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561CC-C0B6-6E1B-967D-D2F369C91EE6}"/>
              </a:ext>
            </a:extLst>
          </p:cNvPr>
          <p:cNvSpPr txBox="1"/>
          <p:nvPr/>
        </p:nvSpPr>
        <p:spPr>
          <a:xfrm>
            <a:off x="770709" y="1776781"/>
            <a:ext cx="3735431" cy="153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90000"/>
              </a:lnSpc>
              <a:buNone/>
            </a:pPr>
            <a:endParaRPr lang="en-US" sz="2800" dirty="0"/>
          </a:p>
          <a:p>
            <a:pPr marL="0" lvl="1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0000"/>
                </a:solidFill>
              </a:rPr>
              <a:t>Increased uncertainty in transverse momentum</a:t>
            </a:r>
          </a:p>
          <a:p>
            <a:pPr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EC633-A043-764B-BEDE-7C8E95B3FD2A}"/>
              </a:ext>
            </a:extLst>
          </p:cNvPr>
          <p:cNvSpPr txBox="1"/>
          <p:nvPr/>
        </p:nvSpPr>
        <p:spPr>
          <a:xfrm>
            <a:off x="770709" y="3406598"/>
            <a:ext cx="3903217" cy="726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lnSpc>
                <a:spcPct val="85000"/>
              </a:lnSpc>
              <a:buNone/>
            </a:pPr>
            <a:r>
              <a:rPr lang="en-US" sz="2400" b="1" dirty="0">
                <a:solidFill>
                  <a:srgbClr val="7030A0"/>
                </a:solidFill>
              </a:rPr>
              <a:t>Larger spread of photon directions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7D8619-4B8B-2A25-E2FC-11DE98389A87}"/>
              </a:ext>
            </a:extLst>
          </p:cNvPr>
          <p:cNvSpPr txBox="1"/>
          <p:nvPr/>
        </p:nvSpPr>
        <p:spPr>
          <a:xfrm>
            <a:off x="743492" y="4522081"/>
            <a:ext cx="3903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3600" b="1" dirty="0">
                <a:solidFill>
                  <a:srgbClr val="3333FF"/>
                </a:solidFill>
              </a:rPr>
              <a:t>Wider beam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71AE4-D847-46B6-8C28-9CFAD5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4376" y="6356350"/>
            <a:ext cx="2743200" cy="365125"/>
          </a:xfrm>
        </p:spPr>
        <p:txBody>
          <a:bodyPr/>
          <a:lstStyle/>
          <a:p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t>16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E7727-C6B7-CE0A-3229-2E885B23E8D0}"/>
              </a:ext>
            </a:extLst>
          </p:cNvPr>
          <p:cNvSpPr txBox="1"/>
          <p:nvPr/>
        </p:nvSpPr>
        <p:spPr>
          <a:xfrm>
            <a:off x="1545771" y="5682340"/>
            <a:ext cx="9231086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The Uncertainty Principle successfully predicts the overall beam spread</a:t>
            </a:r>
          </a:p>
        </p:txBody>
      </p:sp>
    </p:spTree>
    <p:extLst>
      <p:ext uri="{BB962C8B-B14F-4D97-AF65-F5344CB8AC3E}">
        <p14:creationId xmlns:p14="http://schemas.microsoft.com/office/powerpoint/2010/main" val="2452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1DE0EA6-CB9B-9B69-4D9E-641C4FDBD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" y="0"/>
            <a:ext cx="121890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FA808-A35C-DC65-D3E6-C94C5543D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8903"/>
          </a:xfrm>
        </p:spPr>
        <p:txBody>
          <a:bodyPr/>
          <a:lstStyle/>
          <a:p>
            <a:r>
              <a:rPr lang="en-US" b="1" dirty="0"/>
              <a:t>...But Not the Whole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80E76-E1E1-B214-312E-C811B011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5320" y="6356350"/>
            <a:ext cx="2743200" cy="365125"/>
          </a:xfrm>
        </p:spPr>
        <p:txBody>
          <a:bodyPr/>
          <a:lstStyle/>
          <a:p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t>17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53D281-FD85-AC6A-2DD1-DFE4C4DBF3F1}"/>
              </a:ext>
            </a:extLst>
          </p:cNvPr>
          <p:cNvSpPr txBox="1"/>
          <p:nvPr/>
        </p:nvSpPr>
        <p:spPr>
          <a:xfrm>
            <a:off x="838200" y="1489162"/>
            <a:ext cx="308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33FF"/>
                </a:solidFill>
              </a:rPr>
              <a:t>Beam spreads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6F86A-FE88-6C62-DD7A-10D787C4C26F}"/>
              </a:ext>
            </a:extLst>
          </p:cNvPr>
          <p:cNvSpPr txBox="1"/>
          <p:nvPr/>
        </p:nvSpPr>
        <p:spPr>
          <a:xfrm>
            <a:off x="849086" y="2783210"/>
            <a:ext cx="4676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Wider angular distribution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BA2B49-7C53-E853-0C67-75CC5F37FB10}"/>
              </a:ext>
            </a:extLst>
          </p:cNvPr>
          <p:cNvSpPr txBox="1"/>
          <p:nvPr/>
        </p:nvSpPr>
        <p:spPr>
          <a:xfrm>
            <a:off x="838200" y="3985817"/>
            <a:ext cx="6093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Narrower slit → larger spread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844E23-B206-535C-DFD1-4FCD719647D6}"/>
              </a:ext>
            </a:extLst>
          </p:cNvPr>
          <p:cNvSpPr txBox="1"/>
          <p:nvPr/>
        </p:nvSpPr>
        <p:spPr>
          <a:xfrm>
            <a:off x="483325" y="4716794"/>
            <a:ext cx="2142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Wider slit:  Smaller spread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2B029C-D780-F9C2-2C0A-68CEEFBCB39A}"/>
              </a:ext>
            </a:extLst>
          </p:cNvPr>
          <p:cNvSpPr txBox="1"/>
          <p:nvPr/>
        </p:nvSpPr>
        <p:spPr>
          <a:xfrm>
            <a:off x="2586444" y="5027677"/>
            <a:ext cx="3592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Narrower slit:  Larger spread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C20582-4025-1AB6-09DB-3482CBCC59AA}"/>
              </a:ext>
            </a:extLst>
          </p:cNvPr>
          <p:cNvSpPr txBox="1"/>
          <p:nvPr/>
        </p:nvSpPr>
        <p:spPr>
          <a:xfrm>
            <a:off x="6728804" y="1780445"/>
            <a:ext cx="2599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333FF"/>
                </a:solidFill>
              </a:rPr>
              <a:t>Bright regions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6A5295-221A-C99F-6F33-144D4EB207A8}"/>
              </a:ext>
            </a:extLst>
          </p:cNvPr>
          <p:cNvSpPr txBox="1"/>
          <p:nvPr/>
        </p:nvSpPr>
        <p:spPr>
          <a:xfrm>
            <a:off x="6728804" y="2699899"/>
            <a:ext cx="2599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Dark regions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42C515-806F-31C5-14C3-AD8896ADF6C9}"/>
              </a:ext>
            </a:extLst>
          </p:cNvPr>
          <p:cNvSpPr txBox="1"/>
          <p:nvPr/>
        </p:nvSpPr>
        <p:spPr>
          <a:xfrm>
            <a:off x="6754930" y="3708279"/>
            <a:ext cx="3474720" cy="757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800" b="1" dirty="0">
                <a:solidFill>
                  <a:srgbClr val="7030A0"/>
                </a:solidFill>
              </a:rPr>
              <a:t>Individual photon detections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51E0A5-BFF6-CD46-AFF9-A9C0D2C9EA13}"/>
              </a:ext>
            </a:extLst>
          </p:cNvPr>
          <p:cNvSpPr txBox="1"/>
          <p:nvPr/>
        </p:nvSpPr>
        <p:spPr>
          <a:xfrm>
            <a:off x="6754930" y="4669708"/>
            <a:ext cx="3326275" cy="757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800" b="1" dirty="0">
                <a:solidFill>
                  <a:srgbClr val="008000"/>
                </a:solidFill>
              </a:rPr>
              <a:t>Where the next photon lands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9C5822-4B65-2687-045F-B9C7265C2A4B}"/>
              </a:ext>
            </a:extLst>
          </p:cNvPr>
          <p:cNvSpPr txBox="1"/>
          <p:nvPr/>
        </p:nvSpPr>
        <p:spPr>
          <a:xfrm>
            <a:off x="1123404" y="5799906"/>
            <a:ext cx="9771019" cy="870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The uncertainty principle predicts the overall width of the distribution, but not its detailed probability pattern.</a:t>
            </a:r>
          </a:p>
        </p:txBody>
      </p:sp>
    </p:spTree>
    <p:extLst>
      <p:ext uri="{BB962C8B-B14F-4D97-AF65-F5344CB8AC3E}">
        <p14:creationId xmlns:p14="http://schemas.microsoft.com/office/powerpoint/2010/main" val="37673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33BBB8-56CA-4A22-967C-3C1722C0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" y="0"/>
            <a:ext cx="121890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29503A-3A6A-F07B-A1FA-71C4AD80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34" y="1"/>
            <a:ext cx="11832772" cy="101890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3333FF"/>
                </a:solidFill>
              </a:rPr>
              <a:t>We Still Need One More Piece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3BAF0-9ADD-90C1-581F-F5AA0964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t>18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27B221-8343-0352-355D-1B4678693AC4}"/>
              </a:ext>
            </a:extLst>
          </p:cNvPr>
          <p:cNvSpPr txBox="1"/>
          <p:nvPr/>
        </p:nvSpPr>
        <p:spPr>
          <a:xfrm>
            <a:off x="6792686" y="773305"/>
            <a:ext cx="5303520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Maxwell’s Equations tell us:</a:t>
            </a:r>
          </a:p>
          <a:p>
            <a:pPr lvl="1"/>
            <a:r>
              <a:rPr lang="en-US" sz="2400" b="1" dirty="0"/>
              <a:t>Where the bright and dark bands occur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Heisenberg's Uncertainty Principle tells us:</a:t>
            </a:r>
          </a:p>
          <a:p>
            <a:pPr lvl="1">
              <a:spcAft>
                <a:spcPts val="800"/>
              </a:spcAft>
            </a:pPr>
            <a:r>
              <a:rPr lang="en-US" sz="2400" b="1" dirty="0"/>
              <a:t>Why the beam spreads</a:t>
            </a:r>
          </a:p>
          <a:p>
            <a:pPr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</a:rPr>
              <a:t>But neither tells us:</a:t>
            </a:r>
          </a:p>
          <a:p>
            <a:pPr lvl="1">
              <a:spcAft>
                <a:spcPts val="2400"/>
              </a:spcAft>
            </a:pPr>
            <a:r>
              <a:rPr lang="en-US" sz="2400" b="1" dirty="0">
                <a:solidFill>
                  <a:srgbClr val="008000"/>
                </a:solidFill>
              </a:rPr>
              <a:t>Where will the next photon land?</a:t>
            </a:r>
          </a:p>
          <a:p>
            <a:pPr lvl="1"/>
            <a:r>
              <a:rPr lang="en-US" sz="2400" b="1" dirty="0">
                <a:solidFill>
                  <a:srgbClr val="3333FF"/>
                </a:solidFill>
              </a:rPr>
              <a:t>Why do thousands of individual photons  build exactly the Maxwell intensity distribution?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EDFCC-7598-51A9-E26F-800CB6B40996}"/>
              </a:ext>
            </a:extLst>
          </p:cNvPr>
          <p:cNvSpPr txBox="1"/>
          <p:nvPr/>
        </p:nvSpPr>
        <p:spPr>
          <a:xfrm>
            <a:off x="263434" y="5839097"/>
            <a:ext cx="11665132" cy="925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FF0000"/>
                </a:solidFill>
              </a:rPr>
              <a:t>To answer those questions, we need a different model –</a:t>
            </a:r>
          </a:p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FF0000"/>
                </a:solidFill>
              </a:rPr>
              <a:t>The Quantum State Machine model</a:t>
            </a:r>
          </a:p>
        </p:txBody>
      </p:sp>
    </p:spTree>
    <p:extLst>
      <p:ext uri="{BB962C8B-B14F-4D97-AF65-F5344CB8AC3E}">
        <p14:creationId xmlns:p14="http://schemas.microsoft.com/office/powerpoint/2010/main" val="36535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1639F-1E56-1C1A-F22B-3BC1E50D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75899"/>
            <a:ext cx="12070080" cy="99773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6600" b="1" dirty="0">
                <a:solidFill>
                  <a:srgbClr val="3333FF"/>
                </a:solidFill>
              </a:rPr>
              <a:t>The Quantum State Machine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2AF38-9D0A-762C-4772-A4AACE8CA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2285999"/>
            <a:ext cx="5037176" cy="4506051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Instead of treating light as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continuous waves</a:t>
            </a:r>
          </a:p>
          <a:p>
            <a:pPr marL="0" indent="0">
              <a:buNone/>
            </a:pPr>
            <a:r>
              <a:rPr lang="en-US" sz="2400" b="1" dirty="0"/>
              <a:t>or simply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uncertain particles</a:t>
            </a:r>
          </a:p>
          <a:p>
            <a:pPr marL="0" indent="0">
              <a:buNone/>
            </a:pPr>
            <a:r>
              <a:rPr lang="en-US" sz="2400" b="1" dirty="0"/>
              <a:t>The Quantum State Machine describes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A quantum state, </a:t>
            </a:r>
            <a:r>
              <a:rPr lang="el-GR" b="1" i="1" dirty="0">
                <a:solidFill>
                  <a:srgbClr val="7030A0"/>
                </a:solidFill>
              </a:rPr>
              <a:t>ψ</a:t>
            </a:r>
            <a:r>
              <a:rPr lang="en-US" b="1" dirty="0">
                <a:solidFill>
                  <a:srgbClr val="3333FF"/>
                </a:solidFill>
              </a:rPr>
              <a:t> (Psi)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Evolving in Hilbert space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Whose probability amplitudes determine where individual photon detections occur.</a:t>
            </a:r>
          </a:p>
          <a:p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3233B-D282-1B37-1430-73B245B88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82" y="2351314"/>
            <a:ext cx="5890518" cy="3931920"/>
          </a:xfrm>
          <a:prstGeom prst="round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094BC-DC70-7DF5-9ECE-19990714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14195F-D7BD-5B1F-3140-81000D2BE1EB}"/>
              </a:ext>
            </a:extLst>
          </p:cNvPr>
          <p:cNvSpPr/>
          <p:nvPr/>
        </p:nvSpPr>
        <p:spPr>
          <a:xfrm>
            <a:off x="509451" y="1018904"/>
            <a:ext cx="11185630" cy="8700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880">
              <a:lnSpc>
                <a:spcPct val="90000"/>
              </a:lnSpc>
            </a:pPr>
            <a:r>
              <a:rPr lang="en-US" sz="2800" b="1" spc="100" dirty="0">
                <a:solidFill>
                  <a:schemeClr val="tx1"/>
                </a:solidFill>
              </a:rPr>
              <a:t>The Quantum State Machine predicts the probability of every possible measurement outcome</a:t>
            </a:r>
            <a:r>
              <a:rPr lang="en-US" b="1" dirty="0"/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AEE88-489E-56EE-CC3E-3EB6E83B0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386930"/>
            <a:ext cx="12087496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6000" b="1" dirty="0">
                <a:solidFill>
                  <a:srgbClr val="3333FF"/>
                </a:solidFill>
              </a:rPr>
              <a:t>The Infamous Single-Slit Experiment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79096-E5EC-6168-DED3-4987E5BA9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3" y="2203080"/>
            <a:ext cx="5373372" cy="4654920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If there is </a:t>
            </a:r>
            <a:r>
              <a:rPr lang="en-US" sz="2400" b="1" dirty="0"/>
              <a:t>one experiment</a:t>
            </a:r>
            <a:r>
              <a:rPr lang="en-US" sz="2400" dirty="0"/>
              <a:t> that has challenged our intuition about reality more than any other, it is the </a:t>
            </a:r>
            <a:r>
              <a:rPr lang="en-US" sz="2400" b="1" dirty="0"/>
              <a:t>single-slit experiment</a:t>
            </a:r>
            <a:r>
              <a:rPr lang="en-US" sz="2400" dirty="0"/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The experimental setup is remarkably simple.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The results are anything but simple.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3333FF"/>
                </a:solidFill>
              </a:rPr>
              <a:t>Today we will ask one fundamental question: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Where will each photon land on the screen?</a:t>
            </a:r>
            <a:endParaRPr lang="en-US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8EF0C-24DC-68EB-E0F4-BF4AB1816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32" y="2892862"/>
            <a:ext cx="5150277" cy="2897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A8A6A-555E-85F8-A6AC-6EFAC2865357}"/>
              </a:ext>
            </a:extLst>
          </p:cNvPr>
          <p:cNvSpPr txBox="1"/>
          <p:nvPr/>
        </p:nvSpPr>
        <p:spPr>
          <a:xfrm>
            <a:off x="5969723" y="4637314"/>
            <a:ext cx="1541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Laser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2CF86-9F1F-EADB-1A13-B3841CEB89D9}"/>
              </a:ext>
            </a:extLst>
          </p:cNvPr>
          <p:cNvSpPr txBox="1"/>
          <p:nvPr/>
        </p:nvSpPr>
        <p:spPr>
          <a:xfrm>
            <a:off x="7811586" y="5146763"/>
            <a:ext cx="1789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Single Slit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F3340-CC5E-86A5-0ED4-A771EF448B08}"/>
              </a:ext>
            </a:extLst>
          </p:cNvPr>
          <p:cNvSpPr txBox="1"/>
          <p:nvPr/>
        </p:nvSpPr>
        <p:spPr>
          <a:xfrm>
            <a:off x="9039498" y="2892862"/>
            <a:ext cx="1789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Detection Screen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42580-049E-29B0-15C4-3DC2EBC6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2</a:t>
            </a:fld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D9F415F-9B81-B10E-5F2A-890F3D733BC5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/>
              <a:t>2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C0CED-5C7D-3AF9-6400-2C3D838A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22" y="112215"/>
            <a:ext cx="9392421" cy="1084752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The Quantum State </a:t>
            </a:r>
            <a:r>
              <a:rPr lang="en-US" sz="6000" b="1" i="1" dirty="0">
                <a:solidFill>
                  <a:srgbClr val="7030A0"/>
                </a:solidFill>
              </a:rPr>
              <a:t>ψ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2E39E-5BE5-62C6-0AD7-589A577BC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2" y="1123405"/>
            <a:ext cx="4958966" cy="5643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The quantum state describes the present state of the system.</a:t>
            </a:r>
          </a:p>
          <a:p>
            <a:pPr marL="0" indent="0">
              <a:buNone/>
            </a:pPr>
            <a:r>
              <a:rPr lang="en-US" sz="2600" b="1" dirty="0"/>
              <a:t>It encodes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The probability amplitudes for every possible measurement outcome.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The phase relationships between those amplitudes.</a:t>
            </a:r>
          </a:p>
          <a:p>
            <a:pPr lvl="1"/>
            <a:r>
              <a:rPr lang="en-US" sz="2600" b="1" dirty="0">
                <a:solidFill>
                  <a:srgbClr val="7030A0"/>
                </a:solidFill>
              </a:rPr>
              <a:t>Everything needed to predict the probabilities of future measurements.</a:t>
            </a:r>
          </a:p>
          <a:p>
            <a:pPr marL="0" indent="0">
              <a:buNone/>
            </a:pPr>
            <a:r>
              <a:rPr lang="en-US" sz="2600" b="1" dirty="0"/>
              <a:t>The quantum state evolves continuously with time.</a:t>
            </a:r>
          </a:p>
          <a:p>
            <a:endParaRPr lang="en-US" sz="2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0C857-83F3-06FB-304D-B55E8D18D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58" y="1343903"/>
            <a:ext cx="6995160" cy="4669268"/>
          </a:xfrm>
          <a:prstGeom prst="round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8724-2476-1008-9B28-514B27ECF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5C2FF-1282-CB00-B74C-3E990E6F2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90" y="189404"/>
            <a:ext cx="4683321" cy="1484817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The Hamiltonian Operator </a:t>
            </a:r>
            <a:r>
              <a:rPr lang="en-US" b="1" i="1" dirty="0">
                <a:solidFill>
                  <a:srgbClr val="00B0F0"/>
                </a:solidFill>
              </a:rPr>
              <a:t>Ĥ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E6269-D070-A110-4D12-590C69586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43" r="-5321" b="15328"/>
          <a:stretch>
            <a:fillRect/>
          </a:stretch>
        </p:blipFill>
        <p:spPr>
          <a:xfrm>
            <a:off x="1" y="2416630"/>
            <a:ext cx="6791500" cy="4180114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C9398-F76A-93B4-CA11-015D08C5F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662" y="189404"/>
            <a:ext cx="5400498" cy="6668594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b="1" dirty="0"/>
              <a:t>It is a mathematical operator (often involving derivatives) that: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300" b="1" dirty="0">
                <a:solidFill>
                  <a:srgbClr val="008000"/>
                </a:solidFill>
              </a:rPr>
              <a:t>Operates on the current quantum state, </a:t>
            </a:r>
            <a:r>
              <a:rPr lang="en-US" sz="2300" b="1" i="1" dirty="0">
                <a:solidFill>
                  <a:srgbClr val="7030A0"/>
                </a:solidFill>
              </a:rPr>
              <a:t>ψ</a:t>
            </a:r>
            <a:r>
              <a:rPr lang="en-US" sz="2300" b="1" dirty="0">
                <a:solidFill>
                  <a:srgbClr val="008000"/>
                </a:solidFill>
              </a:rPr>
              <a:t>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300" b="1" dirty="0">
                <a:solidFill>
                  <a:srgbClr val="FF0000"/>
                </a:solidFill>
              </a:rPr>
              <a:t>Determines how the quantum state evolves continuously with time.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300" b="1" dirty="0"/>
              <a:t>Produces the evolving quantum state used to predict future measurements.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b="1" dirty="0">
                <a:solidFill>
                  <a:srgbClr val="7030A0"/>
                </a:solidFill>
              </a:rPr>
              <a:t>Recall:</a:t>
            </a:r>
            <a:r>
              <a:rPr lang="en-US" sz="2300" b="1" dirty="0">
                <a:solidFill>
                  <a:srgbClr val="008000"/>
                </a:solidFill>
              </a:rPr>
              <a:t> During quantization, the classical fields are replaced by quantum fields containing operators, and these operators are assembled into the Hamiltonian operator that acts on the quantum state.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300" b="1" dirty="0">
                <a:solidFill>
                  <a:srgbClr val="3333FF"/>
                </a:solidFill>
              </a:rPr>
              <a:t>The Hamiltonian operator tells the Quantum State Machine how the quantum state evolves.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3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2AA1B-BB8C-E091-23CF-7D08BC5F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9C4A3-6C59-E70B-4348-5AF193677D99}"/>
              </a:ext>
            </a:extLst>
          </p:cNvPr>
          <p:cNvSpPr txBox="1"/>
          <p:nvPr/>
        </p:nvSpPr>
        <p:spPr>
          <a:xfrm>
            <a:off x="335776" y="1568372"/>
            <a:ext cx="6247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FF0000"/>
                </a:solidFill>
              </a:rPr>
              <a:t>The Hamiltonian operator acts on the quantum state.</a:t>
            </a:r>
          </a:p>
        </p:txBody>
      </p:sp>
    </p:spTree>
    <p:extLst>
      <p:ext uri="{BB962C8B-B14F-4D97-AF65-F5344CB8AC3E}">
        <p14:creationId xmlns:p14="http://schemas.microsoft.com/office/powerpoint/2010/main" val="14725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30D7D-D2A1-1FE0-EB94-CA6B4DFF6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774"/>
            <a:ext cx="12188952" cy="6834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F46436-DB5E-E0BE-5009-683A2F1A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29" y="174056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Bringing the Pieces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DED6C-D7FC-9CDC-B586-3493CEA65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79" y="1910686"/>
            <a:ext cx="3822189" cy="4959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The Quantum State Machine has two essential parts: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The quantum state, </a:t>
            </a:r>
            <a:r>
              <a:rPr lang="en-US" sz="2200" b="1" i="1" dirty="0">
                <a:solidFill>
                  <a:srgbClr val="7030A0"/>
                </a:solidFill>
              </a:rPr>
              <a:t>ψ</a:t>
            </a:r>
            <a:r>
              <a:rPr lang="en-US" sz="2200" b="1" dirty="0">
                <a:solidFill>
                  <a:srgbClr val="008000"/>
                </a:solidFill>
              </a:rPr>
              <a:t>, describes the present state of the system.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The Hamiltonian operator, </a:t>
            </a:r>
            <a:r>
              <a:rPr lang="en-US" sz="2200" b="1" i="1" dirty="0">
                <a:solidFill>
                  <a:srgbClr val="00B0F0"/>
                </a:solidFill>
              </a:rPr>
              <a:t>Ĥ</a:t>
            </a:r>
            <a:r>
              <a:rPr lang="en-US" sz="2200" b="1" dirty="0">
                <a:solidFill>
                  <a:srgbClr val="FF0000"/>
                </a:solidFill>
              </a:rPr>
              <a:t>, determines how the quantum state evolves.</a:t>
            </a:r>
          </a:p>
          <a:p>
            <a:pPr marL="0" indent="0">
              <a:buNone/>
            </a:pPr>
            <a:r>
              <a:rPr lang="en-US" sz="2400" b="1" dirty="0"/>
              <a:t>What happens when the Hamiltonian operator acts on the quantum state?</a:t>
            </a:r>
          </a:p>
          <a:p>
            <a:endParaRPr lang="en-US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2624C-66DF-578B-75FE-16821227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8BF42-3414-7EEA-522D-0E071C9CC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12" y="1161267"/>
            <a:ext cx="3929743" cy="1476034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Schrödinger's Equation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600607-C1AD-E325-49C4-6A252CA7E6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6195" y="3252648"/>
                <a:ext cx="11479382" cy="3577547"/>
              </a:xfrm>
            </p:spPr>
            <p:txBody>
              <a:bodyPr anchor="t">
                <a:normAutofit lnSpcReduction="10000"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3000" b="1" dirty="0">
                    <a:solidFill>
                      <a:schemeClr val="tx1">
                        <a:alpha val="80000"/>
                      </a:schemeClr>
                    </a:solidFill>
                  </a:rPr>
                  <a:t>The quantum state and the Hamiltonian operator come together in one equation: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tx1">
                              <a:alpha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2400" b="1">
                          <a:solidFill>
                            <a:schemeClr val="tx1">
                              <a:alpha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>
                                  <a:alpha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chemeClr val="tx1">
                                  <a:alpha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2400" b="1" i="1" smtClean="0">
                              <a:solidFill>
                                <a:srgbClr val="7030A0">
                                  <a:alpha val="8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chemeClr val="tx1">
                                  <a:alpha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𝛛</m:t>
                          </m:r>
                          <m:r>
                            <a:rPr lang="en-US" sz="2400" b="1" i="1">
                              <a:solidFill>
                                <a:schemeClr val="tx1">
                                  <a:alpha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sz="2400" b="1">
                          <a:solidFill>
                            <a:schemeClr val="tx1">
                              <a:alpha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rgbClr val="00B0F0">
                                  <a:alpha val="8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solidFill>
                                <a:srgbClr val="00B0F0">
                                  <a:alpha val="8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  <m:r>
                        <a:rPr lang="en-US" sz="2400" b="1" i="1" smtClean="0">
                          <a:solidFill>
                            <a:srgbClr val="7030A0">
                              <a:alpha val="80000"/>
                            </a:srgbClr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</m:oMath>
                  </m:oMathPara>
                </a14:m>
                <a:endParaRPr lang="en-US" sz="2400" b="1" dirty="0">
                  <a:solidFill>
                    <a:schemeClr val="tx1">
                      <a:alpha val="80000"/>
                    </a:schemeClr>
                  </a:solidFill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b="1" dirty="0">
                    <a:solidFill>
                      <a:schemeClr val="tx1">
                        <a:alpha val="80000"/>
                      </a:schemeClr>
                    </a:solidFill>
                  </a:rPr>
                  <a:t>The Schrödinger equation tells us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008000">
                        <a:alpha val="80000"/>
                      </a:srgbClr>
                    </a:solidFill>
                  </a:rPr>
                  <a:t>How the quantum state changes with time.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FF0000">
                        <a:alpha val="80000"/>
                      </a:srgbClr>
                    </a:solidFill>
                  </a:rPr>
                  <a:t>How the Hamiltonian operator updates the quantum state.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b="1" dirty="0">
                    <a:solidFill>
                      <a:srgbClr val="7030A0">
                        <a:alpha val="80000"/>
                      </a:srgbClr>
                    </a:solidFill>
                  </a:rPr>
                  <a:t>How the Quantum State Machine evolves continuously.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400" b="1" dirty="0">
                    <a:solidFill>
                      <a:schemeClr val="tx1">
                        <a:alpha val="80000"/>
                      </a:schemeClr>
                    </a:solidFill>
                  </a:rPr>
                  <a:t>Schrödinger's equation is the engine that drives the Quantum State Machine.</a:t>
                </a:r>
              </a:p>
              <a:p>
                <a:endParaRPr lang="en-US" sz="2400" b="1" dirty="0">
                  <a:solidFill>
                    <a:schemeClr val="tx1">
                      <a:alpha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600607-C1AD-E325-49C4-6A252CA7E6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195" y="3252648"/>
                <a:ext cx="11479382" cy="3577547"/>
              </a:xfrm>
              <a:blipFill>
                <a:blip r:embed="rId2"/>
                <a:stretch>
                  <a:fillRect l="-1275" t="-4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AEEC6B2-21C5-1ABE-7E3A-0EE5D5230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 b="16742"/>
          <a:stretch>
            <a:fillRect/>
          </a:stretch>
        </p:blipFill>
        <p:spPr>
          <a:xfrm>
            <a:off x="4125055" y="-78378"/>
            <a:ext cx="8066945" cy="3252648"/>
          </a:xfrm>
          <a:prstGeom prst="rect">
            <a:avLst/>
          </a:prstGeom>
        </p:spPr>
      </p:pic>
      <p:sp>
        <p:nvSpPr>
          <p:cNvPr id="1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21443-841A-1A76-315B-85EE7478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9091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2000" b="1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99E1C-2A13-ABBD-67D2-EE022930E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100" b="1" dirty="0">
                <a:solidFill>
                  <a:srgbClr val="3333FF"/>
                </a:solidFill>
              </a:rPr>
              <a:t>Running the Quantum State Machine for the Single-Slit Experiment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9A160-0E91-5BD1-0E61-6B6CE4D5D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3" y="2203078"/>
            <a:ext cx="4924697" cy="44722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Now let's use the Quantum State Machine to model the single-slit experiment.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The Quantum State Machine has already been constructed.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The experimental setup is already encoded in the Hamiltonian operator.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The only remaining task is to prepare the initial quantum state.</a:t>
            </a:r>
          </a:p>
          <a:p>
            <a:pPr marL="0" indent="0">
              <a:buNone/>
            </a:pPr>
            <a:r>
              <a:rPr lang="en-US" sz="2400" b="1" dirty="0"/>
              <a:t>Every prediction begins by preparing an initial quantum state, </a:t>
            </a:r>
            <a:r>
              <a:rPr lang="en-US" sz="2400" b="1" i="1" dirty="0">
                <a:solidFill>
                  <a:srgbClr val="7030A0"/>
                </a:solidFill>
              </a:rPr>
              <a:t>ψ₀</a:t>
            </a:r>
            <a:r>
              <a:rPr lang="en-US" sz="2400" b="1" dirty="0"/>
              <a:t>.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8518F-6B99-74C6-02BD-8FBFF136E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/>
          <a:stretch>
            <a:fillRect/>
          </a:stretch>
        </p:blipFill>
        <p:spPr>
          <a:xfrm>
            <a:off x="5521556" y="2276320"/>
            <a:ext cx="5715000" cy="4121507"/>
          </a:xfrm>
          <a:prstGeom prst="round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8E6EFA8-5390-4569-A20F-D5927668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t>24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571CF-7795-C0A0-F809-7B66BDB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3333FF"/>
                </a:solidFill>
              </a:rPr>
              <a:t>Preparing the Initial Quantum State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96428-4445-1320-2B59-10999A3A9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7" b="29425"/>
          <a:stretch>
            <a:fillRect/>
          </a:stretch>
        </p:blipFill>
        <p:spPr>
          <a:xfrm>
            <a:off x="959205" y="79014"/>
            <a:ext cx="10369645" cy="41531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5EEDC-1B63-4388-FA18-81ADC6C3A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585" y="4883544"/>
            <a:ext cx="6792049" cy="197382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8000"/>
                </a:solidFill>
              </a:rPr>
              <a:t>Before reaching the slit, the photon is traveling toward the barrier.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That situation is represented mathematically by the initial quantum state, </a:t>
            </a:r>
            <a:r>
              <a:rPr lang="en-US" sz="2200" b="1" i="1" dirty="0">
                <a:solidFill>
                  <a:srgbClr val="7030A0"/>
                </a:solidFill>
              </a:rPr>
              <a:t>ψ₀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The initial quantum state contains everything known about the photon before it reaches the slit.</a:t>
            </a:r>
            <a:endParaRPr lang="en-US" sz="2000" dirty="0">
              <a:solidFill>
                <a:srgbClr val="3333FF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800DC16-8437-C85D-5B24-C596BD3E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83662" y="6413862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76987-982D-19BE-7933-2AE5DB9C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07" y="905012"/>
            <a:ext cx="6924732" cy="701720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3333FF"/>
                </a:solidFill>
              </a:rPr>
              <a:t>The Quantum State Evolves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9AE4B6-734E-BA48-1AB5-44DE6266C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608" y="18288"/>
            <a:ext cx="475488" cy="47548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2BBE8064-848E-4832-B8C8-046918843818}" type="slidenum">
              <a:rPr lang="en-US" sz="900" b="1">
                <a:solidFill>
                  <a:schemeClr val="tx1">
                    <a:alpha val="70000"/>
                  </a:schemeClr>
                </a:solidFill>
              </a:rPr>
              <a:pPr algn="ctr">
                <a:spcAft>
                  <a:spcPts val="600"/>
                </a:spcAft>
              </a:pPr>
              <a:t>26</a:t>
            </a:fld>
            <a:endParaRPr lang="en-US" sz="900" b="1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6062D-56C9-1A43-0FA8-C1C58D6B9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06" y="1821332"/>
            <a:ext cx="6629400" cy="3729036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5846C-371A-C30E-2B74-827A62A4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983" y="866174"/>
            <a:ext cx="3962584" cy="5158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Schrödinger's equation is applied continuously.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The Hamiltonian operator acts on the quantum state.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As the photon approaches and passes through the slit.</a:t>
            </a:r>
          </a:p>
          <a:p>
            <a:pPr marL="0" indent="0">
              <a:buNone/>
            </a:pPr>
            <a:r>
              <a:rPr lang="en-US" sz="2400" b="1" dirty="0"/>
              <a:t>The quantum state changes continuously.</a:t>
            </a:r>
          </a:p>
          <a:p>
            <a:r>
              <a:rPr lang="en-US" sz="2400" b="1" dirty="0">
                <a:solidFill>
                  <a:srgbClr val="3333FF"/>
                </a:solidFill>
              </a:rPr>
              <a:t>The Quantum State Machine computes the evolving quantum state.</a:t>
            </a:r>
          </a:p>
          <a:p>
            <a:endParaRPr lang="en-US" sz="2400" b="1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5C10416-2081-BAD6-D700-FCADAA5C001A}"/>
              </a:ext>
            </a:extLst>
          </p:cNvPr>
          <p:cNvSpPr txBox="1">
            <a:spLocks/>
          </p:cNvSpPr>
          <p:nvPr/>
        </p:nvSpPr>
        <p:spPr>
          <a:xfrm>
            <a:off x="8780419" y="62387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BE8064-848E-4832-B8C8-046918843818}" type="slidenum">
              <a:rPr lang="en-US" sz="2000" b="1" smtClean="0">
                <a:solidFill>
                  <a:schemeClr val="bg1"/>
                </a:solidFill>
              </a:rPr>
              <a:pPr/>
              <a:t>26</a:t>
            </a:fld>
            <a:endParaRPr 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58B91-B80B-C332-64B6-078B5695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776" y="405689"/>
            <a:ext cx="7888224" cy="1527611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The Quantum State Changes After Passing Through the Slit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sX0" fmla="*/ 0 w 18288"/>
              <a:gd name="csY0" fmla="*/ 0 h 5590381"/>
              <a:gd name="csX1" fmla="*/ 18288 w 18288"/>
              <a:gd name="csY1" fmla="*/ 0 h 5590381"/>
              <a:gd name="csX2" fmla="*/ 18288 w 18288"/>
              <a:gd name="csY2" fmla="*/ 754701 h 5590381"/>
              <a:gd name="csX3" fmla="*/ 18288 w 18288"/>
              <a:gd name="csY3" fmla="*/ 1565307 h 5590381"/>
              <a:gd name="csX4" fmla="*/ 18288 w 18288"/>
              <a:gd name="csY4" fmla="*/ 2152297 h 5590381"/>
              <a:gd name="csX5" fmla="*/ 18288 w 18288"/>
              <a:gd name="csY5" fmla="*/ 2906998 h 5590381"/>
              <a:gd name="csX6" fmla="*/ 18288 w 18288"/>
              <a:gd name="csY6" fmla="*/ 3549892 h 5590381"/>
              <a:gd name="csX7" fmla="*/ 18288 w 18288"/>
              <a:gd name="csY7" fmla="*/ 4080978 h 5590381"/>
              <a:gd name="csX8" fmla="*/ 18288 w 18288"/>
              <a:gd name="csY8" fmla="*/ 4835680 h 5590381"/>
              <a:gd name="csX9" fmla="*/ 18288 w 18288"/>
              <a:gd name="csY9" fmla="*/ 5590381 h 5590381"/>
              <a:gd name="csX10" fmla="*/ 0 w 18288"/>
              <a:gd name="csY10" fmla="*/ 5590381 h 5590381"/>
              <a:gd name="csX11" fmla="*/ 0 w 18288"/>
              <a:gd name="csY11" fmla="*/ 4835680 h 5590381"/>
              <a:gd name="csX12" fmla="*/ 0 w 18288"/>
              <a:gd name="csY12" fmla="*/ 4304593 h 5590381"/>
              <a:gd name="csX13" fmla="*/ 0 w 18288"/>
              <a:gd name="csY13" fmla="*/ 3773507 h 5590381"/>
              <a:gd name="csX14" fmla="*/ 0 w 18288"/>
              <a:gd name="csY14" fmla="*/ 3186517 h 5590381"/>
              <a:gd name="csX15" fmla="*/ 0 w 18288"/>
              <a:gd name="csY15" fmla="*/ 2487720 h 5590381"/>
              <a:gd name="csX16" fmla="*/ 0 w 18288"/>
              <a:gd name="csY16" fmla="*/ 1956633 h 5590381"/>
              <a:gd name="csX17" fmla="*/ 0 w 18288"/>
              <a:gd name="csY17" fmla="*/ 1425547 h 5590381"/>
              <a:gd name="csX18" fmla="*/ 0 w 18288"/>
              <a:gd name="csY18" fmla="*/ 614942 h 5590381"/>
              <a:gd name="csX19" fmla="*/ 0 w 18288"/>
              <a:gd name="csY19" fmla="*/ 0 h 55903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B020A-E9F3-6E2C-2448-EABA8C902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92" y="2059423"/>
            <a:ext cx="7363678" cy="4142068"/>
          </a:xfrm>
          <a:prstGeom prst="round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AE432-539F-59E9-B63A-A51D90868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427" y="405690"/>
            <a:ext cx="3986349" cy="6315786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The quantum state has changed.</a:t>
            </a:r>
          </a:p>
          <a:p>
            <a:pPr marL="0" indent="0">
              <a:buNone/>
            </a:pPr>
            <a:r>
              <a:rPr lang="en-US" b="1" dirty="0"/>
              <a:t>It now contains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The probability amplitudes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The phase relationships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The complete probability structure</a:t>
            </a:r>
          </a:p>
          <a:p>
            <a:pPr marL="0" indent="0">
              <a:buNone/>
            </a:pPr>
            <a:r>
              <a:rPr lang="en-US" b="1" dirty="0"/>
              <a:t>For every possible detection point on the screen.</a:t>
            </a:r>
          </a:p>
          <a:p>
            <a:r>
              <a:rPr lang="en-US" b="1" dirty="0">
                <a:solidFill>
                  <a:srgbClr val="7030A0"/>
                </a:solidFill>
              </a:rPr>
              <a:t>The prediction is now encoded in the evolved quantum state.</a:t>
            </a:r>
          </a:p>
          <a:p>
            <a:endParaRPr lang="en-US" b="1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2F5725D-45F6-732E-E448-E5D230E1A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04D09-A1A0-F1A2-FE20-1441BA05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202100"/>
            <a:ext cx="7202885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Converting Amplitudes into Probabilities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07A647-C128-B86E-3929-FB72A9326A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7948" y="2263936"/>
                <a:ext cx="4453869" cy="445753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008000"/>
                    </a:solidFill>
                  </a:rPr>
                  <a:t>The Born Rule converts the probability amplitudes contained in the quantum state into measurable probabilities.</a:t>
                </a:r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b="1">
                          <a:latin typeface="Cambria Math" panose="02040503050406030204" pitchFamily="18" charset="0"/>
                        </a:rPr>
                        <m:t>=∣</m:t>
                      </m:r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∣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The Born Rule converts the evolving quantum state into experimentally testable predictions.</a:t>
                </a:r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07A647-C128-B86E-3929-FB72A9326A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7948" y="2263936"/>
                <a:ext cx="4453869" cy="4457539"/>
              </a:xfrm>
              <a:blipFill>
                <a:blip r:embed="rId2"/>
                <a:stretch>
                  <a:fillRect l="-2052" t="-1776" b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397B41A-9C62-9EB7-7D43-4CCB56134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77" y="1959428"/>
            <a:ext cx="7584751" cy="4152650"/>
          </a:xfrm>
          <a:prstGeom prst="round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9FFE5CE-2691-60D5-B2CD-B4879884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FF65899-B7C7-902F-AAB7-E3F4BB88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t>29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10" name="Emergence of Pattern">
            <a:hlinkClick r:id="" action="ppaction://media"/>
            <a:extLst>
              <a:ext uri="{FF2B5EF4-FFF2-40B4-BE49-F238E27FC236}">
                <a16:creationId xmlns:a16="http://schemas.microsoft.com/office/drawing/2014/main" id="{6C82081A-8D5D-3CD8-2692-336D0EEFCD5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2258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80161-AB68-6FF7-CEFD-4F47EA30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74" y="194257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What Do We Actually Observe?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5AD5F-19E0-9752-4D65-1CC544823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70" y="1987724"/>
            <a:ext cx="6086726" cy="51386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b="1" dirty="0"/>
              <a:t>When thousands of photons pass through a single slit...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Each photon is detected at one location on the screen.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The photons do not arrive uniformly across the screen.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As more and more photons arrive, they gradually build a distinctive pattern of alternating bright and dark regions.</a:t>
            </a:r>
          </a:p>
          <a:p>
            <a:pPr marL="0" indent="0">
              <a:buNone/>
            </a:pPr>
            <a:r>
              <a:rPr lang="en-US" sz="3000" b="1" dirty="0"/>
              <a:t>The mystery is not only why the beam spreads...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The mystery is also why there are places where no photons are ever detected.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B4413-57D1-4B6B-0616-B6EFBD601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02" y="1775081"/>
            <a:ext cx="5839097" cy="3897595"/>
          </a:xfrm>
          <a:prstGeom prst="round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968B94-03BD-F1CC-BAAC-96829AD4340F}"/>
              </a:ext>
            </a:extLst>
          </p:cNvPr>
          <p:cNvCxnSpPr>
            <a:cxnSpLocks/>
          </p:cNvCxnSpPr>
          <p:nvPr/>
        </p:nvCxnSpPr>
        <p:spPr>
          <a:xfrm flipV="1">
            <a:off x="6226602" y="3708199"/>
            <a:ext cx="4113708" cy="2501215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4705E6-6034-8BC1-0FF0-6E7C098E850E}"/>
              </a:ext>
            </a:extLst>
          </p:cNvPr>
          <p:cNvCxnSpPr>
            <a:cxnSpLocks/>
          </p:cNvCxnSpPr>
          <p:nvPr/>
        </p:nvCxnSpPr>
        <p:spPr>
          <a:xfrm flipV="1">
            <a:off x="6296296" y="3860599"/>
            <a:ext cx="4196414" cy="2348815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82CDAE-7621-F71B-2AEB-D3653FF66365}"/>
              </a:ext>
            </a:extLst>
          </p:cNvPr>
          <p:cNvCxnSpPr>
            <a:cxnSpLocks/>
          </p:cNvCxnSpPr>
          <p:nvPr/>
        </p:nvCxnSpPr>
        <p:spPr>
          <a:xfrm flipV="1">
            <a:off x="6296295" y="4049560"/>
            <a:ext cx="4353776" cy="2159854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3142BD-A886-24D1-49CA-CD3326516746}"/>
              </a:ext>
            </a:extLst>
          </p:cNvPr>
          <p:cNvCxnSpPr>
            <a:cxnSpLocks/>
          </p:cNvCxnSpPr>
          <p:nvPr/>
        </p:nvCxnSpPr>
        <p:spPr>
          <a:xfrm flipV="1">
            <a:off x="6296294" y="4299977"/>
            <a:ext cx="4506177" cy="1909437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C450339F-EFC4-7B57-7B09-C3164C5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t>3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24554-14F6-7A02-D746-8478E2B6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4A81D-8719-9BD5-EE18-0F2984FDE4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688"/>
            <a:ext cx="12188952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29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B78A1-BB71-6A5E-9C5F-47F15106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E8064-848E-4832-B8C8-046918843818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FC57B-F2B4-AA83-5A4A-7510C5DBBA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9696" y="-2306484"/>
            <a:ext cx="265176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F5EEF75-1B3B-12A9-14A3-B34416C1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1792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7E1DC-08D2-84FE-A44D-9D01607E7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51" y="228599"/>
            <a:ext cx="5306277" cy="6041571"/>
          </a:xfr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We watched exactly what the model predicted: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Each photon arrived as a single detection.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Each detection appeared random.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Yet together they formed the probability distribution predicted by the Quantum State Machine.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The Quantum State Machine predicts the probability distribution—not the landing position of any individual photon.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What we just witnessed in the video was Conway-Kochen free will in action: individual photon detections remained underdetermined—even though the overall probability distribution was precisely predicted.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FEB44-AF11-86C1-A339-4DDD02A0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757" y="0"/>
            <a:ext cx="5701403" cy="1944913"/>
          </a:xfrm>
        </p:spPr>
        <p:txBody>
          <a:bodyPr anchor="b">
            <a:noAutofit/>
          </a:bodyPr>
          <a:lstStyle/>
          <a:p>
            <a:pPr algn="ctr"/>
            <a:r>
              <a:rPr lang="en-US" sz="6000" b="1" dirty="0">
                <a:solidFill>
                  <a:srgbClr val="3333FF"/>
                </a:solidFill>
              </a:rPr>
              <a:t>What Did We Just See?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8F0E6-F6E9-78CC-693E-53CE6260D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/>
          <a:stretch>
            <a:fillRect/>
          </a:stretch>
        </p:blipFill>
        <p:spPr>
          <a:xfrm>
            <a:off x="5886337" y="2030862"/>
            <a:ext cx="5874100" cy="409956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18A2A2-537E-4D8F-5104-0356C625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691"/>
            <a:ext cx="12188952" cy="6802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AA715-AA5B-C63A-0E36-8C8B28B5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159070"/>
            <a:ext cx="4663440" cy="1547810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>
                <a:solidFill>
                  <a:srgbClr val="3333FF"/>
                </a:solidFill>
              </a:rPr>
              <a:t>The Amazing Achievement of the Quantum State Machine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726AC-AB92-0800-17E2-42AFC246C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706880"/>
            <a:ext cx="4480560" cy="512342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1" dirty="0"/>
              <a:t>The Quantum State Machine correctly Predicts</a:t>
            </a:r>
          </a:p>
          <a:p>
            <a:pPr lvl="1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</a:rPr>
              <a:t>✓ Beam spread</a:t>
            </a:r>
          </a:p>
          <a:p>
            <a:pPr lvl="1"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</a:rPr>
              <a:t>✓ Bright regions</a:t>
            </a:r>
          </a:p>
          <a:p>
            <a:pPr lvl="1">
              <a:spcBef>
                <a:spcPts val="0"/>
              </a:spcBef>
            </a:pPr>
            <a:r>
              <a:rPr lang="en-US" sz="2200" b="1" dirty="0">
                <a:solidFill>
                  <a:srgbClr val="3333FF"/>
                </a:solidFill>
              </a:rPr>
              <a:t>✓ Dark regions</a:t>
            </a:r>
          </a:p>
          <a:p>
            <a:pPr lvl="1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</a:rPr>
              <a:t>✓ Complete probability distribution</a:t>
            </a:r>
          </a:p>
          <a:p>
            <a:pPr lvl="1"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</a:rPr>
              <a:t>✓ Statistical accumulation of individual photon detections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✓ The experimentally observed diffraction pattern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/>
              <a:t>The Quantum State Machine predicts every experimentally observable statistical feature of the single-slit experiment.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F9E653A-6AB4-FAD7-8368-D7BE114FB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4ACEC-3A3C-F941-82D4-3122C753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14" y="202100"/>
            <a:ext cx="9392421" cy="13308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The Quantum State Machine Model Also Predicts the Free Will of the Photons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B4796-5655-EEEF-D0E4-BF7E27915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14" y="2000242"/>
            <a:ext cx="6542452" cy="383667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008000"/>
                </a:solidFill>
              </a:rPr>
              <a:t>The Quantum State Machine predicts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✓</a:t>
            </a:r>
            <a:r>
              <a:rPr lang="en-US" sz="2200" b="1" dirty="0"/>
              <a:t> the probability of every possible outcome.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FF0000"/>
                </a:solidFill>
              </a:rPr>
              <a:t>It does not predict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✗</a:t>
            </a:r>
            <a:r>
              <a:rPr lang="en-US" sz="2200" b="1" dirty="0"/>
              <a:t> which individual photon will be detected next.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spc="-100" dirty="0">
                <a:solidFill>
                  <a:srgbClr val="3333FF"/>
                </a:solidFill>
              </a:rPr>
              <a:t>What we just witnessed in the video was Conway-Kochen free will in action: individual photon detections remained underdetermined—even though the overall probability distribution was precisely predicted.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4F21F9-A9EB-770B-B902-5115C446F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67" y="1905435"/>
            <a:ext cx="5336390" cy="3428004"/>
          </a:xfrm>
          <a:prstGeom prst="round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8530E00-F298-99FB-7FEB-9B0D83CB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074F1-6CAC-711F-1E13-520E0B25AC8B}"/>
              </a:ext>
            </a:extLst>
          </p:cNvPr>
          <p:cNvSpPr txBox="1"/>
          <p:nvPr/>
        </p:nvSpPr>
        <p:spPr>
          <a:xfrm>
            <a:off x="176914" y="5440680"/>
            <a:ext cx="117661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The Quantum State Machine predicts not only the probability distribution—it also predicts that the individual detection events remain underdetermined, consistent with the Conway-Kochen free will we just observed in the video.</a:t>
            </a:r>
          </a:p>
        </p:txBody>
      </p:sp>
    </p:spTree>
    <p:extLst>
      <p:ext uri="{BB962C8B-B14F-4D97-AF65-F5344CB8AC3E}">
        <p14:creationId xmlns:p14="http://schemas.microsoft.com/office/powerpoint/2010/main" val="21523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38C38-855F-E9B3-61B6-B94C80CA4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99" y="388402"/>
            <a:ext cx="4784796" cy="21856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Three Models...One Complete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A449A-DDEF-ED49-0E31-EFACB49CA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05" y="198120"/>
            <a:ext cx="5763395" cy="665988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single-slit experiment has taught us some important lessons: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Maxwell's equations explain the wave nature of light.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Heisenberg's Uncertainty Principle explains why the beam spreads.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3333FF"/>
                </a:solidFill>
              </a:rPr>
              <a:t>The Quantum State Machine incorporates both and predicts everything that modern physics can predict about the single-slit experiment—including the underdetermined nature of the individual detection events.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Its extraordinary predictive success makes the Quantum State Machine one of the greatest scientific models ever developed.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7FFFF-C3A9-7175-37F9-E5AA50E01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74" y="2727960"/>
            <a:ext cx="5639773" cy="3172371"/>
          </a:xfrm>
          <a:prstGeom prst="round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0F8F302-6614-E46C-923D-7BF8B5F79144}"/>
              </a:ext>
            </a:extLst>
          </p:cNvPr>
          <p:cNvSpPr txBox="1">
            <a:spLocks/>
          </p:cNvSpPr>
          <p:nvPr/>
        </p:nvSpPr>
        <p:spPr>
          <a:xfrm>
            <a:off x="8763000" y="63389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7643F-03EA-64CD-55D5-3300C895D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905B5C-E97B-7A76-26B9-629133A37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3950756-B5FD-D412-AEB4-23A03908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C350A-8F05-537B-D771-D0BF0AA2E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99" y="388402"/>
            <a:ext cx="4784796" cy="21856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Three Models...One Complete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0472B-CC68-DDBD-B848-F69D8C3A3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05" y="198120"/>
            <a:ext cx="5763395" cy="665988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single-slit experiment has taught us some important lessons: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Maxwell's equations explain the wave nature of light.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Heisenberg's Uncertainty Principle explains why the beam spreads.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3333FF"/>
                </a:solidFill>
              </a:rPr>
              <a:t>The Quantum State Machine incorporates both and predicts everything that modern physics can predict about the single-slit experiment—including the underdetermined nature of the individual detection events.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Its extraordinary predictive success makes the Quantum State Machine one of the greatest scientific models ever developed.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2901A-9B02-1200-F8A2-E5EB1DCA0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74" y="2727960"/>
            <a:ext cx="5639773" cy="3172371"/>
          </a:xfrm>
          <a:prstGeom prst="round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162DA0-764F-3F2F-1EFA-F65C483B0864}"/>
              </a:ext>
            </a:extLst>
          </p:cNvPr>
          <p:cNvSpPr txBox="1">
            <a:spLocks/>
          </p:cNvSpPr>
          <p:nvPr/>
        </p:nvSpPr>
        <p:spPr>
          <a:xfrm>
            <a:off x="8763000" y="63389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67676-82B4-2637-27F6-0A9FDBD50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9" y="153944"/>
            <a:ext cx="11430000" cy="64327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9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C1742-C207-B8BE-EE51-9CCC71A1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95" y="95421"/>
            <a:ext cx="6970646" cy="77452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Next Time...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568A2-60D0-31C0-5029-C68CA062C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5515"/>
            <a:ext cx="5638800" cy="5775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Can the Quantum State Machine Build an Atom?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Today we used the Quantum State Machine to predict the single-slit experiment.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Next time we will use the same Quantum State Machine to answer a much bigger question.</a:t>
            </a:r>
          </a:p>
          <a:p>
            <a:pPr marL="0" indent="0">
              <a:buNone/>
            </a:pPr>
            <a:r>
              <a:rPr lang="en-US" sz="2000" b="1" dirty="0"/>
              <a:t>Can it predict the structure of an atom?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We will begin with a single proton and a single electron.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We will allow the Quantum State Machine to evolve the quantum state.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We will watch a hydrogen atom emerge.</a:t>
            </a:r>
          </a:p>
          <a:p>
            <a:r>
              <a:rPr lang="en-US" sz="2000" b="1" dirty="0"/>
              <a:t>The same Quantum State Machine that predicts the single-slit experiment also predicts the existence of atoms.</a:t>
            </a:r>
          </a:p>
          <a:p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18CF1-5FC5-CC40-C942-7F48CD09D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399" y="2061836"/>
            <a:ext cx="5951652" cy="3347803"/>
          </a:xfrm>
          <a:prstGeom prst="round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789303E-CA24-FFB0-28CE-5790DC56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[100+] That's All Folks Wallpapers | Wallpapers.com">
            <a:extLst>
              <a:ext uri="{FF2B5EF4-FFF2-40B4-BE49-F238E27FC236}">
                <a16:creationId xmlns:a16="http://schemas.microsoft.com/office/drawing/2014/main" id="{DBB592A7-88E0-3AE0-F260-DE379FEE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53B29-8146-73D6-F0D9-D967EDDC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38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7676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D6927-80DE-45DF-A009-FB59B129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436" y="37211"/>
            <a:ext cx="6056376" cy="1721696"/>
          </a:xfrm>
        </p:spPr>
        <p:txBody>
          <a:bodyPr anchor="b">
            <a:no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Three Models...Three Pieces of the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033C1-16CD-1EE6-5961-489DF522C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87" y="72571"/>
            <a:ext cx="6056376" cy="6617588"/>
          </a:xfrm>
        </p:spPr>
        <p:txBody>
          <a:bodyPr anchor="t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Each model explains an important part of the experiment.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8000"/>
                </a:solidFill>
              </a:rPr>
              <a:t>Each model answers a different scientific question about the experiment.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Maxwell's Equations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Predict the diffraction pattern.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Treat light as a continuous electromagnetic wave.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Heisenberg's Uncertainty Principle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Explains why the beam spreads after passing through a narrow slit.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Does not explain the bright and dark regions.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Quantum State Machine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Predicts the probability distribution of photon detections.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Naturally produces both the beam spread and the diffraction pattern.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Explains how individual photon detections accumulate into the observed intensity pattern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Today we will see how these three models fit together.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4DB15-014A-2A9E-7727-0BE12311D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33" y="2002971"/>
            <a:ext cx="5689883" cy="3200559"/>
          </a:xfrm>
          <a:prstGeom prst="round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9A571-59DA-94BA-B8CF-A1BC2E0B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3028" y="6455664"/>
            <a:ext cx="448056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5EDCD-DCB6-32DC-BAB6-46BD45DF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Maxwell's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04662-2600-8890-A425-567154EB7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169" y="3604024"/>
            <a:ext cx="6769826" cy="3105150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08000"/>
                </a:solidFill>
              </a:rPr>
              <a:t>Maxwell's equations describe light as a continuous electromagnetic wave.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These equations successfully predict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Reflection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Refraction</a:t>
            </a:r>
          </a:p>
          <a:p>
            <a:pPr lvl="1">
              <a:spcBef>
                <a:spcPts val="0"/>
              </a:spcBef>
            </a:pPr>
            <a:r>
              <a:rPr lang="en-US" sz="2000" b="1" dirty="0"/>
              <a:t>Polarization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b="1" dirty="0"/>
              <a:t>Diffraction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3333FF"/>
                </a:solidFill>
              </a:rPr>
              <a:t>They correctly predict the intensity pattern produced by the single-slit experiment.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E5837-3A3B-B2B9-6747-69EA8C43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4DFCD-DDA2-B34C-212C-BAD7053F1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22762"/>
          <a:stretch>
            <a:fillRect/>
          </a:stretch>
        </p:blipFill>
        <p:spPr>
          <a:xfrm>
            <a:off x="1312819" y="19323"/>
            <a:ext cx="9019903" cy="35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3B21-A745-1033-9853-101836E9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058"/>
            <a:ext cx="12192000" cy="1035675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A Wave Passing Through a Narrow Opening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D9F9-04C0-2AC6-8257-0F014E62D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8891" y="1161797"/>
            <a:ext cx="4153989" cy="556780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0" b="1" dirty="0"/>
              <a:t>According to Maxwell's equations,</a:t>
            </a:r>
          </a:p>
          <a:p>
            <a:pPr lvl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8000"/>
                </a:solidFill>
              </a:rPr>
              <a:t>Every point across the opening acts like a new source of electromagnetic waves.</a:t>
            </a:r>
          </a:p>
          <a:p>
            <a:pPr lvl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</a:rPr>
              <a:t>These waves interfere with one another.</a:t>
            </a:r>
          </a:p>
          <a:p>
            <a:pPr lvl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3333FF"/>
                </a:solidFill>
              </a:rPr>
              <a:t>The result is a diffraction pattern.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9C8E2-C5E3-406F-0F3D-3CA4B328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2000" b="1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047162D-4D46-7878-FE8B-6AEA30EB6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7" y="1280160"/>
            <a:ext cx="7145380" cy="4918724"/>
          </a:xfrm>
          <a:prstGeom prst="round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04A0DD-9BB3-88F5-E795-34EE4EDCD8BC}"/>
              </a:ext>
            </a:extLst>
          </p:cNvPr>
          <p:cNvCxnSpPr>
            <a:cxnSpLocks/>
          </p:cNvCxnSpPr>
          <p:nvPr/>
        </p:nvCxnSpPr>
        <p:spPr>
          <a:xfrm>
            <a:off x="1796143" y="3429000"/>
            <a:ext cx="4830183" cy="926615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6A2836-2E31-0098-C527-370375C0E8C1}"/>
              </a:ext>
            </a:extLst>
          </p:cNvPr>
          <p:cNvCxnSpPr>
            <a:cxnSpLocks/>
          </p:cNvCxnSpPr>
          <p:nvPr/>
        </p:nvCxnSpPr>
        <p:spPr>
          <a:xfrm>
            <a:off x="1796143" y="3494314"/>
            <a:ext cx="4830183" cy="295909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D97995-16D3-494E-C247-D409DBB8A103}"/>
              </a:ext>
            </a:extLst>
          </p:cNvPr>
          <p:cNvCxnSpPr>
            <a:cxnSpLocks/>
          </p:cNvCxnSpPr>
          <p:nvPr/>
        </p:nvCxnSpPr>
        <p:spPr>
          <a:xfrm>
            <a:off x="1782183" y="3596520"/>
            <a:ext cx="4844143" cy="954540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12806D-640E-C54C-2E10-4B885A99A1D9}"/>
              </a:ext>
            </a:extLst>
          </p:cNvPr>
          <p:cNvCxnSpPr>
            <a:cxnSpLocks/>
          </p:cNvCxnSpPr>
          <p:nvPr/>
        </p:nvCxnSpPr>
        <p:spPr>
          <a:xfrm>
            <a:off x="1796143" y="3494314"/>
            <a:ext cx="4844143" cy="0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3A0E33-D64B-2609-A921-8708FFD1E065}"/>
              </a:ext>
            </a:extLst>
          </p:cNvPr>
          <p:cNvCxnSpPr>
            <a:cxnSpLocks/>
          </p:cNvCxnSpPr>
          <p:nvPr/>
        </p:nvCxnSpPr>
        <p:spPr>
          <a:xfrm>
            <a:off x="1796143" y="3522234"/>
            <a:ext cx="4844143" cy="568134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3DDC589-BBBD-D6BA-D7BD-8380D5D6BCFA}"/>
              </a:ext>
            </a:extLst>
          </p:cNvPr>
          <p:cNvCxnSpPr>
            <a:cxnSpLocks/>
          </p:cNvCxnSpPr>
          <p:nvPr/>
        </p:nvCxnSpPr>
        <p:spPr>
          <a:xfrm flipV="1">
            <a:off x="1796143" y="2569029"/>
            <a:ext cx="4844143" cy="859971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85260C9-A28F-FB95-4F82-30987505F54A}"/>
              </a:ext>
            </a:extLst>
          </p:cNvPr>
          <p:cNvCxnSpPr>
            <a:cxnSpLocks/>
          </p:cNvCxnSpPr>
          <p:nvPr/>
        </p:nvCxnSpPr>
        <p:spPr>
          <a:xfrm flipV="1">
            <a:off x="1796143" y="3145971"/>
            <a:ext cx="4874480" cy="348343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3CBCBBB-433B-0DCC-99E1-9222D2CED6CB}"/>
              </a:ext>
            </a:extLst>
          </p:cNvPr>
          <p:cNvCxnSpPr>
            <a:cxnSpLocks/>
          </p:cNvCxnSpPr>
          <p:nvPr/>
        </p:nvCxnSpPr>
        <p:spPr>
          <a:xfrm flipV="1">
            <a:off x="1796143" y="2303450"/>
            <a:ext cx="4844143" cy="1125550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937C8D9-0056-E64D-566F-A4B867D64597}"/>
              </a:ext>
            </a:extLst>
          </p:cNvPr>
          <p:cNvCxnSpPr>
            <a:cxnSpLocks/>
          </p:cNvCxnSpPr>
          <p:nvPr/>
        </p:nvCxnSpPr>
        <p:spPr>
          <a:xfrm flipV="1">
            <a:off x="1796143" y="2841171"/>
            <a:ext cx="4844143" cy="653143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2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9582E-DA8D-4800-463E-A70689B0F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24" y="176700"/>
            <a:ext cx="9392421" cy="1735097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Constructive and Destructive Interference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59982-8ACB-971E-5110-EBB9369A0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37198"/>
            <a:ext cx="5791200" cy="46596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Where waves arrive in phase,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Their amplitudes add.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Bright region.</a:t>
            </a:r>
          </a:p>
          <a:p>
            <a:pPr marL="0" indent="0">
              <a:buNone/>
            </a:pPr>
            <a:r>
              <a:rPr lang="en-US" b="1" dirty="0"/>
              <a:t>Where waves arrive out of phase,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Their amplitudes cancel.</a:t>
            </a:r>
          </a:p>
          <a:p>
            <a:pPr lvl="1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Dark region.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Maxwell's equations predict the location of every bright and dark region.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1F596-4C63-4923-DFC9-A42F4EAA0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65" y="1943100"/>
            <a:ext cx="6162738" cy="3466539"/>
          </a:xfrm>
          <a:prstGeom prst="round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97C7E-0DEF-DE79-4A3A-D4A8D8B2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AF91-6B4B-1431-E59D-31EC1B27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25" y="49639"/>
            <a:ext cx="12197025" cy="1176309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solidFill>
                  <a:srgbClr val="3333FF"/>
                </a:solidFill>
              </a:rPr>
              <a:t>Maxwell Gets the Pattern Exactly Right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7341E-8F8E-8087-2285-2E5529C1A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628115"/>
            <a:ext cx="7511025" cy="41122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74216-C176-2E3B-1746-B0EBE6719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4" y="1628115"/>
            <a:ext cx="4015015" cy="5229885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predicted intensity matches the observed diffraction pattern remarkably well.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The locations of the bright and dark regions are exactly where Maxwell's equations predict.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But one important question remains...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Where are the photons?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28E4555-D0AA-C366-6AA5-FAF0B846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t>8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E602F5-4D24-F55C-7A3E-D9FC7E76D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71" y="448056"/>
            <a:ext cx="3763264" cy="1719072"/>
          </a:xfrm>
        </p:spPr>
        <p:txBody>
          <a:bodyPr anchor="b">
            <a:normAutofit/>
          </a:bodyPr>
          <a:lstStyle/>
          <a:p>
            <a:r>
              <a:rPr lang="en-US" sz="4600" b="1" dirty="0">
                <a:solidFill>
                  <a:srgbClr val="3333FF"/>
                </a:solidFill>
              </a:rPr>
              <a:t>One Problem Remains...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3A19F-DF5B-7708-1C02-14B34D1A8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34" y="2665477"/>
            <a:ext cx="4110228" cy="415594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Maxwell predicts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✓</a:t>
            </a:r>
            <a:r>
              <a:rPr lang="en-US" sz="2200" b="1" dirty="0">
                <a:solidFill>
                  <a:srgbClr val="7030A0"/>
                </a:solidFill>
              </a:rPr>
              <a:t> the pattern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✓</a:t>
            </a:r>
            <a:r>
              <a:rPr lang="en-US" sz="2200" b="1" dirty="0">
                <a:solidFill>
                  <a:srgbClr val="FF0000"/>
                </a:solidFill>
              </a:rPr>
              <a:t> the intensity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✓</a:t>
            </a:r>
            <a:r>
              <a:rPr lang="en-US" sz="2200" b="1" dirty="0">
                <a:solidFill>
                  <a:srgbClr val="3333FF"/>
                </a:solidFill>
              </a:rPr>
              <a:t> the dark regions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But detectors never observe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continuous electromagnetic waves.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They observe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individual photon detections.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857CD-FCB5-701C-B137-59DFB1120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96" y="781984"/>
            <a:ext cx="7595870" cy="50702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7707F-661E-89CE-3D2D-AD2E0C1F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2BBE8064-848E-4832-B8C8-046918843818}" type="slidenum">
              <a:rPr lang="en-US" sz="2000" b="1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4941</TotalTime>
  <Words>1982</Words>
  <Application>Microsoft Office PowerPoint</Application>
  <PresentationFormat>Widescreen</PresentationFormat>
  <Paragraphs>284</Paragraphs>
  <Slides>38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Aptos</vt:lpstr>
      <vt:lpstr>Aptos Display</vt:lpstr>
      <vt:lpstr>Arial</vt:lpstr>
      <vt:lpstr>Cambria Math</vt:lpstr>
      <vt:lpstr>Office Theme</vt:lpstr>
      <vt:lpstr>Process Theology as a Lens for Bringing Quantum Physics into Focus</vt:lpstr>
      <vt:lpstr>The Infamous Single-Slit Experiment</vt:lpstr>
      <vt:lpstr>What Do We Actually Observe?</vt:lpstr>
      <vt:lpstr>Three Models...Three Pieces of the Puzzle</vt:lpstr>
      <vt:lpstr>Maxwell's Equations</vt:lpstr>
      <vt:lpstr>A Wave Passing Through a Narrow Opening</vt:lpstr>
      <vt:lpstr>Constructive and Destructive Interference</vt:lpstr>
      <vt:lpstr>Maxwell Gets the Pattern Exactly Right</vt:lpstr>
      <vt:lpstr>One Problem Remains...</vt:lpstr>
      <vt:lpstr>Maxwell Equations Summary</vt:lpstr>
      <vt:lpstr>The Heisenberg Uncertainty Principle</vt:lpstr>
      <vt:lpstr>Position and Momentum Cannot Both Be Known Precisely</vt:lpstr>
      <vt:lpstr>Why the Beam Spreads</vt:lpstr>
      <vt:lpstr>PowerPoint Presentation</vt:lpstr>
      <vt:lpstr>What We Just Saw on the Video</vt:lpstr>
      <vt:lpstr>PowerPoint Presentation</vt:lpstr>
      <vt:lpstr>...But Not the Whole Experiment</vt:lpstr>
      <vt:lpstr>We Still Need One More Piece</vt:lpstr>
      <vt:lpstr>The Quantum State Machine</vt:lpstr>
      <vt:lpstr>The Quantum State ψ</vt:lpstr>
      <vt:lpstr>The Hamiltonian Operator Ĥ</vt:lpstr>
      <vt:lpstr>Bringing the Pieces Together</vt:lpstr>
      <vt:lpstr>Schrödinger's Equation</vt:lpstr>
      <vt:lpstr>Running the Quantum State Machine for the Single-Slit Experiment</vt:lpstr>
      <vt:lpstr>Preparing the Initial Quantum State</vt:lpstr>
      <vt:lpstr>The Quantum State Evolves</vt:lpstr>
      <vt:lpstr>The Quantum State Changes After Passing Through the Slit</vt:lpstr>
      <vt:lpstr>Converting Amplitudes into Probabilities</vt:lpstr>
      <vt:lpstr>PowerPoint Presentation</vt:lpstr>
      <vt:lpstr>PowerPoint Presentation</vt:lpstr>
      <vt:lpstr>PowerPoint Presentation</vt:lpstr>
      <vt:lpstr>What Did We Just See?</vt:lpstr>
      <vt:lpstr>The Amazing Achievement of the Quantum State Machine Model</vt:lpstr>
      <vt:lpstr>The Quantum State Machine Model Also Predicts the Free Will of the Photons</vt:lpstr>
      <vt:lpstr>Three Models...One Complete Understanding</vt:lpstr>
      <vt:lpstr>Three Models...One Complete Understanding</vt:lpstr>
      <vt:lpstr>Next Time...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Soderstrand</dc:creator>
  <cp:lastModifiedBy>Michael Soderstrand</cp:lastModifiedBy>
  <cp:revision>126</cp:revision>
  <dcterms:created xsi:type="dcterms:W3CDTF">2026-06-29T18:55:02Z</dcterms:created>
  <dcterms:modified xsi:type="dcterms:W3CDTF">2026-07-15T22:40:51Z</dcterms:modified>
</cp:coreProperties>
</file>