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60" r:id="rId2"/>
    <p:sldId id="694" r:id="rId3"/>
    <p:sldId id="695" r:id="rId4"/>
    <p:sldId id="696" r:id="rId5"/>
    <p:sldId id="697" r:id="rId6"/>
    <p:sldId id="739" r:id="rId7"/>
    <p:sldId id="699" r:id="rId8"/>
    <p:sldId id="741" r:id="rId9"/>
    <p:sldId id="701" r:id="rId10"/>
    <p:sldId id="702" r:id="rId11"/>
    <p:sldId id="703" r:id="rId12"/>
    <p:sldId id="742" r:id="rId13"/>
    <p:sldId id="704" r:id="rId14"/>
    <p:sldId id="743" r:id="rId15"/>
    <p:sldId id="744" r:id="rId16"/>
    <p:sldId id="708" r:id="rId17"/>
    <p:sldId id="745" r:id="rId18"/>
    <p:sldId id="746" r:id="rId19"/>
    <p:sldId id="718" r:id="rId20"/>
    <p:sldId id="747" r:id="rId21"/>
    <p:sldId id="748" r:id="rId22"/>
    <p:sldId id="719" r:id="rId23"/>
    <p:sldId id="721" r:id="rId24"/>
    <p:sldId id="722" r:id="rId25"/>
    <p:sldId id="749" r:id="rId26"/>
    <p:sldId id="709" r:id="rId27"/>
    <p:sldId id="710" r:id="rId28"/>
    <p:sldId id="711" r:id="rId29"/>
    <p:sldId id="750" r:id="rId30"/>
    <p:sldId id="751" r:id="rId31"/>
    <p:sldId id="752" r:id="rId32"/>
    <p:sldId id="723" r:id="rId33"/>
    <p:sldId id="753" r:id="rId34"/>
    <p:sldId id="754" r:id="rId35"/>
    <p:sldId id="715" r:id="rId36"/>
    <p:sldId id="726" r:id="rId37"/>
    <p:sldId id="727" r:id="rId38"/>
    <p:sldId id="755" r:id="rId39"/>
    <p:sldId id="756" r:id="rId40"/>
    <p:sldId id="730" r:id="rId41"/>
    <p:sldId id="757" r:id="rId42"/>
    <p:sldId id="758" r:id="rId43"/>
    <p:sldId id="733" r:id="rId44"/>
    <p:sldId id="734" r:id="rId45"/>
    <p:sldId id="759" r:id="rId46"/>
    <p:sldId id="760" r:id="rId47"/>
    <p:sldId id="737" r:id="rId48"/>
    <p:sldId id="738" r:id="rId49"/>
    <p:sldId id="69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4" d="100"/>
          <a:sy n="34" d="100"/>
        </p:scale>
        <p:origin x="809" y="20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3A85-5254-4C57-BBD6-F18DB06C1720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803B9-C2B5-4941-A577-D4EF940B1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803B9-C2B5-4941-A577-D4EF940B19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5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358B-40DF-FD9A-1082-29CAB95A4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69C3D-DEE2-04E7-A6FE-0C30B354C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4A5E6-A070-FD7A-259B-FD72E488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BF14-0DEE-4542-A70F-5452AFA701FC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03186-F447-41D5-F8C3-FEA468EC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A4D8B-331C-B48B-F544-2A9DE3E3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8501-26F4-9692-943C-843EEFB2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E38DC-0EB8-9AC5-0EE9-098F6DF4F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0CF6-EA02-07DF-B881-810C7CE8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5E1F-3822-4243-B9A9-F3E928E26F6B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DFCAC-B69F-3C4D-E0BE-E554A938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62D14-2412-011C-670B-486CA11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F0572-30E3-2A82-3985-F7E6ECDC1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7813E-799F-6AF9-B5A6-24D87C641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22AF3-7B7E-D4DF-A206-49A26A94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8567-4539-49C0-A7AE-F83A59519E08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08132-E0B1-6D40-6D77-1D0CDAB9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61BB7-ECC7-5184-4773-2B85B75C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F344-7203-AE9E-C35C-AE2A2127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3A21-74EA-24C9-2E72-E4E4114BF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A77A-B457-B48A-CDAA-A140EF3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814E-BFA8-4F20-AE1F-DB7579D9F284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4FA7-1C3B-3109-B8B5-92A2B08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FEF8-FA92-BA36-A5C7-AB5441DF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9925-08E8-CA44-17BE-099F7633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26AF-7523-6580-D602-BD919269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EDEC-D78D-C0F3-2392-5D4AAAD5A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287C-20C4-4229-B072-20338BE49EC6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34B5-21CF-1AA4-7EA9-9BC3078E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4BE3-8F22-A7E8-C7A5-BE6872F7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5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C813-ABB3-65E5-6DF0-0412632D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505CA-4C34-D096-1620-0604B4F07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3EAFE-E92A-F485-DB48-EDCB021B1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E858D-6946-E991-B319-E0A4E635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71A-3CE4-4277-9DE5-7B99A8B4FC8D}" type="datetime1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9099-B1D9-8C6F-07A6-DED0423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4E8CE-7A4F-CFB7-F222-6B663185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8F5E-78D1-E2EE-72DB-597233DC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A2AB3-8A18-0213-CE7E-1314C244C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D3420-9CB0-7022-0D82-5FBBBB3F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578B5-74DF-715F-7E97-E4BE93FF9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74169-5A02-E03B-60CE-B67062BDE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A7A8D-32B3-90C7-0FB2-D52F3005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FE1B3-B29D-4B88-8A70-B54BBAE03C0B}" type="datetime1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36911-12C5-DD39-8721-B99634C3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0DF77-42FD-3915-7232-2A07BC55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491B-EADA-DA8B-6136-F431C3DB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46F79-CB64-7C39-3724-5A56567E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954D-45F2-4324-87CC-DB3AECE05B2E}" type="datetime1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46177-2093-636E-C69D-7472A464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E6D00-5489-E393-556E-2EB26333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2CCB9-D995-5D27-4F70-A5C9E256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2E63-3207-4045-9777-79016A9E0D79}" type="datetime1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28631-4B8E-6777-FFA7-20EDDA57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CDABA-F38C-2A09-8F47-45495EC5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D2BA-8498-7F6A-156B-A5540C3C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A4736-D379-CA47-E245-4BEA1F67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E0854-CBE5-EB55-3ADF-A456F831B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0DA91-52C2-78C4-72CF-BE30A462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98EB-152A-4C08-95FA-CB5CD0DC9F51}" type="datetime1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7C3A4-9033-D579-FAF6-91F68A10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3F595-EA0F-FB55-C3B2-71D936FF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7743-F017-801B-6082-8C680B84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00732-EAE0-A4A8-58FF-C8FE5A66C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47EB6-5E82-8FB8-3F37-087573ADC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FDDA4-56DB-CC8A-BC48-6137AE47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4A07-FDA5-467C-BB5C-5023481C943D}" type="datetime1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A9BCD-1004-AF40-2F0F-7D33E688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B1C34-189F-ECFB-C6E0-0B28886D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8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EA09E4-F1B3-E93E-FD32-26D8370F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C9900-C396-8516-7264-9D1061075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D67F2-6237-69E4-97CF-BB6531F52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A151D-6465-4C97-AB3B-B5634023ACE2}" type="datetime1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7926-2E45-EE93-7F7C-EB94FE8BD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B340B-6205-36D9-B971-A4ABA0937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79" y="4911635"/>
            <a:ext cx="7895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7: Bound States: The Hydrogen Atom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and Stable Matter → Enduring Relations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(Societies with inherited order)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8342C-D7AD-5C83-3A7B-0185FC9D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885509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The Champion of Stability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8449D-7615-7970-E413-2026102F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76954"/>
            <a:ext cx="5311702" cy="418104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b="1" dirty="0"/>
              <a:t>Proton (</a:t>
            </a:r>
            <a:r>
              <a:rPr lang="en-US" sz="4400" b="1" dirty="0" err="1"/>
              <a:t>uud</a:t>
            </a:r>
            <a:r>
              <a:rPr lang="en-US" sz="4400" b="1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No proton decay has ever been observed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Experimental limits exceed 10³⁴ years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The proton may be the most stable massive particle in the universe.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Every atom depends on its stability.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4842-F428-9CFA-57D6-3DABAAA4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6024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34D36-3F7C-F0EF-27D3-427823E0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B3D40-8325-2A21-CCF6-448966E5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55461"/>
            <a:ext cx="7366886" cy="163415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The Curious Case of the Neutron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C4963-4017-BDF8-4405-5E3913B2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58" y="2122391"/>
            <a:ext cx="4958966" cy="47356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Neutron (</a:t>
            </a:r>
            <a:r>
              <a:rPr lang="en-US" sz="4000" b="1" dirty="0" err="1"/>
              <a:t>udd</a:t>
            </a:r>
            <a:r>
              <a:rPr lang="en-US" sz="4000" b="1" dirty="0"/>
              <a:t>)</a:t>
            </a:r>
          </a:p>
          <a:p>
            <a:r>
              <a:rPr lang="en-US" b="1" dirty="0"/>
              <a:t>By itself: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Half-life ≈ 15 minutes </a:t>
            </a:r>
          </a:p>
          <a:p>
            <a:r>
              <a:rPr lang="en-US" b="1" dirty="0"/>
              <a:t>Inside many nuclei: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Stable for billions of years </a:t>
            </a:r>
          </a:p>
          <a:p>
            <a:r>
              <a:rPr lang="en-US" b="1" dirty="0"/>
              <a:t>Question:  What changed?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The neutron did not change.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The quantum state changed.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7415-5D66-3647-0E26-01D45C7EE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88" y="1811730"/>
            <a:ext cx="6858000" cy="4577715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CE987-B1D0-A9D2-4C84-B4F07666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C5240-10CC-6E9D-5870-31F2AC01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9F3EDC-7B45-2793-3AC3-D2EDFB47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9E0855E-C4E0-5DAD-83C1-EB13AD81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474C9-1620-DAB3-8B0B-1A6977A0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221"/>
            <a:ext cx="9483634" cy="9671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Remember the Six-Quark Hadron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807AAC-CB48-6A3F-2111-DDE3B79AA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52353-6B59-B494-42D9-C1D54759D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74001"/>
            <a:ext cx="6702552" cy="447395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17D1-DB5A-3E4C-1C3D-EAE9B9F1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131" y="1065609"/>
            <a:ext cx="5109754" cy="5111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Combine:</a:t>
            </a:r>
          </a:p>
          <a:p>
            <a:pPr lvl="1"/>
            <a:r>
              <a:rPr lang="en-US" sz="3200" b="1" dirty="0">
                <a:solidFill>
                  <a:srgbClr val="008000"/>
                </a:solidFill>
              </a:rPr>
              <a:t>One proton (</a:t>
            </a:r>
            <a:r>
              <a:rPr lang="en-US" sz="3200" b="1" dirty="0" err="1">
                <a:solidFill>
                  <a:srgbClr val="008000"/>
                </a:solidFill>
              </a:rPr>
              <a:t>uud</a:t>
            </a:r>
            <a:r>
              <a:rPr lang="en-US" sz="3200" b="1" dirty="0">
                <a:solidFill>
                  <a:srgbClr val="008000"/>
                </a:solidFill>
              </a:rPr>
              <a:t>) </a:t>
            </a:r>
          </a:p>
          <a:p>
            <a:pPr lvl="1"/>
            <a:r>
              <a:rPr lang="en-US" sz="3200" b="1" dirty="0">
                <a:solidFill>
                  <a:srgbClr val="3333FF"/>
                </a:solidFill>
              </a:rPr>
              <a:t>One neutron (</a:t>
            </a:r>
            <a:r>
              <a:rPr lang="en-US" sz="3200" b="1" dirty="0" err="1">
                <a:solidFill>
                  <a:srgbClr val="3333FF"/>
                </a:solidFill>
              </a:rPr>
              <a:t>udd</a:t>
            </a:r>
            <a:r>
              <a:rPr lang="en-US" sz="3200" b="1" dirty="0">
                <a:solidFill>
                  <a:srgbClr val="3333FF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3600" b="1" dirty="0"/>
              <a:t>Total:  Six quarks </a:t>
            </a:r>
          </a:p>
          <a:p>
            <a:pPr lvl="1"/>
            <a:r>
              <a:rPr lang="en-US" sz="3200" b="1" dirty="0">
                <a:solidFill>
                  <a:srgbClr val="7030A0"/>
                </a:solidFill>
              </a:rPr>
              <a:t>This combination forms the deuteron.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The simplest stable nucleus containing a neutron.</a:t>
            </a:r>
          </a:p>
          <a:p>
            <a:endParaRPr lang="en-US" sz="3600" b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E2A1E3-F3B3-6960-D25D-9A759DCE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3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1F1D9-5532-C250-2CA7-0D04D342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221"/>
            <a:ext cx="9483634" cy="9671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Remember the Six-Quark Hadron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ABF4C6-F12E-2DA8-EF0E-0A491A435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74001"/>
            <a:ext cx="6702552" cy="447395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CFA42-7EFA-1D27-CB75-93E277A7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131" y="1065609"/>
            <a:ext cx="4558938" cy="5111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What Did We Actually Build?</a:t>
            </a:r>
          </a:p>
          <a:p>
            <a:pPr marL="0" indent="0">
              <a:buNone/>
            </a:pPr>
            <a:r>
              <a:rPr lang="en-US" sz="3600" b="1" dirty="0"/>
              <a:t>Did we build:</a:t>
            </a:r>
          </a:p>
          <a:p>
            <a:pPr lvl="1"/>
            <a:r>
              <a:rPr lang="en-US" sz="3200" b="1" dirty="0">
                <a:solidFill>
                  <a:srgbClr val="008000"/>
                </a:solidFill>
              </a:rPr>
              <a:t>A six-quark hadron?</a:t>
            </a:r>
          </a:p>
          <a:p>
            <a:pPr marL="457200" lvl="1" indent="0">
              <a:buNone/>
            </a:pPr>
            <a:r>
              <a:rPr lang="en-US" sz="3200" b="1" dirty="0"/>
              <a:t>or </a:t>
            </a:r>
          </a:p>
          <a:p>
            <a:pPr lvl="1"/>
            <a:r>
              <a:rPr lang="en-US" sz="3200" b="1" dirty="0">
                <a:solidFill>
                  <a:srgbClr val="3333FF"/>
                </a:solidFill>
              </a:rPr>
              <a:t>A proton and neutron bound together?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E389492-C0BF-A297-EB2F-41DFEEBE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E5FCB-1342-581A-866F-75EAB70C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0117D-AA84-BDB8-09E5-C03A19A0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86A12E0-AF54-2E3F-2F5F-8A2321F4A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ADD0F-FF11-CAEF-6C68-A3480C1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221"/>
            <a:ext cx="9483634" cy="9671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Remember the Six-Quark Hadron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31431B-0DE5-A649-83FE-FA1A124D6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D2853-E378-8AA2-B7BA-442D40ECA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74001"/>
            <a:ext cx="6702552" cy="447395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6EA7-4AE6-3520-6071-C4741BA82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130" y="1065609"/>
            <a:ext cx="4702629" cy="5841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The Answer Is Both</a:t>
            </a:r>
          </a:p>
          <a:p>
            <a:pPr marL="0" indent="0">
              <a:buNone/>
            </a:pPr>
            <a:r>
              <a:rPr lang="en-US" sz="3000" b="1" dirty="0"/>
              <a:t>At the quark level:</a:t>
            </a:r>
          </a:p>
          <a:p>
            <a:pPr lvl="1"/>
            <a:r>
              <a:rPr lang="en-US" sz="3000" b="1" dirty="0">
                <a:solidFill>
                  <a:srgbClr val="008000"/>
                </a:solidFill>
              </a:rPr>
              <a:t>The deuteron contains six interacting quarks.</a:t>
            </a:r>
          </a:p>
          <a:p>
            <a:pPr marL="0" indent="0">
              <a:buNone/>
            </a:pPr>
            <a:r>
              <a:rPr lang="en-US" sz="3000" b="1" dirty="0"/>
              <a:t>At the nuclear level: </a:t>
            </a:r>
          </a:p>
          <a:p>
            <a:pPr lvl="1"/>
            <a:r>
              <a:rPr lang="en-US" sz="3000" b="1" dirty="0">
                <a:solidFill>
                  <a:srgbClr val="3333FF"/>
                </a:solidFill>
              </a:rPr>
              <a:t>It behaves like a proton and a neutron bound together.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These are two different descriptions of the same quantum system</a:t>
            </a:r>
          </a:p>
          <a:p>
            <a:pPr lvl="1"/>
            <a:endParaRPr lang="en-US" sz="3000" b="1" dirty="0">
              <a:solidFill>
                <a:srgbClr val="3333FF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0BE1707-07CC-3A7E-6882-CF7D157C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E336AA-96DB-F3D8-4D99-61FE5E4E5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EEF6AB-13B7-783A-8D0F-E67DA8B64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BD7B6D5-DDB8-449E-89BB-7E4FDF4F5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C6EB9-6E4C-A27A-BF1C-1926AB66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221"/>
            <a:ext cx="9483634" cy="96716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Remember the Six-Quark Hadron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709C25-8110-1078-EA4A-D5A8A44A1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74CC2-6CAD-D8C2-11A7-4D9CD671B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974001"/>
            <a:ext cx="6702552" cy="447395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C07F3-C963-D80E-691B-312F34F8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130" y="974168"/>
            <a:ext cx="4702629" cy="58416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What Holds the Deuteron Together?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Not the strong force that confines quarks inside a proton.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Not the strong force that confines quarks inside a neutron.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Instead...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There is a residual strong interaction that acts between the proton and neutron.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This residual force binds them into a </a:t>
            </a:r>
            <a:r>
              <a:rPr lang="en-US" sz="2200" b="1">
                <a:solidFill>
                  <a:srgbClr val="7030A0"/>
                </a:solidFill>
              </a:rPr>
              <a:t>stable nucleus.</a:t>
            </a:r>
            <a:endParaRPr lang="en-US" sz="2200" b="1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That is why  physicists don't usually call the deuteron a six-quark hadron.</a:t>
            </a:r>
            <a:endParaRPr lang="en-US" sz="2200" b="1" dirty="0">
              <a:solidFill>
                <a:srgbClr val="3333FF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54EA1CC-8305-AB36-ADC5-785636CC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4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5901F-6665-52E9-E12B-91EEF6FA1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Hydrogen Is More Than One Nucleus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C3E2-8C5C-050B-E5AE-86419B410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2390503"/>
            <a:ext cx="5011050" cy="446686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b="1" dirty="0"/>
              <a:t>A hydrogen nucleus always contains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one proton.</a:t>
            </a:r>
          </a:p>
          <a:p>
            <a:pPr marL="0" indent="0">
              <a:buNone/>
            </a:pPr>
            <a:r>
              <a:rPr lang="en-US" sz="2600" b="1" dirty="0"/>
              <a:t>But it may contain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no neutrons </a:t>
            </a:r>
          </a:p>
          <a:p>
            <a:pPr lvl="1"/>
            <a:r>
              <a:rPr lang="en-US" sz="2600" b="1" dirty="0">
                <a:solidFill>
                  <a:srgbClr val="7030A0"/>
                </a:solidFill>
              </a:rPr>
              <a:t>one neutron </a:t>
            </a:r>
          </a:p>
          <a:p>
            <a:pPr lvl="1"/>
            <a:r>
              <a:rPr lang="en-US" sz="2600" b="1" dirty="0">
                <a:solidFill>
                  <a:srgbClr val="3333FF"/>
                </a:solidFill>
              </a:rPr>
              <a:t>two neutrons </a:t>
            </a:r>
          </a:p>
          <a:p>
            <a:pPr marL="0" indent="0">
              <a:buNone/>
            </a:pPr>
            <a:r>
              <a:rPr lang="en-US" sz="2600" b="1" dirty="0"/>
              <a:t>These are different isotopes of hydrogen.</a:t>
            </a:r>
          </a:p>
          <a:p>
            <a:endParaRPr lang="en-US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09CBA-2B2E-BE7F-3E3B-651E3893D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17" y="2267703"/>
            <a:ext cx="6172200" cy="4119943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FB022-1B17-4778-A62A-AADFA5A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5B7C7-0260-FDEE-869C-DBF8094E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A44C1B-41CC-0F0C-452F-3A6174CF9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8BAE3-AAFE-D39A-6A16-36C4A17C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6930"/>
            <a:ext cx="12248258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The Three Isotopes of Hydrogen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0CC6D-8904-DDF4-B2FB-418919C62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DE6DB6-249C-5AFC-ECC9-186CDE98A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BD6A-5CFE-A0D8-206C-6542A59C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2285999"/>
            <a:ext cx="5011050" cy="446686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/>
              <a:t>Protium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1 proton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0 neutrons </a:t>
            </a:r>
          </a:p>
          <a:p>
            <a:pPr marL="0" indent="0">
              <a:buNone/>
            </a:pPr>
            <a:r>
              <a:rPr lang="en-US" sz="2200" b="1" dirty="0"/>
              <a:t>Deuterium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1 proton </a:t>
            </a:r>
          </a:p>
          <a:p>
            <a:pPr lvl="1"/>
            <a:r>
              <a:rPr lang="en-US" sz="2200" b="1" dirty="0">
                <a:solidFill>
                  <a:srgbClr val="7030A0"/>
                </a:solidFill>
              </a:rPr>
              <a:t>1 neutron </a:t>
            </a:r>
          </a:p>
          <a:p>
            <a:pPr marL="0" indent="0">
              <a:buNone/>
            </a:pPr>
            <a:r>
              <a:rPr lang="en-US" sz="2200" b="1" dirty="0"/>
              <a:t>Tritium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1 proton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2 neutrons </a:t>
            </a:r>
          </a:p>
          <a:p>
            <a:pPr marL="0" indent="0">
              <a:buNone/>
            </a:pPr>
            <a:r>
              <a:rPr lang="en-US" sz="2200" b="1" dirty="0"/>
              <a:t>All three are  isotopes of hydrogen.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Changing the number of neutrons changes the isotope—not the element.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Unless otherwise specified, "hydrogen" refers to protium (¹H).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C787E-8733-947A-287F-DE23F126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17" y="2267703"/>
            <a:ext cx="6172200" cy="4119943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D47A55-7480-3175-04D4-166B769A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F0A17-27F4-2320-CB97-C6715569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0C042F-EF38-84DB-E1EE-BD527D29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22FB54-8D2B-374E-640E-42C8211B4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F884C-E2FE-119A-C846-1E9CC342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6930"/>
            <a:ext cx="12248258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The Three Isotopes of Hydrogen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F1B13-C4FF-EF12-EF0A-463BC6FDB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3601BB-2DF8-AC8B-1047-FE51C837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5884B-67F1-CB91-5AB6-2F19348AE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2246810"/>
            <a:ext cx="5394554" cy="4466862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element with one proton is called hydrogen.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Adding a neutron does not create a new element.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Instead, it creates a new isotope.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However, the naming convention is: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One proton → Hydrogen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7030A0"/>
                </a:solidFill>
              </a:rPr>
              <a:t>One proton + one neutron → Deuterium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One proton + two neutrons → Tritium</a:t>
            </a:r>
            <a:r>
              <a:rPr lang="en-US" sz="2000" b="1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number of protons determines the element.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The number of neutrons determines the isotope.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5252F-2C97-5358-A9F1-AD20A3731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05988"/>
            <a:ext cx="5486400" cy="3662172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FCEEDD-9CB4-E735-AAB9-A7F715E51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6DA7-1A31-02AD-AEC4-B1DAFFE0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5A60B-BE53-2FE9-5A7A-524DE14A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3267437" cy="1481328"/>
          </a:xfrm>
        </p:spPr>
        <p:txBody>
          <a:bodyPr anchor="b">
            <a:normAutofit/>
          </a:bodyPr>
          <a:lstStyle/>
          <a:p>
            <a:pPr algn="ctr"/>
            <a:r>
              <a:rPr lang="en-US" sz="5000" b="1" dirty="0">
                <a:solidFill>
                  <a:srgbClr val="3333FF"/>
                </a:solidFill>
              </a:rPr>
              <a:t>A Different Question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5F3AC-4550-F9FD-DE25-EF55A759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504148"/>
            <a:ext cx="3827417" cy="412394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b="1" dirty="0"/>
              <a:t>Suppose we leave the nucleus completely unchanged.</a:t>
            </a:r>
          </a:p>
          <a:p>
            <a:r>
              <a:rPr lang="en-US" b="1" dirty="0">
                <a:solidFill>
                  <a:srgbClr val="FF0000"/>
                </a:solidFill>
              </a:rPr>
              <a:t>Instead...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What if we change the number of electrons?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Does it become a different element?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1F3A8-5491-72B1-6BC4-6F258A74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4" y="526433"/>
            <a:ext cx="7824651" cy="5222953"/>
          </a:xfrm>
          <a:prstGeom prst="round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7E55A01-7872-2D6B-FDA6-F2007A1D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46BC-E408-7061-E443-0F96A7B6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61"/>
            <a:ext cx="12191999" cy="82674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Can the Quantum State Machine Build an Atom?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EE73A-FB9C-8AC9-F7E8-C7354FC4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r="8207"/>
          <a:stretch>
            <a:fillRect/>
          </a:stretch>
        </p:blipFill>
        <p:spPr>
          <a:xfrm>
            <a:off x="143692" y="877413"/>
            <a:ext cx="7543800" cy="4898430"/>
          </a:xfrm>
          <a:prstGeom prst="round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A6A7-B6CA-5D6B-3A62-02AA0839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875807"/>
            <a:ext cx="4016105" cy="593313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000" b="1" dirty="0"/>
              <a:t>From Stable Hadrons to Hydrogen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In our last lecture, we used the Quantum State Machine to build hadrons.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Today we take the next step.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Can the same machinery build  atoms?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FBAA-5CC0-FFD2-5028-080673CB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5A5BC-EA8C-D860-A460-F7FF6F17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B2B51DF-7F44-D21A-7935-FCA1FEAF8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437C2-F60B-9AF0-812A-D50589EE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3267437" cy="1481328"/>
          </a:xfrm>
        </p:spPr>
        <p:txBody>
          <a:bodyPr anchor="b">
            <a:normAutofit/>
          </a:bodyPr>
          <a:lstStyle/>
          <a:p>
            <a:pPr algn="ctr"/>
            <a:r>
              <a:rPr lang="en-US" sz="5000" b="1" dirty="0">
                <a:solidFill>
                  <a:srgbClr val="3333FF"/>
                </a:solidFill>
              </a:rPr>
              <a:t>Ionization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9D584E72-5BCB-4585-FBE4-7EB645B10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AB793-C359-6D87-05C8-EC0EFC1BA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504148"/>
            <a:ext cx="3827417" cy="412394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000" b="1" dirty="0"/>
              <a:t>A hydrogen nucleus may have:</a:t>
            </a:r>
            <a:endParaRPr lang="en-US" sz="3000" b="1" dirty="0">
              <a:solidFill>
                <a:srgbClr val="FF0000"/>
              </a:solidFill>
            </a:endParaRPr>
          </a:p>
          <a:p>
            <a:pPr lvl="1"/>
            <a:r>
              <a:rPr lang="en-US" sz="3000" b="1" dirty="0">
                <a:solidFill>
                  <a:srgbClr val="008000"/>
                </a:solidFill>
              </a:rPr>
              <a:t>no electrons </a:t>
            </a:r>
          </a:p>
          <a:p>
            <a:pPr lvl="1"/>
            <a:r>
              <a:rPr lang="en-US" sz="3000" b="1" dirty="0">
                <a:solidFill>
                  <a:srgbClr val="FF0000"/>
                </a:solidFill>
              </a:rPr>
              <a:t>one electron </a:t>
            </a:r>
          </a:p>
          <a:p>
            <a:pPr lvl="1"/>
            <a:r>
              <a:rPr lang="en-US" sz="3000" b="1" dirty="0">
                <a:solidFill>
                  <a:srgbClr val="7030A0"/>
                </a:solidFill>
              </a:rPr>
              <a:t>two electrons.</a:t>
            </a:r>
          </a:p>
          <a:p>
            <a:pPr marL="0" indent="0">
              <a:buNone/>
            </a:pPr>
            <a:r>
              <a:rPr lang="en-US" sz="3000" b="1" dirty="0"/>
              <a:t>These are different ionization states.</a:t>
            </a:r>
            <a:endParaRPr lang="en-US" sz="3000" dirty="0"/>
          </a:p>
          <a:p>
            <a:pPr lvl="1"/>
            <a:endParaRPr lang="en-US" sz="3000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B02E5-7BBE-3AD4-6D3B-7DEF25CB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4" y="526433"/>
            <a:ext cx="7824651" cy="5222953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36AD2-0075-108E-C5F3-72443DF8B60B}"/>
              </a:ext>
            </a:extLst>
          </p:cNvPr>
          <p:cNvSpPr txBox="1"/>
          <p:nvPr/>
        </p:nvSpPr>
        <p:spPr>
          <a:xfrm>
            <a:off x="339634" y="5848691"/>
            <a:ext cx="110141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00"/>
                </a:solidFill>
              </a:rPr>
              <a:t>Every hydrogen atom can exist in different ionization states</a:t>
            </a:r>
            <a:endParaRPr lang="en-US" sz="3000" dirty="0">
              <a:solidFill>
                <a:srgbClr val="008000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5D79307-ABD0-68E9-75F0-C2432100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5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A4915-FE12-2CE6-F49F-5EC4359CA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DFAC2B0-FA0F-7CF4-860F-A4671213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E4D24-8255-5299-67D3-D8A7078B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3267437" cy="1481328"/>
          </a:xfrm>
        </p:spPr>
        <p:txBody>
          <a:bodyPr anchor="b">
            <a:normAutofit/>
          </a:bodyPr>
          <a:lstStyle/>
          <a:p>
            <a:pPr algn="ctr"/>
            <a:r>
              <a:rPr lang="en-US" sz="5000" b="1" dirty="0">
                <a:solidFill>
                  <a:srgbClr val="3333FF"/>
                </a:solidFill>
              </a:rPr>
              <a:t>Ionization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FCD584D7-0C7C-C9B5-1C6D-AD2C19C9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8B38-BE70-90EE-8F32-9503185DD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504148"/>
            <a:ext cx="3827417" cy="315638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b="1" dirty="0"/>
              <a:t>Changing Electrons Changes the Ionization State</a:t>
            </a:r>
          </a:p>
          <a:p>
            <a:pPr marL="0" indent="0">
              <a:buNone/>
            </a:pPr>
            <a:r>
              <a:rPr lang="en-US" b="1" dirty="0"/>
              <a:t>Hydrogen can exist as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H⁺ (no electrons)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H (one electron)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H⁻ (two electrons)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DC09D-733F-065F-CF29-22B3998C4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4" y="526433"/>
            <a:ext cx="7824651" cy="5222953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BD7BDA-253A-8762-B11A-16EA68C5DBAD}"/>
              </a:ext>
            </a:extLst>
          </p:cNvPr>
          <p:cNvSpPr txBox="1"/>
          <p:nvPr/>
        </p:nvSpPr>
        <p:spPr>
          <a:xfrm>
            <a:off x="339634" y="5731124"/>
            <a:ext cx="110141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8000"/>
                </a:solidFill>
              </a:rPr>
              <a:t>Adding or removing electrons changes the ionization state.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0000"/>
                </a:solidFill>
              </a:rPr>
              <a:t>It does not change the element.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D92741-37C7-0C35-24F5-86346FA0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7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0343-C433-4E9A-7359-3B32FC22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BEB4-6FA6-52F2-018E-838A70873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0" y="261257"/>
            <a:ext cx="2758440" cy="58347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These are different ionization states.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8000"/>
                </a:solidFill>
              </a:rPr>
              <a:t>Hydrogen may be ionized.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Deuterium may be ionized.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3333FF"/>
                </a:solidFill>
              </a:rPr>
              <a:t>Tritium may be ionized.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Every hydrogen isotope can exist in different ionization states.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89754-20BD-787D-5872-65AADE7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125"/>
            <a:ext cx="9144000" cy="6096000"/>
          </a:xfrm>
          <a:prstGeom prst="round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4DEB6D1-57EA-0C22-37B4-4C62214C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891C8-35F3-98C5-7996-4EE7C8E19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451896"/>
            <a:ext cx="5471310" cy="348549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By convention, the three isotopes of hydrogen are commonly represented as:</a:t>
            </a:r>
          </a:p>
          <a:p>
            <a:pPr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H = ordinary hydrogen (protium, ¹H) </a:t>
            </a:r>
          </a:p>
          <a:p>
            <a:pPr lvl="1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1 proton </a:t>
            </a:r>
          </a:p>
          <a:p>
            <a:pPr lvl="1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0 neutrons </a:t>
            </a:r>
          </a:p>
          <a:p>
            <a:pPr lvl="1">
              <a:lnSpc>
                <a:spcPct val="103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About 99.98% of naturally occurring hydrogen 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71235-F4EF-AD42-0733-2E7B59D0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78" y="178835"/>
            <a:ext cx="5458968" cy="19242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5725-6D46-2F63-0BE6-9BEC866B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C9AA9-E0B8-E3C9-299E-655638ADDB4E}"/>
              </a:ext>
            </a:extLst>
          </p:cNvPr>
          <p:cNvSpPr txBox="1"/>
          <p:nvPr/>
        </p:nvSpPr>
        <p:spPr>
          <a:xfrm>
            <a:off x="6191795" y="247495"/>
            <a:ext cx="5693075" cy="5689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D = deuterium (²H)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1 proton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1 neutron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Stable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</a:rPr>
              <a:t>Often called "heavy hydrogen"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T = tritium (³H)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1 proton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2 neutrons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Radioactive, with a half-life of about 12.3 years 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Although H, D and T are widely accepted symbols in chemistry and physics, their official isotopic notation are  ¹H, ²H and ³H.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18118-0B07-DEDC-28AB-9714866A6A02}"/>
              </a:ext>
            </a:extLst>
          </p:cNvPr>
          <p:cNvSpPr txBox="1"/>
          <p:nvPr/>
        </p:nvSpPr>
        <p:spPr>
          <a:xfrm>
            <a:off x="0" y="5929502"/>
            <a:ext cx="12192000" cy="761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You'll see all six notations used</a:t>
            </a:r>
          </a:p>
        </p:txBody>
      </p:sp>
    </p:spTree>
    <p:extLst>
      <p:ext uri="{BB962C8B-B14F-4D97-AF65-F5344CB8AC3E}">
        <p14:creationId xmlns:p14="http://schemas.microsoft.com/office/powerpoint/2010/main" val="254675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596A9-FF53-9CA1-C82C-B1F1359E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533" y="6114780"/>
            <a:ext cx="2635250" cy="7078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1A6E7-48AA-3353-81FC-604889C84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" y="1384939"/>
            <a:ext cx="5782056" cy="385952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32EE-1A8F-4FCE-DE4F-0B27365A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279" y="888272"/>
            <a:ext cx="5110279" cy="4049865"/>
          </a:xfrm>
        </p:spPr>
        <p:txBody>
          <a:bodyPr>
            <a:no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Changing the neutrons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>
                    <a:alpha val="80000"/>
                  </a:srgbClr>
                </a:solidFill>
              </a:rPr>
              <a:t>Changes the isotope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Changing the electrons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>
                    <a:alpha val="80000"/>
                  </a:srgbClr>
                </a:solidFill>
              </a:rPr>
              <a:t>Changes the ionization state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Both are hydrogen.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6">
                    <a:lumMod val="40000"/>
                    <a:lumOff val="60000"/>
                    <a:alpha val="80000"/>
                  </a:schemeClr>
                </a:solidFill>
              </a:rPr>
              <a:t>The nucleus determines the isotope.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  <a:alpha val="80000"/>
                  </a:schemeClr>
                </a:solidFill>
              </a:rPr>
              <a:t>The electrons determine the ionization state.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0398D-7E2A-394A-FC1E-EFAA962F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66" y="100030"/>
            <a:ext cx="5208721" cy="1323439"/>
          </a:xfrm>
        </p:spPr>
        <p:txBody>
          <a:bodyPr anchor="t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Two Different Ideas</a:t>
            </a:r>
          </a:p>
        </p:txBody>
      </p:sp>
    </p:spTree>
    <p:extLst>
      <p:ext uri="{BB962C8B-B14F-4D97-AF65-F5344CB8AC3E}">
        <p14:creationId xmlns:p14="http://schemas.microsoft.com/office/powerpoint/2010/main" val="37248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A1FF46-C6EC-5110-A2FC-BF977016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FCC1A0-9A17-2118-0FBB-7369AC2BF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95218E-3680-CC43-25AE-4882CF73F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1008D7-91E0-4819-F392-902CA146F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7F27AD-AE88-B20C-10EF-089B76A346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112C425-83EC-17F5-0536-71B7D1BBC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1E8B03-83F8-444A-C29A-9148DFAAD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55E98CF-B887-DF32-7812-211ECCAFE0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E98453D-3295-5094-0288-DF80B6F0C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443FE-E5E7-23F4-18BB-8C830DEE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533" y="6114780"/>
            <a:ext cx="2635250" cy="7078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4230A-4A5C-ED52-65AD-C2DC4291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4" y="1384939"/>
            <a:ext cx="5782056" cy="385952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C578C-0B81-F4D1-7313-77464C6D4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279" y="888272"/>
            <a:ext cx="5110279" cy="4049865"/>
          </a:xfrm>
        </p:spPr>
        <p:txBody>
          <a:bodyPr>
            <a:no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Changing the neutrons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>
                    <a:alpha val="80000"/>
                  </a:srgbClr>
                </a:solidFill>
              </a:rPr>
              <a:t>Changes the isotope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Changing the electrons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FF00">
                    <a:alpha val="80000"/>
                  </a:srgbClr>
                </a:solidFill>
              </a:rPr>
              <a:t>Changes the ionization state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>
                    <a:alpha val="80000"/>
                  </a:schemeClr>
                </a:solidFill>
              </a:rPr>
              <a:t>Both are hydrogen.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6">
                    <a:lumMod val="40000"/>
                    <a:lumOff val="60000"/>
                    <a:alpha val="80000"/>
                  </a:schemeClr>
                </a:solidFill>
              </a:rPr>
              <a:t>The nucleus determines the isotope.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  <a:alpha val="80000"/>
                  </a:schemeClr>
                </a:solidFill>
              </a:rPr>
              <a:t>The electrons determine the ionization state.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70068-B568-1C38-6CEF-76A7E719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66" y="100030"/>
            <a:ext cx="5208721" cy="1323439"/>
          </a:xfrm>
        </p:spPr>
        <p:txBody>
          <a:bodyPr anchor="t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Two Different Ideas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E07F5-E4C0-B997-79EB-1BCAAA5E5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2" y="100030"/>
            <a:ext cx="9931686" cy="6629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80A5A-C5C7-4B6D-63AC-62962AC6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en-US" sz="4200" b="1" dirty="0">
                <a:solidFill>
                  <a:srgbClr val="3333FF"/>
                </a:solidFill>
              </a:rPr>
              <a:t>A Statement You Have Probably Heard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8C288-43EA-E1EE-9A85-71102131B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" y="1476439"/>
            <a:ext cx="6400800" cy="4272534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EA667-D46A-5F6D-7C75-FE0DCC86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4268879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"Hydrogen atoms have existed since shortly after the Big Bang."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This statement appears in books, documentaries, websites, and physics discussions.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You'll hear Nick Lucent make exactly this statement in the video we will show in the next lecture.</a:t>
            </a:r>
          </a:p>
          <a:p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82C8D-973F-0FA8-04E6-E8C5E8E4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BD924-0DD9-47C1-3BB2-1E497ABA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What If I Told You That Is a Lie?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B5702-0EFB-871D-1CFC-4D373CF0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36726"/>
            <a:ext cx="7940040" cy="5299977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F27F2-FF74-7C39-EF37-DFD202A2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B37ED-12DC-ED21-A919-43885D80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73" y="58477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What Physicists Really Mean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4B7F5-B922-29DF-E198-BA74B59C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368" y="1833210"/>
            <a:ext cx="5441793" cy="501591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</a:rPr>
              <a:t>Here is the actual story: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>
                    <a:alpha val="80000"/>
                  </a:srgbClr>
                </a:solidFill>
              </a:rPr>
              <a:t>Most hydrogen nuclei (that is, single protons) were produced during Big Bang nucleosynthesis a few minutes after the Big Bang.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>
                    <a:alpha val="80000"/>
                  </a:srgbClr>
                </a:solidFill>
              </a:rPr>
              <a:t>Those nuclei have survived for nearly the entire history of the universe.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But that is not quite the same thing as saying: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>
                    <a:alpha val="80000"/>
                  </a:srgbClr>
                </a:solidFill>
              </a:rPr>
              <a:t>"Every hydrogen atom has existed since the Big Bang."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B1039-9DEE-07E1-887E-7F36CCCA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2000" b="1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A59D5B6-3643-599F-B23A-0F161581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" y="-26126"/>
            <a:ext cx="5893178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0ACFC-403B-D091-77D6-C6C9ACB9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9337" b="12333"/>
          <a:stretch>
            <a:fillRect/>
          </a:stretch>
        </p:blipFill>
        <p:spPr>
          <a:xfrm>
            <a:off x="404949" y="2011680"/>
            <a:ext cx="5095819" cy="2730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43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4F750-CB40-BAD0-56E0-129E1DA6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805CEA-A0D7-2458-CE78-CEE0122AC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DE89D-04C4-F985-74D8-7505913F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73" y="58477"/>
            <a:ext cx="4395340" cy="1716255"/>
          </a:xfrm>
        </p:spPr>
        <p:txBody>
          <a:bodyPr anchor="b">
            <a:normAutofit fontScale="90000"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What Is a Hydrogen Atom?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DFD355-CBE6-389E-514C-4B8FC812D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EF269-085E-637F-8955-CB0DA786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368" y="1833210"/>
            <a:ext cx="5441793" cy="50159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Physicists define hydrogen by its nucleus: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One Proton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The electrons determine the ionization state.</a:t>
            </a:r>
          </a:p>
          <a:p>
            <a:pPr marL="0" indent="0">
              <a:buNone/>
            </a:pPr>
            <a:r>
              <a:rPr lang="en-US" b="1" dirty="0"/>
              <a:t>Hydrogen can have: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No electron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One electron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Two electrons </a:t>
            </a:r>
          </a:p>
          <a:p>
            <a:pPr marL="0" indent="0">
              <a:buNone/>
            </a:pPr>
            <a:r>
              <a:rPr lang="en-US" b="1" dirty="0"/>
              <a:t>It is still hydrogen.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5469-EB08-E4B0-CECF-7EE4E7E9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2000" b="1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B3A279-388D-4AC4-FB8B-85C964F86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3257D7B-D85B-49A8-A2CB-F2F15DFF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" y="-26126"/>
            <a:ext cx="5893178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30C19-C1AE-311B-5C95-9EFE22793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9337" b="12333"/>
          <a:stretch>
            <a:fillRect/>
          </a:stretch>
        </p:blipFill>
        <p:spPr>
          <a:xfrm>
            <a:off x="404949" y="2011680"/>
            <a:ext cx="5095819" cy="2730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52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4E11A-AC63-BF14-463D-876C1CA81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Review:  What Did We Build?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C132-73D0-E48E-3C24-6539012AB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2203078"/>
            <a:ext cx="4827640" cy="44722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Back in Lecture 5 we used the Quantum State Machine to build: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Two-quark mesons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Three-quark baryons </a:t>
            </a:r>
          </a:p>
          <a:p>
            <a:pPr lvl="1"/>
            <a:r>
              <a:rPr lang="en-US" sz="2200" b="1" dirty="0">
                <a:solidFill>
                  <a:srgbClr val="7030A0"/>
                </a:solidFill>
              </a:rPr>
              <a:t>Four-quark tetraquarks </a:t>
            </a:r>
          </a:p>
          <a:p>
            <a:pPr lvl="1"/>
            <a:r>
              <a:rPr lang="en-US" sz="2200" b="1" dirty="0"/>
              <a:t>F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ive-quark pentaquarks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Six-quark systems </a:t>
            </a:r>
          </a:p>
          <a:p>
            <a:pPr marL="0" indent="0">
              <a:buNone/>
            </a:pPr>
            <a:r>
              <a:rPr lang="en-US" sz="2200" b="1" dirty="0"/>
              <a:t>Key Question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Which of these quantum states survive long enough to become the b</a:t>
            </a:r>
            <a:r>
              <a:rPr lang="en-US" sz="2200" b="1" dirty="0"/>
              <a:t>uilding blocks of matter?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6DDE9-D012-5BC4-D4D1-7A57DA4F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60" y="2361212"/>
            <a:ext cx="5943600" cy="3967352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13D78-94F6-5271-17C0-E6BE4491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642DB6-8BAD-95F7-2B1A-9D06575A0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1DDFF5-9915-6FA7-B16A-10A0AD890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33E36-47DD-2927-2032-56CD4448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73" y="58477"/>
            <a:ext cx="4395340" cy="1716255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However, Not Every Proton Was Created Long Ago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3C0BB7-4098-EAC4-D51A-D6BB32BF6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F291-DA60-88D8-03B8-525C200B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368" y="1833210"/>
            <a:ext cx="5441793" cy="5015912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New protons are created all the time.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Nature creates new protons in energetic astrophysical environments.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Physicists routinely create new protons in high-energy particle accelerators.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Therefore: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Not every proton in the universe is 13.8 billion years old.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ED675-5A26-5B0E-B4A9-D6EDDF24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2000" b="1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240376-CAAE-E5FF-7906-42F23FFA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D3ADF10-8BFA-7066-BEA2-18EF00E9A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" y="-26126"/>
            <a:ext cx="5893178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74C0A-4AA3-4443-5434-DDAB95892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9337" b="12333"/>
          <a:stretch>
            <a:fillRect/>
          </a:stretch>
        </p:blipFill>
        <p:spPr>
          <a:xfrm>
            <a:off x="404949" y="2011680"/>
            <a:ext cx="5095819" cy="2730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97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49100-1C33-363D-F490-348A3423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669436-BAE9-75D4-38A3-85B26B714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31D18-D195-C2CF-B154-4A0B39D4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73" y="58477"/>
            <a:ext cx="4395340" cy="1716255"/>
          </a:xfrm>
        </p:spPr>
        <p:txBody>
          <a:bodyPr anchor="b">
            <a:no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The Real Story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D7105-4592-7F8E-39A8-768C51B5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6B12-3E6D-85F7-87CC-19F3F2A74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368" y="1833210"/>
            <a:ext cx="5782021" cy="501591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Most of the hydrogen nuclei around us were created only minutes after the Big Bang.</a:t>
            </a:r>
          </a:p>
          <a:p>
            <a:r>
              <a:rPr lang="en-US" b="1" dirty="0"/>
              <a:t>However, hydrogen atoms have repeatedly:</a:t>
            </a:r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Lost electrons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Captured electrons 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Formed molecules 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Been incorporated into stars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Been recycled through matter </a:t>
            </a:r>
          </a:p>
          <a:p>
            <a:r>
              <a:rPr lang="en-US" b="1" dirty="0">
                <a:solidFill>
                  <a:srgbClr val="008000"/>
                </a:solidFill>
              </a:rPr>
              <a:t>The proton survives.</a:t>
            </a:r>
          </a:p>
          <a:p>
            <a:r>
              <a:rPr lang="en-US" b="1" dirty="0">
                <a:solidFill>
                  <a:srgbClr val="3333FF"/>
                </a:solidFill>
              </a:rPr>
              <a:t>The hydrogen atom is continually reborn.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A57B6-AD6D-DE34-996F-DD4657DC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2000" b="1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51C319-D267-667C-1473-23D4AC424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59CA482-FB36-976E-9EC0-E3067343B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" y="-26126"/>
            <a:ext cx="5893178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0AD19-264A-22FE-45E3-1A893F5DC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9337" b="12333"/>
          <a:stretch>
            <a:fillRect/>
          </a:stretch>
        </p:blipFill>
        <p:spPr>
          <a:xfrm>
            <a:off x="404949" y="2011680"/>
            <a:ext cx="5095819" cy="27301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568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C918C-8F42-1565-9202-C7083955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How Many Hydrogen Atoms in Your Body Were </a:t>
            </a:r>
            <a:r>
              <a:rPr lang="en-US" sz="3600" b="1" dirty="0">
                <a:solidFill>
                  <a:srgbClr val="FF0000"/>
                </a:solidFill>
              </a:rPr>
              <a:t>NOT</a:t>
            </a:r>
            <a:r>
              <a:rPr lang="en-US" sz="3600" b="1" dirty="0">
                <a:solidFill>
                  <a:srgbClr val="3333FF"/>
                </a:solidFill>
              </a:rPr>
              <a:t> Created Minutes After the Big Bang?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68308-4529-217E-43D0-341F9D2D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"/>
          <a:stretch>
            <a:fillRect/>
          </a:stretch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C3F5F-BECE-3405-EEE3-C938A1B71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2" y="1721922"/>
            <a:ext cx="4218430" cy="513607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A typical 70 kg (154 </a:t>
            </a:r>
            <a:r>
              <a:rPr lang="en-US" sz="2400" b="1" dirty="0" err="1"/>
              <a:t>lb</a:t>
            </a:r>
            <a:r>
              <a:rPr lang="en-US" sz="2400" b="1" dirty="0"/>
              <a:t>) adult contains approximately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4 × 10²⁷ hydrogen atoms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No one knows exactly what fraction of today's protons were created during Big Bang nucleosynthesis.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For illustration only, suppose that 99.999999999999% of all protons came from the Big Bang.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What would that mean?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4118D-07DC-45EA-64F7-94DD298F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224AD-504D-1DA2-3CBB-2E7C5324D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CDB4D8-C726-DE66-E4BD-306F571E1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7100A-B377-D421-9794-B0937E22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How Many Hydrogen Atoms in Your Body Were </a:t>
            </a:r>
            <a:r>
              <a:rPr lang="en-US" sz="3600" b="1" dirty="0">
                <a:solidFill>
                  <a:srgbClr val="FF0000"/>
                </a:solidFill>
              </a:rPr>
              <a:t>NOT</a:t>
            </a:r>
            <a:r>
              <a:rPr lang="en-US" sz="3600" b="1" dirty="0">
                <a:solidFill>
                  <a:srgbClr val="3333FF"/>
                </a:solidFill>
              </a:rPr>
              <a:t> Created Minutes After the Big Bang?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F6FAD-CEF8-AB3D-0BED-A17B2F0D2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7A1F6-34AD-8A7B-7A70-20B3593E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"/>
          <a:stretch>
            <a:fillRect/>
          </a:stretch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08F7867-D05F-99C2-FE63-48D89DE11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EBBC3-B88B-495D-9FC3-50242569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2" y="1721922"/>
            <a:ext cx="4218430" cy="513607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/>
              <a:t>The Answer May Surprise You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>
                <a:solidFill>
                  <a:srgbClr val="FF0000"/>
                </a:solidFill>
              </a:rPr>
              <a:t>Even with that extraordinarily high percentage...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00" b="1" spc="50" dirty="0">
                <a:solidFill>
                  <a:srgbClr val="008000"/>
                </a:solidFill>
              </a:rPr>
              <a:t>Your body would still contain approximately </a:t>
            </a:r>
            <a:r>
              <a:rPr lang="en-US" sz="2300" b="1" spc="50" dirty="0">
                <a:solidFill>
                  <a:srgbClr val="FF0000"/>
                </a:solidFill>
              </a:rPr>
              <a:t>40 trillion</a:t>
            </a:r>
            <a:r>
              <a:rPr lang="en-US" sz="2300" b="1" spc="50" dirty="0">
                <a:solidFill>
                  <a:srgbClr val="008000"/>
                </a:solidFill>
              </a:rPr>
              <a:t> hydrogen atoms that were NOT created minutes after the Big Bang.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/>
              <a:t>Why?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00" b="1" spc="-50" dirty="0">
                <a:solidFill>
                  <a:srgbClr val="FF0000"/>
                </a:solidFill>
              </a:rPr>
              <a:t>Because a tiny percentage of an enormous number is still an enormous number.</a:t>
            </a:r>
            <a:endParaRPr lang="en-US" sz="2300" b="1" spc="-50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3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CFD6D-CF14-A908-FB33-924D4FD5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8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22A77-86BC-CC46-0C23-732D78F2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18ED3D-44B2-B957-96DA-89559B23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CEE79-1D55-38E1-7B40-89305863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How Many Hydrogen Atoms in Your Body Were </a:t>
            </a:r>
            <a:r>
              <a:rPr lang="en-US" sz="3600" b="1" dirty="0">
                <a:solidFill>
                  <a:srgbClr val="FF0000"/>
                </a:solidFill>
              </a:rPr>
              <a:t>NOT</a:t>
            </a:r>
            <a:r>
              <a:rPr lang="en-US" sz="3600" b="1" dirty="0">
                <a:solidFill>
                  <a:srgbClr val="3333FF"/>
                </a:solidFill>
              </a:rPr>
              <a:t> Created Minutes After the Big Bang?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E09FC1-DFC6-0B84-D156-CEB856B46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C3C1D-EE4B-396C-1563-44FE1421B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"/>
          <a:stretch>
            <a:fillRect/>
          </a:stretch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C109FE-0CED-702E-D701-F001955C3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8DD1B-725C-35E4-6BE0-3E67C03FD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2" y="1721922"/>
            <a:ext cx="4218430" cy="513607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FF0000"/>
                </a:solidFill>
              </a:rPr>
              <a:t>The “Big Lie” is Actually a “Small Lie”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i="1" dirty="0"/>
              <a:t>All of the hydrogen atoms in your body were created minutes after the Big Bang.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08000"/>
                </a:solidFill>
              </a:rPr>
              <a:t>...that statement cannot be literally true.</a:t>
            </a:r>
          </a:p>
          <a:p>
            <a:pPr lvl="1">
              <a:spcBef>
                <a:spcPts val="0"/>
              </a:spcBef>
            </a:pPr>
            <a:r>
              <a:rPr lang="en-US" sz="2600" b="1" dirty="0">
                <a:solidFill>
                  <a:srgbClr val="3333FF"/>
                </a:solidFill>
              </a:rPr>
              <a:t>It is an excellent approximation.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It is not an exact statement.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90F31-443E-2F55-14AB-1ABCAC32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9BC55-9820-44F1-56DC-169383FE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1525"/>
            <a:ext cx="3429000" cy="1917067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rgbClr val="3333FF"/>
                </a:solidFill>
              </a:rPr>
              <a:t>Back to Our Goal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50C88-35E1-BF61-F131-2FCF88A9A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8" y="2728830"/>
            <a:ext cx="4402183" cy="4074306"/>
          </a:xfrm>
        </p:spPr>
        <p:txBody>
          <a:bodyPr anchor="t">
            <a:noAutofit/>
          </a:bodyPr>
          <a:lstStyle/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Can the Quantum State Machine predict: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Where the electron will be?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Why only certain atomic states exist?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Why hydrogen emits specific colors?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Why atoms are stable? </a:t>
            </a:r>
          </a:p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To answer those questions, we must build the hydrogen atom.</a:t>
            </a:r>
          </a:p>
          <a:p>
            <a:pPr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D1A5B-52D2-4A22-8205-4402669AB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24884"/>
            <a:ext cx="7315200" cy="4882895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7E009-21C5-E9C5-2265-5E90AD17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151EAE-2827-D434-7B4E-79548EEA9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99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317F7-F335-A6A4-8D4B-A55D353A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68" y="4009662"/>
            <a:ext cx="3265716" cy="226767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Building the Hydrogen Atom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A5FE0-1437-B0D7-A8B4-0B2A643F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786" y="221435"/>
            <a:ext cx="5257800" cy="3338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Suppose we begin with:</a:t>
            </a:r>
          </a:p>
          <a:p>
            <a:pPr lvl="1"/>
            <a:r>
              <a:rPr lang="en-US" sz="2200" b="1" dirty="0">
                <a:solidFill>
                  <a:srgbClr val="FFFF00"/>
                </a:solidFill>
              </a:rPr>
              <a:t>One proton 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</a:rPr>
              <a:t>One electron </a:t>
            </a:r>
          </a:p>
          <a:p>
            <a:pPr lvl="1"/>
            <a:r>
              <a:rPr lang="en-US" sz="2200" b="1" dirty="0">
                <a:solidFill>
                  <a:srgbClr val="FFFF00"/>
                </a:solidFill>
              </a:rPr>
              <a:t>Initially separated by some distance.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The electric attraction between them pulls them together.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B3BAA-F10D-C085-0349-F903F2F0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t>36</a:t>
            </a:fld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417FA-4AE3-FDE6-63E2-4B6443DAF87D}"/>
              </a:ext>
            </a:extLst>
          </p:cNvPr>
          <p:cNvSpPr txBox="1"/>
          <p:nvPr/>
        </p:nvSpPr>
        <p:spPr>
          <a:xfrm>
            <a:off x="6351815" y="5656313"/>
            <a:ext cx="6093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What happens next?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43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8906A-C5A5-48DA-9A57-F76713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The Classical Prediction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4226-350E-3763-2A0D-10AB25C6A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According to classical physics: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Opposite charges attract.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The electron accelerates toward the proton. </a:t>
            </a:r>
          </a:p>
          <a:p>
            <a:pPr lvl="1"/>
            <a:r>
              <a:rPr lang="en-US" sz="2200" b="1" dirty="0">
                <a:solidFill>
                  <a:srgbClr val="7030A0"/>
                </a:solidFill>
              </a:rPr>
              <a:t>An accelerating electric charge radiates energy.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The electron loses energy and spirals inward. </a:t>
            </a:r>
          </a:p>
          <a:p>
            <a:pPr marL="0" indent="0">
              <a:buNone/>
            </a:pPr>
            <a:r>
              <a:rPr lang="en-US" sz="2200" b="1" dirty="0"/>
              <a:t>Eventually the electron crashes into the proton.</a:t>
            </a:r>
          </a:p>
          <a:p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5E60E-8CF2-5C43-2B29-E252296C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890DD-3BEA-9BBF-46FD-0B64941C6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23" y="1044575"/>
            <a:ext cx="6400800" cy="4267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4933A-8A22-E851-4C59-9D941D10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348B08-D351-E785-5EC4-EE95982A4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D28E9-0F0E-2BCC-DDDF-053F3929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The Classical Conclusion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269AABCA-61BD-31FC-36FD-E0FF6D5DD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E97E0-E04D-73CC-A5B8-80724E8F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426720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Classical physics predicts: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Stable hydrogen atoms cannot exist.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Stable chemistry cannot exist.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Stable matter cannot exist. </a:t>
            </a:r>
          </a:p>
          <a:p>
            <a:pPr marL="0" indent="0">
              <a:buNone/>
            </a:pPr>
            <a:r>
              <a:rPr lang="en-US" b="1" dirty="0"/>
              <a:t>Yet atoms clearly do exist.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Classical physics predicts the wrong universe.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If classical physics were correct, we would not exist!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1121C-C49B-DD82-EB66-A16C07CF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1A465-C993-BF0E-4ACE-197F1A06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23" y="1044575"/>
            <a:ext cx="6400800" cy="4267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EAB911-AED5-4415-865D-D0E94EEF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E3E874-BE79-5270-9090-20C5DEC2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81695-9B7B-1830-24F3-E63579B7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What Went Wrong?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ECA5590-9C56-0B54-8766-5AF56B10B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7F86E-6549-98BF-9D06-1316C11BE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426720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Everything seems correct: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The electric attraction is correct.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The mathematics of classical mechanics is correct.</a:t>
            </a:r>
          </a:p>
          <a:p>
            <a:pPr marL="0" indent="0">
              <a:buNone/>
            </a:pPr>
            <a:r>
              <a:rPr lang="en-US" b="1" dirty="0"/>
              <a:t>The prediction is wrong because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classical physics ignores the quantum nature of matter.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A new principle is required.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DBD88-75ED-FE38-394B-2734609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CD71C-4812-4A8C-C1DE-F20529A4A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23" y="1044575"/>
            <a:ext cx="6400800" cy="4267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176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58256" y="-358254"/>
            <a:ext cx="6858000" cy="7574507"/>
          </a:xfrm>
          <a:prstGeom prst="rect">
            <a:avLst/>
          </a:prstGeom>
          <a:ln>
            <a:noFill/>
          </a:ln>
          <a:effectLst>
            <a:outerShdw blurRad="457200" dist="63500" sx="99000" sy="99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78B2D-C9CC-35BB-01D8-951E93F7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5" y="5546162"/>
            <a:ext cx="6661702" cy="953611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Stability Matters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B4DC5-5D9E-E1F6-0775-A68A3936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" b="1"/>
          <a:stretch>
            <a:fillRect/>
          </a:stretch>
        </p:blipFill>
        <p:spPr>
          <a:xfrm>
            <a:off x="20" y="-1"/>
            <a:ext cx="7574488" cy="51615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EAB12-776A-6D36-B564-3BE220AC7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778" y="136525"/>
            <a:ext cx="4082142" cy="67214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Of the eighteen elementary particles in the Standard Model:</a:t>
            </a:r>
          </a:p>
          <a:p>
            <a:pPr lvl="1">
              <a:tabLst>
                <a:tab pos="5603875" algn="l"/>
              </a:tabLst>
            </a:pPr>
            <a:r>
              <a:rPr lang="en-US" b="1" dirty="0">
                <a:solidFill>
                  <a:srgbClr val="008000"/>
                </a:solidFill>
              </a:rPr>
              <a:t>Most decay rapidly </a:t>
            </a:r>
          </a:p>
          <a:p>
            <a:pPr lvl="1">
              <a:tabLst>
                <a:tab pos="5603875" algn="l"/>
              </a:tabLst>
            </a:pPr>
            <a:r>
              <a:rPr lang="en-US" b="1" dirty="0">
                <a:solidFill>
                  <a:srgbClr val="FF0000"/>
                </a:solidFill>
              </a:rPr>
              <a:t>Heavy quarks decay </a:t>
            </a:r>
          </a:p>
          <a:p>
            <a:pPr lvl="1">
              <a:tabLst>
                <a:tab pos="5603875" algn="l"/>
              </a:tabLst>
            </a:pPr>
            <a:r>
              <a:rPr lang="en-US" b="1" dirty="0">
                <a:solidFill>
                  <a:srgbClr val="7030A0"/>
                </a:solidFill>
              </a:rPr>
              <a:t>Muons and </a:t>
            </a:r>
            <a:r>
              <a:rPr lang="en-US" b="1" dirty="0" err="1">
                <a:solidFill>
                  <a:srgbClr val="7030A0"/>
                </a:solidFill>
              </a:rPr>
              <a:t>taus</a:t>
            </a:r>
            <a:r>
              <a:rPr lang="en-US" b="1" dirty="0">
                <a:solidFill>
                  <a:srgbClr val="7030A0"/>
                </a:solidFill>
              </a:rPr>
              <a:t> decay </a:t>
            </a:r>
          </a:p>
          <a:p>
            <a:pPr lvl="1">
              <a:tabLst>
                <a:tab pos="5603875" algn="l"/>
              </a:tabLst>
            </a:pPr>
            <a:r>
              <a:rPr lang="en-US" b="1" dirty="0">
                <a:solidFill>
                  <a:srgbClr val="3333FF"/>
                </a:solidFill>
              </a:rPr>
              <a:t>W, Z, and Higgs bosons decay </a:t>
            </a:r>
          </a:p>
          <a:p>
            <a:pPr marL="0" indent="0">
              <a:buNone/>
            </a:pPr>
            <a:r>
              <a:rPr lang="en-US" sz="2400" b="1" dirty="0"/>
              <a:t>Among the particles that make ordinary matter: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Electron is stable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Up quark is stable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Down quark is stable </a:t>
            </a:r>
          </a:p>
          <a:p>
            <a:pPr marL="0" indent="0">
              <a:buNone/>
            </a:pPr>
            <a:r>
              <a:rPr lang="en-US" sz="2400" b="1" dirty="0"/>
              <a:t>The universe is built from the survivors.</a:t>
            </a:r>
          </a:p>
          <a:p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B1E73-3159-EED5-81C3-00FB1ACB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9F3FDB-4066-5C90-C28C-46BE0650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" r="12983"/>
          <a:stretch>
            <a:fillRect/>
          </a:stretch>
        </p:blipFill>
        <p:spPr>
          <a:xfrm>
            <a:off x="0" y="-19327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5A4D5-7762-70B0-C854-5AC2141E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754" y="12201"/>
            <a:ext cx="3822189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Heisenberg's Answer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069C5C-9419-4228-A9E1-3E8B8C5B9B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9333" y="1796716"/>
                <a:ext cx="3982610" cy="5086797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b="1" dirty="0"/>
                  <a:t>Werner Heisenberg proposed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b="1" dirty="0">
                    <a:solidFill>
                      <a:srgbClr val="008000"/>
                    </a:solidFill>
                  </a:rPr>
                  <a:t>The Uncertainty Principle</a:t>
                </a:r>
              </a:p>
              <a:p>
                <a:pPr marL="457200"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800" b="1" i="1"/>
                        <m:t> 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b="1" dirty="0">
                    <a:solidFill>
                      <a:srgbClr val="3333FF"/>
                    </a:solidFill>
                  </a:rPr>
                  <a:t>Position and momentum cannot both be known with unlimited precision.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069C5C-9419-4228-A9E1-3E8B8C5B9B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9333" y="1796716"/>
                <a:ext cx="3982610" cy="5086797"/>
              </a:xfrm>
              <a:blipFill>
                <a:blip r:embed="rId3"/>
                <a:stretch>
                  <a:fillRect l="-3058" t="-2158" r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9C0B05-4132-02E7-3E1F-A5970798866D}"/>
              </a:ext>
            </a:extLst>
          </p:cNvPr>
          <p:cNvSpPr txBox="1">
            <a:spLocks/>
          </p:cNvSpPr>
          <p:nvPr/>
        </p:nvSpPr>
        <p:spPr>
          <a:xfrm>
            <a:off x="413086" y="6404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40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0AEB8-E376-498E-853C-B3337BBAC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F1140B-B74A-27D3-5851-208865462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D70494-E0BB-A848-DF37-1C431BD50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4C5BA1-205B-1182-89C5-44F9F654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" r="12983"/>
          <a:stretch>
            <a:fillRect/>
          </a:stretch>
        </p:blipFill>
        <p:spPr>
          <a:xfrm>
            <a:off x="0" y="-19327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D00D0-4700-6239-17B7-E48E587B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754" y="12201"/>
            <a:ext cx="3822189" cy="189991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Why the Electron Cannot Collapse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B4DF0-B53E-D9B4-9CD7-F3799A295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333" y="1796716"/>
            <a:ext cx="3982610" cy="5086797"/>
          </a:xfrm>
        </p:spPr>
        <p:txBody>
          <a:bodyPr>
            <a:noAutofit/>
          </a:bodyPr>
          <a:lstStyle/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Suppose the electron is forced into the proton.</a:t>
            </a:r>
          </a:p>
          <a:p>
            <a:pPr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Then</a:t>
            </a:r>
          </a:p>
          <a:p>
            <a:pPr lvl="1">
              <a:lnSpc>
                <a:spcPct val="104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Position uncertainty becomes extremely small. 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Momentum uncertainty becomes extremely large. </a:t>
            </a:r>
          </a:p>
          <a:p>
            <a:pPr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Kinetic energy becomes enormous. </a:t>
            </a:r>
          </a:p>
          <a:p>
            <a:pPr lvl="1">
              <a:lnSpc>
                <a:spcPct val="104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The enormous kinetic energy prevents collapse.</a:t>
            </a:r>
          </a:p>
          <a:p>
            <a:pPr lvl="1">
              <a:lnSpc>
                <a:spcPct val="104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The electron is confined to a shell around the proton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The atom remains stable.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00FF-B821-C495-1BB7-A270AF27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086" y="6404476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41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3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565F4-973B-853B-7FF4-4C49215D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B737F0A-AC93-DE42-7F11-A5BF94BDF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606AD2-7336-FA75-D2B1-98810E294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DEED2-2344-A190-636F-CB0D863C3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" r="12983"/>
          <a:stretch>
            <a:fillRect/>
          </a:stretch>
        </p:blipFill>
        <p:spPr>
          <a:xfrm>
            <a:off x="0" y="-19327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2B1AA-23B8-2C2A-98B7-C645FD64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754" y="12201"/>
            <a:ext cx="3822189" cy="189991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Electron Shell Emerges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70EE7-819F-667E-C9A4-9030BDE6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333" y="1796716"/>
            <a:ext cx="3982610" cy="508679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The competition between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008000"/>
                </a:solidFill>
              </a:rPr>
              <a:t>electrical attraction 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500" b="1" dirty="0"/>
              <a:t>and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3333FF"/>
                </a:solidFill>
              </a:rPr>
              <a:t>quantum uncertainty 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500" b="1" spc="-50" dirty="0"/>
              <a:t>produces a stable electron shell.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008000"/>
                </a:solidFill>
              </a:rPr>
              <a:t>The Uncertainty Principle correctly predicts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FF0000"/>
                </a:solidFill>
              </a:rPr>
              <a:t>that atoms can exist.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955D0-C5D6-84CD-2897-BD06DF4F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3086" y="6404476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pPr algn="l">
                <a:spcAft>
                  <a:spcPts val="600"/>
                </a:spcAft>
              </a:pPr>
              <a:t>42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1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A904A-2D3B-8E5C-3FF2-26041ABF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339130"/>
            <a:ext cx="3731554" cy="2019462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But Heisenberg Doesn't Tell the Whole Story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92B04-04F7-FB34-C496-27286E589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2694914"/>
            <a:ext cx="3946358" cy="4050792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The Uncertainty Principle explains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why atoms are stable.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It does not predict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the exact electron probability distribution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allowed energy levels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the spectral lines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electron spin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orbital shapes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For that we need something more powerful.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6943C-9778-D26A-D05B-7DD6C4F02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08" y="1124884"/>
            <a:ext cx="7315200" cy="4882895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7DB54-2340-F7F7-D665-0B19FA46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7" name="Picture 6" descr="Html Code Question Mark - Question Mark Html - MIQG">
            <a:extLst>
              <a:ext uri="{FF2B5EF4-FFF2-40B4-BE49-F238E27FC236}">
                <a16:creationId xmlns:a16="http://schemas.microsoft.com/office/drawing/2014/main" id="{03ABDC99-0DC1-5027-4917-96548AAF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20" y="396633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63713-9722-A969-08BC-A5A227C5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7" y="62401"/>
            <a:ext cx="7155175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The Quantum State Machine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EC4AD-8325-6757-EFCD-ED55A62CF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0" y="1172164"/>
            <a:ext cx="7155175" cy="4776078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91A7-53A9-5818-3275-1E60FD85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377" y="721894"/>
            <a:ext cx="4363452" cy="614970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Starting with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one proton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one electron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Quantum State Machine predicts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electron probability distribution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the stable bound states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allowed energy levels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angular momentum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spin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transition probabilities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7030A0"/>
                </a:solidFill>
              </a:rPr>
              <a:t>the hydrogen emission spectrum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A9533-629D-6245-DBC0-71F9C531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B7925-4D0A-26FE-915F-1D8065B3BD2F}"/>
              </a:ext>
            </a:extLst>
          </p:cNvPr>
          <p:cNvSpPr txBox="1"/>
          <p:nvPr/>
        </p:nvSpPr>
        <p:spPr>
          <a:xfrm>
            <a:off x="3160292" y="5948242"/>
            <a:ext cx="9015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Using exactly the same Quantum State Machine we used to predict all of our other experimental results.</a:t>
            </a:r>
          </a:p>
        </p:txBody>
      </p:sp>
    </p:spTree>
    <p:extLst>
      <p:ext uri="{BB962C8B-B14F-4D97-AF65-F5344CB8AC3E}">
        <p14:creationId xmlns:p14="http://schemas.microsoft.com/office/powerpoint/2010/main" val="38248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65ED5-0D12-4142-215A-BF30750C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804E53-AFC0-4488-714E-D072EA7B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416B7AD6-4321-34A2-ED13-E79137CBF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145A1-2075-FFE5-2EA1-5136ABD6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7" y="62401"/>
            <a:ext cx="7155175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The Quantum State Machine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0AD93-7591-592C-11D2-156DDE4A2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B4B70-7D11-3CF7-6169-28D951F26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0" y="1172164"/>
            <a:ext cx="7155175" cy="4776078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B47AF-86AF-2CC7-CB65-C4E6157F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377" y="721894"/>
            <a:ext cx="4363452" cy="5226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The Quantum State Machine predicts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the radius of the electron cloud 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the orbital structure </a:t>
            </a:r>
          </a:p>
          <a:p>
            <a:pPr lvl="1"/>
            <a:r>
              <a:rPr lang="en-US" sz="2600" b="1" dirty="0">
                <a:solidFill>
                  <a:srgbClr val="7030A0"/>
                </a:solidFill>
              </a:rPr>
              <a:t>the hydrogen spectrum </a:t>
            </a:r>
          </a:p>
          <a:p>
            <a:pPr lvl="1"/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fine structure 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hyperfine structure 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Zeeman splitting </a:t>
            </a:r>
          </a:p>
          <a:p>
            <a:pPr lvl="1"/>
            <a:r>
              <a:rPr lang="en-US" sz="2600" b="1" dirty="0">
                <a:solidFill>
                  <a:srgbClr val="7030A0"/>
                </a:solidFill>
              </a:rPr>
              <a:t>and every experimentally observed property of hydrogen.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58D9E-9FC4-1DFF-D334-469D58F3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CBD8C-CF14-EE47-0961-3B645BD3C5F8}"/>
              </a:ext>
            </a:extLst>
          </p:cNvPr>
          <p:cNvSpPr txBox="1"/>
          <p:nvPr/>
        </p:nvSpPr>
        <p:spPr>
          <a:xfrm>
            <a:off x="3160292" y="5948242"/>
            <a:ext cx="90156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</a:rPr>
              <a:t>The agreement with experiment is extraordinary.</a:t>
            </a:r>
          </a:p>
        </p:txBody>
      </p:sp>
    </p:spTree>
    <p:extLst>
      <p:ext uri="{BB962C8B-B14F-4D97-AF65-F5344CB8AC3E}">
        <p14:creationId xmlns:p14="http://schemas.microsoft.com/office/powerpoint/2010/main" val="345209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E395-E309-F4E2-F96F-457334BB3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0692-7774-6D52-DB72-91EC6ECC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894"/>
            <a:ext cx="12192000" cy="109259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Looking Through the Process Lens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E3C29-07A5-15B1-F11E-30CE5D19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76" y="1331495"/>
            <a:ext cx="6453235" cy="3978488"/>
          </a:xfrm>
        </p:spPr>
        <p:txBody>
          <a:bodyPr anchor="t">
            <a:noAutofit/>
          </a:bodyPr>
          <a:lstStyle/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b="1" dirty="0"/>
              <a:t>Stable atoms are not permanent objects.</a:t>
            </a:r>
          </a:p>
          <a:p>
            <a:pPr lvl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8000"/>
                </a:solidFill>
              </a:rPr>
              <a:t>They are enduring patterns maintained by the laws of physics.</a:t>
            </a:r>
          </a:p>
          <a:p>
            <a:pPr marL="0" indent="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The hydrogen atom is another example of: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51DA0-3BB1-C85E-77C7-69202F66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7" y="1201332"/>
            <a:ext cx="6108375" cy="4346626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BC28B-7B11-F40F-4C11-F263AA3C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4FA18-E776-6D16-C33E-61324A086557}"/>
              </a:ext>
            </a:extLst>
          </p:cNvPr>
          <p:cNvSpPr txBox="1"/>
          <p:nvPr/>
        </p:nvSpPr>
        <p:spPr>
          <a:xfrm>
            <a:off x="497305" y="5342067"/>
            <a:ext cx="10459453" cy="1519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228600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481388" algn="l"/>
              </a:tabLst>
            </a:pPr>
            <a:r>
              <a:rPr lang="en-US" sz="3000" b="1" dirty="0">
                <a:solidFill>
                  <a:srgbClr val="FF0000"/>
                </a:solidFill>
              </a:rPr>
              <a:t>Stable Matter →  Enduring Relations</a:t>
            </a:r>
          </a:p>
          <a:p>
            <a:pPr lvl="1" indent="-228600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481388" algn="l"/>
              </a:tabLst>
            </a:pPr>
            <a:r>
              <a:rPr lang="en-US" sz="3000" b="1" dirty="0">
                <a:solidFill>
                  <a:srgbClr val="7030A0"/>
                </a:solidFill>
              </a:rPr>
              <a:t>A society whose order is inherited from one moment to the next.</a:t>
            </a:r>
          </a:p>
        </p:txBody>
      </p:sp>
    </p:spTree>
    <p:extLst>
      <p:ext uri="{BB962C8B-B14F-4D97-AF65-F5344CB8AC3E}">
        <p14:creationId xmlns:p14="http://schemas.microsoft.com/office/powerpoint/2010/main" val="388980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149CC-94D4-A8CE-71A9-EE9CE578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474946"/>
            <a:ext cx="6079958" cy="2685349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The Quantum State Machine Has Built an Atom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341CC-CD85-C1B6-4BC6-F85B89BCB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-2235" r="-12120" b="20236"/>
          <a:stretch>
            <a:fillRect/>
          </a:stretch>
        </p:blipFill>
        <p:spPr>
          <a:xfrm>
            <a:off x="1" y="3352800"/>
            <a:ext cx="7218946" cy="3529646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0845-C98F-8647-7EB7-28E94611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3" y="474946"/>
            <a:ext cx="4993943" cy="64074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000" b="1" dirty="0"/>
              <a:t>We began with</a:t>
            </a:r>
          </a:p>
          <a:p>
            <a:pPr lvl="1"/>
            <a:r>
              <a:rPr lang="en-US" sz="3000" b="1" dirty="0">
                <a:solidFill>
                  <a:srgbClr val="FF0000"/>
                </a:solidFill>
              </a:rPr>
              <a:t>an electron </a:t>
            </a:r>
          </a:p>
          <a:p>
            <a:pPr lvl="1"/>
            <a:r>
              <a:rPr lang="en-US" sz="3000" b="1" dirty="0">
                <a:solidFill>
                  <a:srgbClr val="008000"/>
                </a:solidFill>
              </a:rPr>
              <a:t>a proton </a:t>
            </a:r>
          </a:p>
          <a:p>
            <a:pPr marL="0" indent="0">
              <a:buNone/>
            </a:pPr>
            <a:r>
              <a:rPr lang="en-US" sz="3000" b="1" dirty="0"/>
              <a:t>We ended with</a:t>
            </a:r>
          </a:p>
          <a:p>
            <a:pPr lvl="1"/>
            <a:r>
              <a:rPr lang="en-US" sz="3000" b="1" dirty="0">
                <a:solidFill>
                  <a:srgbClr val="3333FF"/>
                </a:solidFill>
              </a:rPr>
              <a:t>The Hydrogen Atom</a:t>
            </a:r>
          </a:p>
          <a:p>
            <a:pPr marL="0" indent="0">
              <a:buNone/>
            </a:pPr>
            <a:r>
              <a:rPr lang="en-US" sz="3000" b="1" dirty="0"/>
              <a:t>The Quantum State Machine has now successfully built</a:t>
            </a:r>
          </a:p>
          <a:p>
            <a:pPr lvl="1"/>
            <a:r>
              <a:rPr lang="en-US" sz="3000" b="1" dirty="0">
                <a:solidFill>
                  <a:srgbClr val="008000"/>
                </a:solidFill>
              </a:rPr>
              <a:t>particles </a:t>
            </a:r>
          </a:p>
          <a:p>
            <a:pPr lvl="1"/>
            <a:r>
              <a:rPr lang="en-US" sz="3000" b="1" dirty="0">
                <a:solidFill>
                  <a:srgbClr val="FF0000"/>
                </a:solidFill>
              </a:rPr>
              <a:t>hadrons </a:t>
            </a:r>
          </a:p>
          <a:p>
            <a:pPr lvl="1"/>
            <a:r>
              <a:rPr lang="en-US" sz="3000" b="1" dirty="0">
                <a:solidFill>
                  <a:srgbClr val="7030A0"/>
                </a:solidFill>
              </a:rPr>
              <a:t>nuclei </a:t>
            </a:r>
          </a:p>
          <a:p>
            <a:pPr lvl="1"/>
            <a:r>
              <a:rPr lang="en-US" sz="3000" b="1" dirty="0">
                <a:solidFill>
                  <a:srgbClr val="3333FF"/>
                </a:solidFill>
              </a:rPr>
              <a:t>atoms </a:t>
            </a:r>
          </a:p>
          <a:p>
            <a:r>
              <a:rPr lang="en-US" sz="3000" b="1" dirty="0"/>
              <a:t>The journey continues...</a:t>
            </a:r>
          </a:p>
          <a:p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36D42-54D2-118B-8B70-521423DB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998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B3E30-9B3E-220C-700D-088A0D6B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316834"/>
            <a:ext cx="4353116" cy="1094874"/>
          </a:xfrm>
        </p:spPr>
        <p:txBody>
          <a:bodyPr anchor="b">
            <a:normAutofit/>
          </a:bodyPr>
          <a:lstStyle/>
          <a:p>
            <a:pPr algn="ctr"/>
            <a:r>
              <a:rPr lang="en-US" sz="6600" b="1" dirty="0">
                <a:solidFill>
                  <a:srgbClr val="3333FF"/>
                </a:solidFill>
              </a:rPr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A9658-0FD5-C10D-C7BE-E0721781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1469578"/>
            <a:ext cx="5165558" cy="526755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Our final lecture of the series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Starting with hydrogen, we'll let the Quantum State Machine build the entire periodic table.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We'll follow that chemistry into stars, planets, and ultimately life itself.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</a:rPr>
              <a:t>We will see where we are headed in the future.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D5BBE-11D1-0FEC-BD4B-E247117E0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97914"/>
            <a:ext cx="5486400" cy="3662171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45B8-4FAF-A3A3-7D31-57730D25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49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20001-3BE7-3759-29BF-815BB12A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86" y="62432"/>
            <a:ext cx="4766330" cy="1221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Particle Detections and Actual Occasions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C18D4-C41C-F0DF-A3CB-96B3A9663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6" y="1307474"/>
            <a:ext cx="5157835" cy="54039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Every Particle Detection is an Actual Occasion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Every detected particle is a momentary event.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It exists only in the present. 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It is immediately succeeded by the next actual occasion. </a:t>
            </a:r>
          </a:p>
          <a:p>
            <a:pPr lvl="1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Even particles that appear "persistent" are experienced as a succession of new actual occasions.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Reality unfolds as an ongoing sequence of events rather than enduring objects.</a:t>
            </a:r>
          </a:p>
          <a:p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5F7316-8763-164D-9BA6-ADB250312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5" y="1923227"/>
            <a:ext cx="5212080" cy="34790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316C-D4F4-447B-3CB4-042D1E99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11B5FF-2E6C-7C9C-AF7E-8465D6932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221E02-FCA2-BA7E-EF7D-099850E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AA628-79FA-B835-CEEE-979F5AB2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163B3-5976-8396-A95C-8F2F6F65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86" y="62432"/>
            <a:ext cx="5556940" cy="1221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The Consequent and Primordial Nature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19BC-9615-2D3E-B01A-416973194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6" y="1189907"/>
            <a:ext cx="5157835" cy="55505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/>
              <a:t>Through the Process Lens</a:t>
            </a:r>
          </a:p>
          <a:p>
            <a:r>
              <a:rPr lang="en-US" sz="2000" b="1" dirty="0"/>
              <a:t>Consequent Nature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Every particle detection becomes an actual occasion.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Each actual occasion is immediately received into God's consequent nature. 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Reality unfolds one event at a time. </a:t>
            </a:r>
          </a:p>
          <a:p>
            <a:r>
              <a:rPr lang="en-US" sz="2000" b="1" dirty="0"/>
              <a:t>Primordial Nature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Provides the mathematical possibilities expressed as the laws of physics.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The Quantum State Machine embodies those laws. 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Those laws determine which particles remain stable and which decay.</a:t>
            </a: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557E15-4575-59FF-00AF-4BD672972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4E6A6DF-39D9-2697-F1BA-A637F12B6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D271A3-41A4-D363-17FF-5FEBF8300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320C4E-7893-B4C1-E340-9271314CD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95F22A1-B5FA-B111-05D2-6835E1977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A88CA7-1076-F3BA-79E7-15733500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5" y="1923227"/>
            <a:ext cx="5212080" cy="34790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073DF-336A-39E5-D39F-49203DA6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7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F5BA4-4130-152C-5DAF-F008CC24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27429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Why Ordinary Matter Exists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5341-C35F-BCEC-DA69-E85A83AA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783080"/>
            <a:ext cx="5486400" cy="507492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Most Particles Are Temporary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Heavy quarks rapidly decay into lighter particles.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Muons and tau particles are unstable.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</a:rPr>
              <a:t>Most hadrons exist for only tiny fractions of a second.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Only a small family of particles remains stable long enough to build the ordinary universe: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electrons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up quarks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7030A0"/>
                </a:solidFill>
              </a:rPr>
              <a:t>down quarks 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protons </a:t>
            </a:r>
            <a:endParaRPr lang="en-US" sz="2000" b="1" dirty="0">
              <a:solidFill>
                <a:srgbClr val="3333FF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neutrons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These enduring particles become the building blocks of atoms and ordinary matter.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D30CE-91DE-4873-B3E5-2EAC04C3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33" y="1685447"/>
            <a:ext cx="5943600" cy="3967353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D6BDF-B32E-0B00-364E-1FAD2F79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444D2-747A-24AB-0D3C-1D12E221027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9" y="1554476"/>
            <a:ext cx="5486400" cy="1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38DE-03F2-8062-08C0-77D8E116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03C8-AEF1-4E03-9844-EC7D918C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32"/>
            <a:ext cx="12192000" cy="906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The </a:t>
            </a:r>
            <a:r>
              <a:rPr lang="en-US" sz="3600" b="1" dirty="0" err="1">
                <a:solidFill>
                  <a:srgbClr val="3333FF"/>
                </a:solidFill>
              </a:rPr>
              <a:t>Superjective</a:t>
            </a:r>
            <a:r>
              <a:rPr lang="en-US" sz="3600" b="1" dirty="0">
                <a:solidFill>
                  <a:srgbClr val="3333FF"/>
                </a:solidFill>
              </a:rPr>
              <a:t> Nature: The Lure Toward Enduring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83808-F0E6-CF2C-4E69-DBB892E3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6" y="811081"/>
            <a:ext cx="6131705" cy="62559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/>
              <a:t>Through the Process Lens</a:t>
            </a:r>
          </a:p>
          <a:p>
            <a:pPr marL="0" indent="0">
              <a:buNone/>
            </a:pPr>
            <a:r>
              <a:rPr lang="en-US" b="1" dirty="0" err="1"/>
              <a:t>Superjective</a:t>
            </a:r>
            <a:r>
              <a:rPr lang="en-US" b="1" dirty="0"/>
              <a:t> Nature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God lures creation toward enduring patterns of order and complexity.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This lure never overrides the laws of physics. </a:t>
            </a:r>
          </a:p>
          <a:p>
            <a:pPr marL="0" indent="0">
              <a:buNone/>
            </a:pPr>
            <a:r>
              <a:rPr lang="en-US" sz="2400" b="1" dirty="0"/>
              <a:t>Instead, stable structures emerge because the laws of physics make them possible. 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Enduring particles become atoms.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Atoms become chemistry. 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Chemistry becomes stars, planets, and eventually life. </a:t>
            </a:r>
          </a:p>
          <a:p>
            <a:pPr marL="0" indent="0">
              <a:buNone/>
            </a:pPr>
            <a:r>
              <a:rPr lang="en-US" sz="2400" b="1" dirty="0"/>
              <a:t>The Quantum State Mac</a:t>
            </a:r>
            <a:r>
              <a:rPr lang="en-US" sz="2000" b="1" dirty="0"/>
              <a:t>hine describes how these stable patterns emerge.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 Process Lens offers one way of understanding why enduring patterns have such profound significance in the unfolding of reality.</a:t>
            </a: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081CF-16BC-639F-F251-CDC35BEF0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5" y="1923227"/>
            <a:ext cx="5212080" cy="34790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3C19C-FB5E-9978-4DC2-ACAF7284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BD9AB-ABEA-34F4-DDB4-3F55489F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079" y="-5625"/>
            <a:ext cx="121969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16F06-10E5-1D70-145A-EA2AE34C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450" y="12426"/>
            <a:ext cx="3822189" cy="14100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Fate of the 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D0DB2-502A-731D-3178-99B4E8FE0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506" y="1232412"/>
            <a:ext cx="3822189" cy="5562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Mesons (2 quarks)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All mesons eventually decay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None are permanent building blocks of matter </a:t>
            </a:r>
          </a:p>
          <a:p>
            <a:pPr marL="0" indent="0">
              <a:buNone/>
            </a:pPr>
            <a:r>
              <a:rPr lang="en-US" sz="2400" b="1" dirty="0"/>
              <a:t>Baryons (3 quarks)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Most baryons decay.</a:t>
            </a:r>
          </a:p>
          <a:p>
            <a:pPr marL="0" indent="0">
              <a:buNone/>
            </a:pPr>
            <a:r>
              <a:rPr lang="en-US" sz="2400" b="1" dirty="0"/>
              <a:t>Two are special: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Proton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Neutron </a:t>
            </a:r>
          </a:p>
          <a:p>
            <a:pPr marL="0" indent="0">
              <a:buNone/>
            </a:pPr>
            <a:r>
              <a:rPr lang="en-US" sz="2400" b="1" dirty="0"/>
              <a:t>These become the foundation of everything around us.</a:t>
            </a:r>
          </a:p>
          <a:p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B65BD-2270-7E7D-2715-E87078AB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1048" y="6343287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7290</TotalTime>
  <Words>2368</Words>
  <Application>Microsoft Office PowerPoint</Application>
  <PresentationFormat>Widescreen</PresentationFormat>
  <Paragraphs>430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Cambria Math</vt:lpstr>
      <vt:lpstr>Office Theme</vt:lpstr>
      <vt:lpstr>Process Theology as a Lens for Bringing Quantum Physics into Focus</vt:lpstr>
      <vt:lpstr>Can the Quantum State Machine Build an Atom?</vt:lpstr>
      <vt:lpstr>Review:  What Did We Build?</vt:lpstr>
      <vt:lpstr>Stability Matters</vt:lpstr>
      <vt:lpstr>Particle Detections and Actual Occasions</vt:lpstr>
      <vt:lpstr>The Consequent and Primordial Nature of God</vt:lpstr>
      <vt:lpstr>Why Ordinary Matter Exists</vt:lpstr>
      <vt:lpstr>The Superjective Nature: The Lure Toward Enduring Patterns</vt:lpstr>
      <vt:lpstr>The Fate of the Hadrons</vt:lpstr>
      <vt:lpstr>The Champion of Stability</vt:lpstr>
      <vt:lpstr>The Curious Case of the Neutron</vt:lpstr>
      <vt:lpstr>Remember the Six-Quark Hadron</vt:lpstr>
      <vt:lpstr>Remember the Six-Quark Hadron</vt:lpstr>
      <vt:lpstr>Remember the Six-Quark Hadron</vt:lpstr>
      <vt:lpstr>Remember the Six-Quark Hadron</vt:lpstr>
      <vt:lpstr>Hydrogen Is More Than One Nucleus</vt:lpstr>
      <vt:lpstr>The Three Isotopes of Hydrogen</vt:lpstr>
      <vt:lpstr>The Three Isotopes of Hydrogen</vt:lpstr>
      <vt:lpstr>A Different Question</vt:lpstr>
      <vt:lpstr>Ionization</vt:lpstr>
      <vt:lpstr>Ionization</vt:lpstr>
      <vt:lpstr>Ionization</vt:lpstr>
      <vt:lpstr>PowerPoint Presentation</vt:lpstr>
      <vt:lpstr>Two Different Ideas</vt:lpstr>
      <vt:lpstr>Two Different Ideas</vt:lpstr>
      <vt:lpstr>A Statement You Have Probably Heard</vt:lpstr>
      <vt:lpstr>What If I Told You That Is a Lie?</vt:lpstr>
      <vt:lpstr>What Physicists Really Mean</vt:lpstr>
      <vt:lpstr>What Is a Hydrogen Atom?</vt:lpstr>
      <vt:lpstr>However, Not Every Proton Was Created Long Ago</vt:lpstr>
      <vt:lpstr>The Real Story</vt:lpstr>
      <vt:lpstr>How Many Hydrogen Atoms in Your Body Were NOT Created Minutes After the Big Bang?</vt:lpstr>
      <vt:lpstr>How Many Hydrogen Atoms in Your Body Were NOT Created Minutes After the Big Bang?</vt:lpstr>
      <vt:lpstr>How Many Hydrogen Atoms in Your Body Were NOT Created Minutes After the Big Bang?</vt:lpstr>
      <vt:lpstr>Back to Our Goal</vt:lpstr>
      <vt:lpstr>Building the Hydrogen Atom</vt:lpstr>
      <vt:lpstr>The Classical Prediction</vt:lpstr>
      <vt:lpstr>The Classical Conclusion</vt:lpstr>
      <vt:lpstr>What Went Wrong?</vt:lpstr>
      <vt:lpstr>Heisenberg's Answer</vt:lpstr>
      <vt:lpstr>Why the Electron Cannot Collapse</vt:lpstr>
      <vt:lpstr>The Electron Shell Emerges</vt:lpstr>
      <vt:lpstr>But Heisenberg Doesn't Tell the Whole Story</vt:lpstr>
      <vt:lpstr>The Quantum State Machine</vt:lpstr>
      <vt:lpstr>The Quantum State Machine</vt:lpstr>
      <vt:lpstr>Looking Through the Process Lens</vt:lpstr>
      <vt:lpstr>The Quantum State Machine Has Built an Atom</vt:lpstr>
      <vt:lpstr>Next Week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313</cp:revision>
  <dcterms:created xsi:type="dcterms:W3CDTF">2026-06-29T18:55:02Z</dcterms:created>
  <dcterms:modified xsi:type="dcterms:W3CDTF">2026-07-14T04:32:04Z</dcterms:modified>
</cp:coreProperties>
</file>