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sldIdLst>
    <p:sldId id="360" r:id="rId2"/>
    <p:sldId id="694" r:id="rId3"/>
    <p:sldId id="695" r:id="rId4"/>
    <p:sldId id="697" r:id="rId5"/>
    <p:sldId id="736" r:id="rId6"/>
    <p:sldId id="737" r:id="rId7"/>
    <p:sldId id="700" r:id="rId8"/>
    <p:sldId id="738" r:id="rId9"/>
    <p:sldId id="739" r:id="rId10"/>
    <p:sldId id="702" r:id="rId11"/>
    <p:sldId id="703" r:id="rId12"/>
    <p:sldId id="704" r:id="rId13"/>
    <p:sldId id="705" r:id="rId14"/>
    <p:sldId id="706" r:id="rId15"/>
    <p:sldId id="718" r:id="rId16"/>
    <p:sldId id="707" r:id="rId17"/>
    <p:sldId id="719" r:id="rId18"/>
    <p:sldId id="720" r:id="rId19"/>
    <p:sldId id="721" r:id="rId20"/>
    <p:sldId id="722" r:id="rId21"/>
    <p:sldId id="723" r:id="rId22"/>
    <p:sldId id="740" r:id="rId23"/>
    <p:sldId id="742" r:id="rId24"/>
    <p:sldId id="743" r:id="rId25"/>
    <p:sldId id="724" r:id="rId26"/>
    <p:sldId id="725" r:id="rId27"/>
    <p:sldId id="744" r:id="rId28"/>
    <p:sldId id="730" r:id="rId29"/>
    <p:sldId id="731" r:id="rId30"/>
    <p:sldId id="732" r:id="rId31"/>
    <p:sldId id="733" r:id="rId32"/>
    <p:sldId id="745" r:id="rId33"/>
    <p:sldId id="735" r:id="rId34"/>
    <p:sldId id="746" r:id="rId35"/>
    <p:sldId id="747" r:id="rId36"/>
    <p:sldId id="748" r:id="rId37"/>
    <p:sldId id="749" r:id="rId38"/>
    <p:sldId id="750" r:id="rId39"/>
    <p:sldId id="751" r:id="rId40"/>
    <p:sldId id="752" r:id="rId41"/>
    <p:sldId id="753" r:id="rId42"/>
    <p:sldId id="754" r:id="rId43"/>
    <p:sldId id="755" r:id="rId44"/>
    <p:sldId id="756" r:id="rId45"/>
    <p:sldId id="757" r:id="rId46"/>
    <p:sldId id="758" r:id="rId47"/>
    <p:sldId id="759" r:id="rId48"/>
    <p:sldId id="729" r:id="rId49"/>
    <p:sldId id="711" r:id="rId50"/>
    <p:sldId id="760" r:id="rId51"/>
    <p:sldId id="761" r:id="rId52"/>
    <p:sldId id="762" r:id="rId53"/>
    <p:sldId id="763" r:id="rId54"/>
    <p:sldId id="715" r:id="rId55"/>
    <p:sldId id="716" r:id="rId56"/>
    <p:sldId id="717" r:id="rId57"/>
    <p:sldId id="764" r:id="rId58"/>
    <p:sldId id="765" r:id="rId59"/>
    <p:sldId id="766" r:id="rId60"/>
    <p:sldId id="767" r:id="rId61"/>
    <p:sldId id="768" r:id="rId62"/>
    <p:sldId id="769" r:id="rId63"/>
    <p:sldId id="770" r:id="rId64"/>
    <p:sldId id="771" r:id="rId65"/>
    <p:sldId id="772" r:id="rId66"/>
    <p:sldId id="773" r:id="rId67"/>
    <p:sldId id="774" r:id="rId68"/>
    <p:sldId id="775" r:id="rId69"/>
    <p:sldId id="777" r:id="rId70"/>
    <p:sldId id="693" r:id="rId7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8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47" d="100"/>
          <a:sy n="47" d="100"/>
        </p:scale>
        <p:origin x="620" y="204"/>
      </p:cViewPr>
      <p:guideLst>
        <p:guide orient="horz" pos="208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750D3A85-5254-4C57-BBD6-F18DB06C1720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1A803B9-C2B5-4941-A577-D4EF940B1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026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803B9-C2B5-4941-A577-D4EF940B197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0158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803B9-C2B5-4941-A577-D4EF940B197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57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851CA-7A78-D31A-87CA-AD5B9E5C6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9B7DAA-B8BE-6F10-9422-7F37E9F5CD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AAED0E-DF93-2114-1A80-0C38670059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D46474-2EA7-072D-DEA1-10B238BAD1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803B9-C2B5-4941-A577-D4EF940B197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7655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802DA-421F-E9A7-3CAC-BCFABB73F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36D85A-84DC-24EB-6071-D211504BFF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9AFD2E-7DE4-06D5-3AF8-3F60C21251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8B8B2B-1595-F82F-7D3B-77FC9CA7FB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A803B9-C2B5-4941-A577-D4EF940B197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464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65358B-40DF-FD9A-1082-29CAB95A4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469C3D-DEE2-04E7-A6FE-0C30B354C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4A5E6-A070-FD7A-259B-FD72E4881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EBF14-0DEE-4542-A70F-5452AFA701FC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E03186-F447-41D5-F8C3-FEA468EC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0A4D8B-331C-B48B-F544-2A9DE3E3B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752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08501-26F4-9692-943C-843EEFB24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EE38DC-0EB8-9AC5-0EE9-098F6DF4F1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10CF6-EA02-07DF-B881-810C7CE8F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5E1F-3822-4243-B9A9-F3E928E26F6B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4DFCAC-B69F-3C4D-E0BE-E554A938B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62D14-2412-011C-670B-486CA1144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8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F0572-30E3-2A82-3985-F7E6ECDC13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D7813E-799F-6AF9-B5A6-24D87C641A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622AF3-7B7E-D4DF-A206-49A26A947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C8567-4539-49C0-A7AE-F83A59519E08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308132-E0B1-6D40-6D77-1D0CDAB97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B61BB7-ECC7-5184-4773-2B85B75C2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03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8F344-7203-AE9E-C35C-AE2A2127D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63A21-74EA-24C9-2E72-E4E4114BF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37A77A-B457-B48A-CDAA-A140EF3D1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A814E-BFA8-4F20-AE1F-DB7579D9F284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24FA7-1C3B-3109-B8B5-92A2B080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DFEF8-FA92-BA36-A5C7-AB5441DF10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10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A9925-08E8-CA44-17BE-099F7633A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26AF-7523-6580-D602-BD919269BD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36EDEC-D78D-C0F3-2392-5D4AAAD5A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287C-20C4-4229-B072-20338BE49EC6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334B5-21CF-1AA4-7EA9-9BC3078ED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64BE3-8F22-A7E8-C7A5-BE6872F7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750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9C813-ABB3-65E5-6DF0-0412632D6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F505CA-4C34-D096-1620-0604B4F074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73EAFE-E92A-F485-DB48-EDCB021B14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8E858D-6946-E991-B319-E0A4E6352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4571A-3CE4-4277-9DE5-7B99A8B4FC8D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9099-B1D9-8C6F-07A6-DED04230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C4E8CE-7A4F-CFB7-F222-6B6631850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84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58F5E-78D1-E2EE-72DB-597233DCA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A2AB3-8A18-0213-CE7E-1314C244C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FD3420-9CB0-7022-0D82-5FBBBB3F4B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9578B5-74DF-715F-7E97-E4BE93FF98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474169-5A02-E03B-60CE-B67062BDE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1A7A8D-32B3-90C7-0FB2-D52F30055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FE1B3-B29D-4B88-8A70-B54BBAE03C0B}" type="datetime1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36911-12C5-DD39-8721-B99634C3A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F0DF77-42FD-3915-7232-2A07BC55F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529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1491B-EADA-DA8B-6136-F431C3DB0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346F79-CB64-7C39-3724-5A56567EA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D954D-45F2-4324-87CC-DB3AECE05B2E}" type="datetime1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F46177-2093-636E-C69D-7472A4646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4E6D00-5489-E393-556E-2EB263338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3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92CCB9-D995-5D27-4F70-A5C9E256E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42E63-3207-4045-9777-79016A9E0D79}" type="datetime1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28631-4B8E-6777-FFA7-20EDDA572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BCDABA-F38C-2A09-8F47-45495EC5F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66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54D2BA-8498-7F6A-156B-A5540C3CD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0A4736-D379-CA47-E245-4BEA1F6772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6E0854-CBE5-EB55-3ADF-A456F831BE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E0DA91-52C2-78C4-72CF-BE30A4625B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98EB-152A-4C08-95FA-CB5CD0DC9F51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87C3A4-9033-D579-FAF6-91F68A10B3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43F595-EA0F-FB55-C3B2-71D936FFE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453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07743-F017-801B-6082-8C680B84C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1C00732-EAE0-A4A8-58FF-C8FE5A66CC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347EB6-5E82-8FB8-3F37-087573ADC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FFDDA4-56DB-CC8A-BC48-6137AE471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04A07-FDA5-467C-BB5C-5023481C943D}" type="datetime1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AA9BCD-1004-AF40-2F0F-7D33E688D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7B1C34-189F-ECFB-C6E0-0B28886D6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89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EA09E4-F1B3-E93E-FD32-26D8370F8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8C9900-C396-8516-7264-9D10610757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2D67F2-6237-69E4-97CF-BB6531F527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CA151D-6465-4C97-AB3B-B5634023ACE2}" type="datetime1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47926-2E45-EE93-7F7C-EB94FE8BD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B340B-6205-36D9-B971-A4ABA0937E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BBE8064-848E-4832-B8C8-0469188438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941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ltimate Guide to Understanding Focus in Photography | Iceland Photo Tours">
            <a:extLst>
              <a:ext uri="{FF2B5EF4-FFF2-40B4-BE49-F238E27FC236}">
                <a16:creationId xmlns:a16="http://schemas.microsoft.com/office/drawing/2014/main" id="{7788A161-1E89-7044-BCAF-DD2B779211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EED8CA-127B-63BF-A44C-BF415426E3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0" y="665163"/>
            <a:ext cx="5618020" cy="3204134"/>
          </a:xfrm>
        </p:spPr>
        <p:txBody>
          <a:bodyPr anchor="b">
            <a:normAutofit/>
          </a:bodyPr>
          <a:lstStyle/>
          <a:p>
            <a:pPr algn="l"/>
            <a:r>
              <a:rPr lang="en-US" sz="5400" b="1" dirty="0">
                <a:solidFill>
                  <a:srgbClr val="FFFF00"/>
                </a:solidFill>
              </a:rPr>
              <a:t>Process Theology as a Lens for Bringing Quantum Physics into Focus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C1A834-D83D-C7CA-8EC1-F4AEBC2EB6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530022"/>
            <a:ext cx="5618020" cy="1208141"/>
          </a:xfrm>
        </p:spPr>
        <p:txBody>
          <a:bodyPr>
            <a:normAutofit/>
          </a:bodyPr>
          <a:lstStyle/>
          <a:p>
            <a:pPr algn="l"/>
            <a:r>
              <a:rPr lang="en-US" sz="2800" b="1" i="1" dirty="0">
                <a:solidFill>
                  <a:schemeClr val="bg1"/>
                </a:solidFill>
              </a:rPr>
              <a:t>Dr. Michael A. Soderstrand, PhD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47AE6-C7F0-F86C-1BD6-2F971751B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D866-4CC6-48A5-BD6C-489F7640EE13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883566-7263-D1A7-1DCD-674B06C00FF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2" y="0"/>
            <a:ext cx="12177876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A79FDA3-314A-DEAF-882D-BE65DFD6DCDF}"/>
              </a:ext>
            </a:extLst>
          </p:cNvPr>
          <p:cNvSpPr txBox="1"/>
          <p:nvPr/>
        </p:nvSpPr>
        <p:spPr>
          <a:xfrm>
            <a:off x="477979" y="4911635"/>
            <a:ext cx="7895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FF00"/>
                </a:solidFill>
              </a:rPr>
              <a:t>Lecture 8: Summary and Conclusions</a:t>
            </a:r>
          </a:p>
          <a:p>
            <a:r>
              <a:rPr lang="en-US" sz="3000" b="1" dirty="0">
                <a:solidFill>
                  <a:srgbClr val="FFFF00"/>
                </a:solidFill>
              </a:rPr>
              <a:t>→ Understanding Physics Through the </a:t>
            </a:r>
          </a:p>
          <a:p>
            <a:r>
              <a:rPr lang="en-US" sz="3000" b="1" dirty="0">
                <a:solidFill>
                  <a:srgbClr val="FFFF00"/>
                </a:solidFill>
              </a:rPr>
              <a:t>Process Lens</a:t>
            </a:r>
          </a:p>
        </p:txBody>
      </p:sp>
    </p:spTree>
    <p:extLst>
      <p:ext uri="{BB962C8B-B14F-4D97-AF65-F5344CB8AC3E}">
        <p14:creationId xmlns:p14="http://schemas.microsoft.com/office/powerpoint/2010/main" val="396158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B2E981-EF3E-FCA3-F3FF-34F69ADD7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sz="3400" b="1" dirty="0">
                <a:solidFill>
                  <a:srgbClr val="3333FF"/>
                </a:solidFill>
              </a:rPr>
              <a:t>The Quantum State Machine Has a New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5BAF82-4BDD-9266-1C75-C29A76A22C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416" y="1825624"/>
            <a:ext cx="6421490" cy="5032375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Where should the second electron go?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/>
              <a:t>The Answer: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The electron exhibits free will within the probability constraints predicted by the Quantum State Machine.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</a:rPr>
              <a:t>Physics cannot tell us where any individual electron will go</a:t>
            </a:r>
          </a:p>
          <a:p>
            <a:pPr lvl="2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7030A0"/>
                </a:solidFill>
              </a:rPr>
              <a:t>Instead, physics will give us probability distributions.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3D5E9B-9666-CE29-36C3-894CDB443C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6943334" y="1191004"/>
            <a:ext cx="5122238" cy="5122238"/>
          </a:xfrm>
          <a:custGeom>
            <a:avLst/>
            <a:gdLst/>
            <a:ahLst/>
            <a:cxnLst/>
            <a:rect l="l" t="t" r="r" b="b"/>
            <a:pathLst>
              <a:path w="2663168" h="2663168">
                <a:moveTo>
                  <a:pt x="1331584" y="0"/>
                </a:moveTo>
                <a:cubicBezTo>
                  <a:pt x="2066998" y="0"/>
                  <a:pt x="2663168" y="596170"/>
                  <a:pt x="2663168" y="1331584"/>
                </a:cubicBezTo>
                <a:cubicBezTo>
                  <a:pt x="2663168" y="2066998"/>
                  <a:pt x="2066998" y="2663168"/>
                  <a:pt x="1331584" y="2663168"/>
                </a:cubicBezTo>
                <a:cubicBezTo>
                  <a:pt x="596170" y="2663168"/>
                  <a:pt x="0" y="2066998"/>
                  <a:pt x="0" y="1331584"/>
                </a:cubicBezTo>
                <a:cubicBezTo>
                  <a:pt x="0" y="596170"/>
                  <a:pt x="596170" y="0"/>
                  <a:pt x="1331584" y="0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1C101E-E1CB-DBC7-FB8C-459EF31FB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49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10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85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E50913-8652-D580-8AA3-39632F641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3333FF"/>
                </a:solidFill>
              </a:rPr>
              <a:t>The Quantum State Machine is Perfect for Calculating those Probability Distributions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6B6BBB-5D9D-9F49-1105-4E978A06F0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766" y="1825624"/>
            <a:ext cx="5572233" cy="5032375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We have seen this before.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b="1" dirty="0"/>
              <a:t>In the single-slit experiment the Quantum State Machine predicted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008000"/>
                </a:solidFill>
              </a:rPr>
              <a:t>regions of high probability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</a:rPr>
              <a:t>regions of low probability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even regions where detections were very unlikely.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7030A0"/>
                </a:solidFill>
              </a:rPr>
              <a:t>Many photons revealed the pattern.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3333FF"/>
                </a:solidFill>
              </a:rPr>
              <a:t>One photon at a time.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The Quantum State Machine predicts where detections are likely to occur.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A4474A-1235-0B7D-E301-96EDCF4D60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5791" y="677330"/>
            <a:ext cx="8229600" cy="5493258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3F091C-82A6-9D59-5F3E-D4153143A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30244" y="6356350"/>
            <a:ext cx="1323555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11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602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60D8C4-638B-BE1A-5E24-59EFF1DC3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4" y="339765"/>
            <a:ext cx="9392421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Around a Nucleus the Same Thing Happens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C55900-29A4-B74A-47CD-065725386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461" y="2143103"/>
            <a:ext cx="4958966" cy="4659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With a positively charged nucleus.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The Quantum State Machine now predicts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regions where an electron is likely to be detected 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regions where it is unlikely to be detected. </a:t>
            </a:r>
          </a:p>
          <a:p>
            <a:pPr marL="0" indent="0">
              <a:buNone/>
            </a:pPr>
            <a:r>
              <a:rPr lang="en-US" sz="2400" b="1" dirty="0"/>
              <a:t>Instead of a pattern on a screen,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The pattern surrounds the nucleus.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Same mathematics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Different physical situation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F1BC3-7D02-8257-69ED-BC1DC2689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8F61E2B-DDAE-A656-8DB9-72ADCAFC3AB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1657" y="1433384"/>
            <a:ext cx="7164045" cy="4776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0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F7EBAE4-9945-4473-9E34-B2C66EA0F0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5DA25B-CDCF-B6F9-038A-2A789E417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The First Shell Is a Probability Distribution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7CE40B-22BC-43A4-E4C8-8342DC8E57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270" y="1825625"/>
            <a:ext cx="5737291" cy="5021166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The first shell is not an orbit.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It is the first stable probability distribution produced by the Quantum State Machine.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If we repeatedly detected the electron,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7030A0"/>
                </a:solidFill>
              </a:rPr>
              <a:t>The detections would gradually build this pattern.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</a:rPr>
              <a:t>Exactly like the single-slit experiment.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3333FF"/>
                </a:solidFill>
              </a:rPr>
              <a:t>Thousands of tiny detection dots building the cloud.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E96C1-0F4D-FCBF-AA40-42E07F11FA7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>
            <a:fillRect/>
          </a:stretch>
        </p:blipFill>
        <p:spPr>
          <a:xfrm>
            <a:off x="5840465" y="365125"/>
            <a:ext cx="6590270" cy="6590270"/>
          </a:xfrm>
          <a:prstGeom prst="ellipse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E523C-F867-2B94-D13F-498B29A60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49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  <p:sp>
        <p:nvSpPr>
          <p:cNvPr id="13" name="!!Arc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189197" flipV="1">
            <a:off x="6261882" y="687822"/>
            <a:ext cx="5471147" cy="5471147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!!Oval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48561" y="921125"/>
            <a:ext cx="791021" cy="7695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3705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F9FD-9EFC-DEF3-95A7-085CE69DC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3789" y="136525"/>
            <a:ext cx="12245789" cy="1084094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The Pattern Changes, But the Idea Does Not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1B9843-180A-D961-BFF6-2C1F4BA116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5721" y="838199"/>
            <a:ext cx="7161258" cy="4722342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D8BC200-CFA3-C21D-9306-5C7BA0186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51917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951C5-1814-92D3-2C33-3575BE21D2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9716" y="913805"/>
            <a:ext cx="4266074" cy="580767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200" b="1" dirty="0"/>
              <a:t>In the single-slit experiment</a:t>
            </a:r>
          </a:p>
          <a:p>
            <a:r>
              <a:rPr lang="en-US" sz="2200" b="1" dirty="0"/>
              <a:t>the Quantum State Machine predicted alternating regions </a:t>
            </a:r>
          </a:p>
          <a:p>
            <a:pPr lvl="1"/>
            <a:r>
              <a:rPr lang="en-US" sz="2200" b="1" dirty="0">
                <a:solidFill>
                  <a:srgbClr val="008000"/>
                </a:solidFill>
              </a:rPr>
              <a:t>of high probability </a:t>
            </a:r>
          </a:p>
          <a:p>
            <a:pPr lvl="1"/>
            <a:r>
              <a:rPr lang="en-US" sz="2200" b="1" dirty="0">
                <a:solidFill>
                  <a:srgbClr val="FF0000"/>
                </a:solidFill>
              </a:rPr>
              <a:t>and low probability </a:t>
            </a:r>
          </a:p>
          <a:p>
            <a:pPr lvl="1"/>
            <a:r>
              <a:rPr lang="en-US" sz="2200" b="1" dirty="0">
                <a:solidFill>
                  <a:srgbClr val="7030A0"/>
                </a:solidFill>
              </a:rPr>
              <a:t>across a flat screen. </a:t>
            </a:r>
          </a:p>
          <a:p>
            <a:r>
              <a:rPr lang="en-US" sz="2200" b="1" dirty="0"/>
              <a:t>Around a nucleus</a:t>
            </a:r>
          </a:p>
          <a:p>
            <a:r>
              <a:rPr lang="en-US" sz="2200" b="1" dirty="0"/>
              <a:t>the Quantum State Machine predicts alternating regions (shells)</a:t>
            </a:r>
          </a:p>
          <a:p>
            <a:pPr lvl="1"/>
            <a:r>
              <a:rPr lang="en-US" sz="2200" b="1" dirty="0">
                <a:solidFill>
                  <a:srgbClr val="008000"/>
                </a:solidFill>
              </a:rPr>
              <a:t>of high probability </a:t>
            </a:r>
          </a:p>
          <a:p>
            <a:pPr lvl="1"/>
            <a:r>
              <a:rPr lang="en-US" sz="2200" b="1" dirty="0">
                <a:solidFill>
                  <a:srgbClr val="FF0000"/>
                </a:solidFill>
              </a:rPr>
              <a:t>and low probability </a:t>
            </a:r>
          </a:p>
          <a:p>
            <a:pPr lvl="1"/>
            <a:r>
              <a:rPr lang="en-US" sz="2200" b="1" dirty="0">
                <a:solidFill>
                  <a:srgbClr val="7030A0"/>
                </a:solidFill>
              </a:rPr>
              <a:t>surrounding the nucleus. </a:t>
            </a:r>
          </a:p>
          <a:p>
            <a:r>
              <a:rPr lang="en-US" sz="2200" b="1" dirty="0"/>
              <a:t>The mathematics is doing exactly what we have learned to expect.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A7E8F1-B756-423E-5AE0-D37441AE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14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4332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5110D-9A86-0B5B-3A44-42E5A9D1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Key Concept: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1E575F-2E59-2A23-14A4-751495CD6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632" y="2683638"/>
            <a:ext cx="3726304" cy="4014216"/>
          </a:xfrm>
        </p:spPr>
        <p:txBody>
          <a:bodyPr anchor="t">
            <a:normAutofit/>
          </a:bodyPr>
          <a:lstStyle/>
          <a:p>
            <a:r>
              <a:rPr lang="en-US" sz="2000" b="1" dirty="0">
                <a:solidFill>
                  <a:srgbClr val="008000"/>
                </a:solidFill>
              </a:rPr>
              <a:t>The bright fringes on the single-slit screen and the electron shells around an atom are the same kind of thing. </a:t>
            </a:r>
          </a:p>
          <a:p>
            <a:r>
              <a:rPr lang="en-US" sz="2000" b="1" dirty="0">
                <a:solidFill>
                  <a:srgbClr val="FF0000"/>
                </a:solidFill>
              </a:rPr>
              <a:t>Both are stable probability distributions produced by the Quantum State Machine under different physical conditions.</a:t>
            </a:r>
          </a:p>
          <a:p>
            <a:r>
              <a:rPr lang="en-US" sz="2000" b="1" dirty="0">
                <a:solidFill>
                  <a:srgbClr val="7030A0"/>
                </a:solidFill>
              </a:rPr>
              <a:t>Both are examples of particle free-will within constraint.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F432B9-366D-1B64-619D-AC87BC5A89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85716" y="1587596"/>
            <a:ext cx="7657654" cy="30071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C28E50-DE37-CB3B-5982-135DC7AD4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2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387AE5-DD9A-8F51-A36C-47696DCA83F7}"/>
              </a:ext>
            </a:extLst>
          </p:cNvPr>
          <p:cNvSpPr/>
          <p:nvPr/>
        </p:nvSpPr>
        <p:spPr>
          <a:xfrm>
            <a:off x="4609070" y="0"/>
            <a:ext cx="7982465" cy="717334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4C6CAB-29B0-D15F-836F-0DE7EB982E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730" y="639520"/>
            <a:ext cx="8229600" cy="549325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D9018E-D61F-F34E-D2F7-8B202ADBA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CFC1DA-97EA-8978-A118-22D339B4C97A}"/>
              </a:ext>
            </a:extLst>
          </p:cNvPr>
          <p:cNvSpPr/>
          <p:nvPr/>
        </p:nvSpPr>
        <p:spPr>
          <a:xfrm>
            <a:off x="-123568" y="-111211"/>
            <a:ext cx="4728433" cy="746348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DA008-8051-2CCA-FBFF-120DB9FF2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277" y="-194811"/>
            <a:ext cx="4032248" cy="1728000"/>
          </a:xfrm>
        </p:spPr>
        <p:txBody>
          <a:bodyPr anchor="b">
            <a:noAutofit/>
          </a:bodyPr>
          <a:lstStyle/>
          <a:p>
            <a:r>
              <a:rPr lang="en-US" sz="3400" b="1" dirty="0">
                <a:solidFill>
                  <a:srgbClr val="3333FF"/>
                </a:solidFill>
              </a:rPr>
              <a:t>Different Probability Distributions Have Different Energies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7A9B81-3DFA-81FB-6541-4FB867AAB8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281" y="1706976"/>
            <a:ext cx="4205244" cy="5243941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Why?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Because each stable probability distribution is a different solution of the Quantum State Machine.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Some probability distributions require more kinetic energy to maintain their shape.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7030A0"/>
                </a:solidFill>
              </a:rPr>
              <a:t>Others have lower potential energy because they are closer to the nucleus.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The Quantum State Machine balances these effects automatically.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The result is a ladder of stable energy levels.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BB0504-22DF-6925-470E-89FF97A79C0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612" y="1489401"/>
            <a:ext cx="3657600" cy="21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6D5D0-57D1-C5C9-1BF5-228CC47D5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Organizing the Probability Distributions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237BE2-35A8-FDAB-6124-A01B9F64C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Quantum State Machine does not produce</a:t>
            </a:r>
            <a:br>
              <a:rPr lang="en-US" dirty="0"/>
            </a:br>
            <a:r>
              <a:rPr lang="en-US" dirty="0"/>
              <a:t>just one stable probability distribution.</a:t>
            </a:r>
          </a:p>
          <a:p>
            <a:pPr lvl="1"/>
            <a:r>
              <a:rPr lang="en-US" sz="2800" dirty="0"/>
              <a:t>It produces a whole family of them.</a:t>
            </a:r>
          </a:p>
          <a:p>
            <a:pPr marL="0" indent="0">
              <a:buNone/>
            </a:pPr>
            <a:r>
              <a:rPr lang="en-US" dirty="0"/>
              <a:t>These probability distributions are organized by</a:t>
            </a:r>
          </a:p>
          <a:p>
            <a:pPr lvl="1"/>
            <a:r>
              <a:rPr lang="en-US" sz="2800" dirty="0"/>
              <a:t>energy </a:t>
            </a:r>
          </a:p>
          <a:p>
            <a:pPr lvl="1"/>
            <a:r>
              <a:rPr lang="en-US" sz="2800" dirty="0"/>
              <a:t>size </a:t>
            </a:r>
          </a:p>
          <a:p>
            <a:pPr lvl="1"/>
            <a:r>
              <a:rPr lang="en-US" sz="2800" dirty="0"/>
              <a:t>shape </a:t>
            </a:r>
          </a:p>
          <a:p>
            <a:pPr marL="0" indent="0">
              <a:buNone/>
            </a:pPr>
            <a:r>
              <a:rPr lang="en-US" dirty="0"/>
              <a:t>These become the electron shells and orbitals.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7FC4A5-54F8-5458-D8B0-5F5623B03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3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CDEEBE-E913-1046-1574-DE09C5993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4" y="155461"/>
            <a:ext cx="9392421" cy="1330841"/>
          </a:xfrm>
        </p:spPr>
        <p:txBody>
          <a:bodyPr>
            <a:normAutofit/>
          </a:bodyPr>
          <a:lstStyle/>
          <a:p>
            <a:r>
              <a:rPr lang="en-US" sz="6600" b="1" dirty="0">
                <a:solidFill>
                  <a:srgbClr val="3333FF"/>
                </a:solidFill>
              </a:rPr>
              <a:t>The Shell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35E94F-3AD2-8BA0-B6B2-67577910E7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24" y="2000052"/>
            <a:ext cx="6073830" cy="4796164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Physicists give names to these shells and orbitals: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The shells are numbered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1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</a:rPr>
              <a:t>2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3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...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The shell number tells us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Approximately how far the probability distribution extends</a:t>
            </a:r>
            <a:br>
              <a:rPr lang="en-US" sz="2000" b="1" dirty="0">
                <a:solidFill>
                  <a:srgbClr val="008000"/>
                </a:solidFill>
              </a:rPr>
            </a:br>
            <a:r>
              <a:rPr lang="en-US" sz="2000" b="1" dirty="0">
                <a:solidFill>
                  <a:srgbClr val="008000"/>
                </a:solidFill>
              </a:rPr>
              <a:t>from the nucleus  and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</a:rPr>
              <a:t>Its energy level.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As the shell number increases,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average distance increases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energy increases.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2000" b="1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B35487-08F6-2CD0-534C-FE7510863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18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9B4B848-3C17-CEC8-B1D7-BF36144A099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7836" y="1277997"/>
            <a:ext cx="5408339" cy="540833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33439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3553B0-C6CD-B0FA-0C35-023C906E4E27}"/>
              </a:ext>
            </a:extLst>
          </p:cNvPr>
          <p:cNvSpPr/>
          <p:nvPr/>
        </p:nvSpPr>
        <p:spPr>
          <a:xfrm>
            <a:off x="5399902" y="0"/>
            <a:ext cx="6792097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67A70C-634C-7AEA-BF43-67A20D454E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2886" y="271849"/>
            <a:ext cx="6227805" cy="6227805"/>
          </a:xfrm>
          <a:prstGeom prst="round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9D019-1692-1AB8-52A0-F929438D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mtClean="0"/>
              <a:pPr>
                <a:spcAft>
                  <a:spcPts val="600"/>
                </a:spcAft>
              </a:pPr>
              <a:t>19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CE2FE2B-FA0B-DD6D-2374-70370C932064}"/>
              </a:ext>
            </a:extLst>
          </p:cNvPr>
          <p:cNvSpPr/>
          <p:nvPr/>
        </p:nvSpPr>
        <p:spPr>
          <a:xfrm>
            <a:off x="0" y="0"/>
            <a:ext cx="4275438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D7F55-192B-27FC-4AB0-3A9402532E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065" y="1549931"/>
            <a:ext cx="5053913" cy="5060331"/>
          </a:xfrm>
        </p:spPr>
        <p:txBody>
          <a:bodyPr anchor="t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Each shell begins with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008000"/>
                </a:solidFill>
              </a:rPr>
              <a:t>one spherical probability distribution.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FF0000"/>
                </a:solidFill>
              </a:rPr>
              <a:t>It is called the “s” orbital.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7030A0"/>
                </a:solidFill>
              </a:rPr>
              <a:t>“s” stands for “sharp”, but it might be more useful to think of it as “spherical”.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Each orbital can hold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two electrons.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Therefore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3333FF"/>
                </a:solidFill>
              </a:rPr>
              <a:t>Shell 1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b="1" dirty="0">
                <a:solidFill>
                  <a:srgbClr val="FF0000"/>
                </a:solidFill>
              </a:rPr>
              <a:t>1s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2 electrons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Helium with atomic number 2 has only 2 electrons that fill the 1s shell.</a:t>
            </a:r>
          </a:p>
          <a:p>
            <a:pPr>
              <a:lnSpc>
                <a:spcPct val="100000"/>
              </a:lnSpc>
            </a:pPr>
            <a:endParaRPr lang="en-US" sz="2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C572F-FCB3-CC52-B42D-B3CD58043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65" y="30958"/>
            <a:ext cx="5112236" cy="127885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Every Shell Begins With an “s” Orbital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C6F975-491F-2844-5D81-EC441BDFF6E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59" y="1347820"/>
            <a:ext cx="4572000" cy="12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74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8189AC-C603-437A-16CA-4C962DBE8F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en-US" sz="3000" b="1" dirty="0">
                <a:solidFill>
                  <a:srgbClr val="3333FF"/>
                </a:solidFill>
              </a:rPr>
              <a:t>The Quantum State Machine Builds the Universe!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AA871-9B58-E9D9-C00F-07F172B020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90" y="2683484"/>
            <a:ext cx="4149090" cy="4174516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000" b="1" dirty="0"/>
              <a:t>Looking Back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Over the past seven lectures we have discovered that</a:t>
            </a:r>
          </a:p>
          <a:p>
            <a:pPr lvl="1">
              <a:spcBef>
                <a:spcPts val="0"/>
              </a:spcBef>
            </a:pPr>
            <a:r>
              <a:rPr lang="en-US" sz="2000" b="1" dirty="0">
                <a:solidFill>
                  <a:srgbClr val="008000"/>
                </a:solidFill>
              </a:rPr>
              <a:t>Quantum mechanics predicts probabilities.</a:t>
            </a:r>
          </a:p>
          <a:p>
            <a:pPr lvl="1">
              <a:spcBef>
                <a:spcPts val="0"/>
              </a:spcBef>
            </a:pPr>
            <a:r>
              <a:rPr lang="en-US" sz="2000" b="1" dirty="0">
                <a:solidFill>
                  <a:srgbClr val="FF0000"/>
                </a:solidFill>
              </a:rPr>
              <a:t>The Quantum State Machine evolves quantum states.</a:t>
            </a:r>
          </a:p>
          <a:p>
            <a:pPr lvl="1">
              <a:spcBef>
                <a:spcPts val="0"/>
              </a:spcBef>
            </a:pPr>
            <a:r>
              <a:rPr lang="en-US" sz="2000" b="1" dirty="0">
                <a:solidFill>
                  <a:srgbClr val="7030A0"/>
                </a:solidFill>
              </a:rPr>
              <a:t>Detection events reveal actual outcomes.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The Quantum State Machine built the hydrogen atom.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Today we ask one final question...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70BE7A8-17E1-C243-2C4F-DDC5FD68C77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4296" y="1124882"/>
            <a:ext cx="7315200" cy="4882896"/>
          </a:xfrm>
          <a:prstGeom prst="round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51AA1-D880-54B4-A40B-E5E3E57FB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10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435ADAF7-9BEB-4FA3-AE9F-4CF47620EB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B11DDE-4A3C-5498-C521-58CBE40DA2E8}"/>
              </a:ext>
            </a:extLst>
          </p:cNvPr>
          <p:cNvSpPr/>
          <p:nvPr/>
        </p:nvSpPr>
        <p:spPr>
          <a:xfrm>
            <a:off x="0" y="-2"/>
            <a:ext cx="5770605" cy="6993926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BB0BA7-0383-4937-8874-B01AAA08E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68743"/>
            <a:ext cx="4310288" cy="408925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0FB87-4A37-DCE3-024A-6E227CEF6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84206"/>
            <a:ext cx="5586448" cy="6573794"/>
          </a:xfrm>
        </p:spPr>
        <p:txBody>
          <a:bodyPr anchor="t">
            <a:normAutofit fontScale="92500" lnSpcReduction="10000"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The second shell begins the same way.  It has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one spherical orbital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2s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But now the Quantum State Machine also predicts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7030A0"/>
                </a:solidFill>
              </a:rPr>
              <a:t>three additional probability distributions with equally energetic orbitals.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These are called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2px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2py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2pz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Each points in a different direction (“p” stands for “principle” but it might be more useful to think of it as “pointing”.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Each has a dumbbell-shaped probability distribution.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The p orbitals point in the x, y and z direction.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D3AB31-A71C-4414-BA05-CF667CBA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89741" y="3396995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3FF10-3041-D19E-7147-A99D858CB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47682" y="6356350"/>
            <a:ext cx="160611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mtClean="0"/>
              <a:pPr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0E3AE2-2F1E-F90C-0149-F60BB565E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31212"/>
            <a:ext cx="4877039" cy="1906317"/>
          </a:xfrm>
        </p:spPr>
        <p:txBody>
          <a:bodyPr>
            <a:normAutofit/>
          </a:bodyPr>
          <a:lstStyle/>
          <a:p>
            <a:pPr algn="ctr"/>
            <a:r>
              <a:rPr lang="en-US" sz="4800" b="1">
                <a:solidFill>
                  <a:schemeClr val="bg1"/>
                </a:solidFill>
              </a:rPr>
              <a:t>Shell 2 Introduces New Shapes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CFA645F-029F-49E3-F976-8BA499147938}"/>
              </a:ext>
            </a:extLst>
          </p:cNvPr>
          <p:cNvGrpSpPr/>
          <p:nvPr/>
        </p:nvGrpSpPr>
        <p:grpSpPr>
          <a:xfrm>
            <a:off x="152519" y="2632819"/>
            <a:ext cx="5486400" cy="3657600"/>
            <a:chOff x="152519" y="2632819"/>
            <a:chExt cx="5486400" cy="36576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E158D8E8-38F4-C29E-ACCB-56375865A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2519" y="2632819"/>
              <a:ext cx="5486400" cy="3657600"/>
            </a:xfrm>
            <a:prstGeom prst="round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3360902-8966-0C4A-6DA6-0142EA003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19500" y="3773078"/>
              <a:ext cx="731520" cy="654694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008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31BAD53-4E89-4F62-BBB7-26359763E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2756DA2-40EB-4C6F-B962-5822FFB54F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6DB7B-0456-6F9B-91CB-C5FAF088E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198784"/>
            <a:ext cx="4153471" cy="17416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Second Shell </a:t>
            </a:r>
            <a:br>
              <a:rPr lang="en-US" sz="3600" b="1" dirty="0">
                <a:solidFill>
                  <a:srgbClr val="3333FF"/>
                </a:solidFill>
              </a:rPr>
            </a:br>
            <a:r>
              <a:rPr lang="en-US" sz="3600" b="1" dirty="0">
                <a:solidFill>
                  <a:srgbClr val="3333FF"/>
                </a:solidFill>
              </a:rPr>
              <a:t>(From Helium to Neon)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A4E1A3-703E-E9FC-91DE-E6D7CCFC8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940440"/>
            <a:ext cx="4492487" cy="4917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/>
              <a:t>Shell 2 contains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2s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2p</a:t>
            </a:r>
            <a:r>
              <a:rPr lang="en-US" b="1" baseline="-25000" dirty="0">
                <a:solidFill>
                  <a:srgbClr val="FF0000"/>
                </a:solidFill>
              </a:rPr>
              <a:t>x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7030A0"/>
                </a:solidFill>
              </a:rPr>
              <a:t>2p</a:t>
            </a:r>
            <a:r>
              <a:rPr lang="en-US" b="1" baseline="-25000" dirty="0">
                <a:solidFill>
                  <a:srgbClr val="7030A0"/>
                </a:solidFill>
              </a:rPr>
              <a:t>y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2p</a:t>
            </a:r>
            <a:r>
              <a:rPr lang="en-US" b="1" baseline="-25000" dirty="0">
                <a:solidFill>
                  <a:srgbClr val="3333FF"/>
                </a:solidFill>
              </a:rPr>
              <a:t>z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/>
              <a:t>Each orbital holds two electrons, therefore: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2s 1 orbital × 2 electrons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2p 3 orbitals × 2 electrons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8 electrons total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2DEFF57-72F5-B374-FD3E-19077B85D0D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587" y="1691640"/>
            <a:ext cx="7315200" cy="411479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79B3C4-CB10-CD6B-5CE3-BBA9A90C7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21</a:t>
            </a:fld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78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95B25-86F0-6778-F2C2-BDB859D46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A05BFAC-0603-8C17-0D1B-CCB2AC2A53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AB1BE3C3-DBC6-EAA3-DED4-2EDBCA9A6A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BC72B-D655-864E-2723-4C21B1474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198784"/>
            <a:ext cx="4153471" cy="17416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Second Shell </a:t>
            </a:r>
            <a:br>
              <a:rPr lang="en-US" sz="3600" b="1" dirty="0">
                <a:solidFill>
                  <a:srgbClr val="3333FF"/>
                </a:solidFill>
              </a:rPr>
            </a:br>
            <a:r>
              <a:rPr lang="en-US" sz="3600" b="1" dirty="0">
                <a:solidFill>
                  <a:srgbClr val="3333FF"/>
                </a:solidFill>
              </a:rPr>
              <a:t>(From Helium to Neon)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5DC30-FAD9-BBF1-499D-998DB02CE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940440"/>
            <a:ext cx="4492487" cy="4917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have 8 electrons from Shell 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Also, in  Shell 1: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2 electrons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now have 10 electrons total.</a:t>
            </a:r>
          </a:p>
          <a:p>
            <a:pPr marL="457200" lvl="1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800" b="1" dirty="0">
              <a:solidFill>
                <a:srgbClr val="FF00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0DB6BA-081A-08D8-8F35-1C36AAEA1ED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2587" y="1691640"/>
            <a:ext cx="7315200" cy="4114799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7E9AB4AA-0133-2320-401C-B33B7989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22</a:t>
            </a:fld>
            <a:endParaRPr lang="en-US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222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dur="indefinite" nodeType="mainSeq">
                <p:childTnLst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BF4632-04E8-B687-499E-C32E2539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A433892-DF38-8C23-FCC4-B725147A4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E056B62-142C-87D3-4A12-B2EF424FA6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98A73-71D3-25A9-E867-64900116A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198784"/>
            <a:ext cx="4153471" cy="17416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Second Shell </a:t>
            </a:r>
            <a:br>
              <a:rPr lang="en-US" sz="3600" b="1" dirty="0">
                <a:solidFill>
                  <a:srgbClr val="3333FF"/>
                </a:solidFill>
              </a:rPr>
            </a:br>
            <a:r>
              <a:rPr lang="en-US" sz="3600" b="1" dirty="0">
                <a:solidFill>
                  <a:srgbClr val="3333FF"/>
                </a:solidFill>
              </a:rPr>
              <a:t>(From Helium to Neon)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1FE294-AEF2-E2B0-4794-7C3017586B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940440"/>
            <a:ext cx="4492487" cy="4917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have 8 electrons from Shell 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Also, in  Shell 1: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2 electrons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now have 10 electrons total.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</a:rPr>
              <a:t>The first ten elements of the periodic table.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A55A64E0-09D1-B145-7166-DC6598008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23</a:t>
            </a:fld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B0CB712-8B8D-BA6E-DC6B-E50E4C62E7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6320" y="1691640"/>
            <a:ext cx="7315200" cy="41169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168C659-0776-3A85-7061-7EBD26F5FF79}"/>
              </a:ext>
            </a:extLst>
          </p:cNvPr>
          <p:cNvSpPr txBox="1"/>
          <p:nvPr/>
        </p:nvSpPr>
        <p:spPr>
          <a:xfrm>
            <a:off x="5552660" y="368767"/>
            <a:ext cx="6215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Lithium through Neon fill in the entire second shell 2s, 2p</a:t>
            </a:r>
            <a:r>
              <a:rPr lang="en-US" sz="2800" b="1" baseline="-25000" dirty="0">
                <a:solidFill>
                  <a:srgbClr val="008000"/>
                </a:solidFill>
              </a:rPr>
              <a:t>x</a:t>
            </a:r>
            <a:r>
              <a:rPr lang="en-US" sz="2800" b="1" dirty="0">
                <a:solidFill>
                  <a:srgbClr val="008000"/>
                </a:solidFill>
              </a:rPr>
              <a:t>, 2p</a:t>
            </a:r>
            <a:r>
              <a:rPr lang="en-US" sz="2800" b="1" baseline="-25000" dirty="0">
                <a:solidFill>
                  <a:srgbClr val="008000"/>
                </a:solidFill>
              </a:rPr>
              <a:t>y </a:t>
            </a:r>
            <a:r>
              <a:rPr lang="en-US" sz="2800" b="1" dirty="0">
                <a:solidFill>
                  <a:srgbClr val="008000"/>
                </a:solidFill>
              </a:rPr>
              <a:t>and 2p</a:t>
            </a:r>
            <a:r>
              <a:rPr lang="en-US" sz="2800" b="1" baseline="-25000" dirty="0">
                <a:solidFill>
                  <a:srgbClr val="008000"/>
                </a:solidFill>
              </a:rPr>
              <a:t>z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9750E95-8633-9D58-C4FD-7B90461E5AA5}"/>
              </a:ext>
            </a:extLst>
          </p:cNvPr>
          <p:cNvCxnSpPr>
            <a:cxnSpLocks/>
          </p:cNvCxnSpPr>
          <p:nvPr/>
        </p:nvCxnSpPr>
        <p:spPr>
          <a:xfrm flipH="1">
            <a:off x="5653438" y="1322874"/>
            <a:ext cx="2112336" cy="903491"/>
          </a:xfrm>
          <a:prstGeom prst="straightConnector1">
            <a:avLst/>
          </a:prstGeom>
          <a:ln w="762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25856A1A-888A-AA09-0C28-A967772ED483}"/>
              </a:ext>
            </a:extLst>
          </p:cNvPr>
          <p:cNvCxnSpPr/>
          <p:nvPr/>
        </p:nvCxnSpPr>
        <p:spPr>
          <a:xfrm flipH="1">
            <a:off x="5168348" y="1322874"/>
            <a:ext cx="2597426" cy="903491"/>
          </a:xfrm>
          <a:prstGeom prst="straightConnector1">
            <a:avLst/>
          </a:prstGeom>
          <a:ln w="762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0A9FD9C-D081-13FB-B96C-80810C4EA6B7}"/>
              </a:ext>
            </a:extLst>
          </p:cNvPr>
          <p:cNvCxnSpPr>
            <a:cxnSpLocks/>
          </p:cNvCxnSpPr>
          <p:nvPr/>
        </p:nvCxnSpPr>
        <p:spPr>
          <a:xfrm>
            <a:off x="8454887" y="1322874"/>
            <a:ext cx="1378226" cy="903491"/>
          </a:xfrm>
          <a:prstGeom prst="straightConnector1">
            <a:avLst/>
          </a:prstGeom>
          <a:ln w="76200">
            <a:solidFill>
              <a:srgbClr val="008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AE38541-0250-C6BB-1361-D360D6EA7E98}"/>
              </a:ext>
            </a:extLst>
          </p:cNvPr>
          <p:cNvCxnSpPr/>
          <p:nvPr/>
        </p:nvCxnSpPr>
        <p:spPr>
          <a:xfrm>
            <a:off x="8454887" y="1322874"/>
            <a:ext cx="1842052" cy="797474"/>
          </a:xfrm>
          <a:prstGeom prst="straightConnector1">
            <a:avLst/>
          </a:prstGeom>
          <a:ln w="76200">
            <a:solidFill>
              <a:srgbClr val="008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E5C5385-4E46-CFDE-7473-CF16608D1590}"/>
              </a:ext>
            </a:extLst>
          </p:cNvPr>
          <p:cNvCxnSpPr>
            <a:cxnSpLocks/>
          </p:cNvCxnSpPr>
          <p:nvPr/>
        </p:nvCxnSpPr>
        <p:spPr>
          <a:xfrm>
            <a:off x="9263270" y="1322874"/>
            <a:ext cx="2007705" cy="79747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E6E39286-B829-4CD9-1DA0-C090E51080E7}"/>
              </a:ext>
            </a:extLst>
          </p:cNvPr>
          <p:cNvCxnSpPr>
            <a:cxnSpLocks/>
          </p:cNvCxnSpPr>
          <p:nvPr/>
        </p:nvCxnSpPr>
        <p:spPr>
          <a:xfrm>
            <a:off x="9263270" y="1322874"/>
            <a:ext cx="1417981" cy="7786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EA78504E-C76C-7E3F-CE6F-57B23FBF127D}"/>
              </a:ext>
            </a:extLst>
          </p:cNvPr>
          <p:cNvCxnSpPr>
            <a:cxnSpLocks/>
          </p:cNvCxnSpPr>
          <p:nvPr/>
        </p:nvCxnSpPr>
        <p:spPr>
          <a:xfrm>
            <a:off x="10681251" y="1322874"/>
            <a:ext cx="829255" cy="903491"/>
          </a:xfrm>
          <a:prstGeom prst="straightConnector1">
            <a:avLst/>
          </a:prstGeom>
          <a:ln w="76200"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F0ED4F90-EC46-5A60-1F41-37C587ECB238}"/>
              </a:ext>
            </a:extLst>
          </p:cNvPr>
          <p:cNvCxnSpPr/>
          <p:nvPr/>
        </p:nvCxnSpPr>
        <p:spPr>
          <a:xfrm>
            <a:off x="10681251" y="1322874"/>
            <a:ext cx="1378227" cy="903491"/>
          </a:xfrm>
          <a:prstGeom prst="straightConnector1">
            <a:avLst/>
          </a:prstGeom>
          <a:ln w="76200"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30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F1505-9F6F-C63A-6B73-CEDF0720D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A88249A-B926-8263-10CC-A10C7064BF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163E9FC-7693-FB5F-EBE9-F78DA2EC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653438" cy="6858000"/>
          </a:xfrm>
          <a:custGeom>
            <a:avLst/>
            <a:gdLst>
              <a:gd name="connsiteX0" fmla="*/ 0 w 6096000"/>
              <a:gd name="connsiteY0" fmla="*/ 0 h 6858000"/>
              <a:gd name="connsiteX1" fmla="*/ 5567517 w 6096000"/>
              <a:gd name="connsiteY1" fmla="*/ 0 h 6858000"/>
              <a:gd name="connsiteX2" fmla="*/ 5566938 w 6096000"/>
              <a:gd name="connsiteY2" fmla="*/ 1705 h 6858000"/>
              <a:gd name="connsiteX3" fmla="*/ 5551594 w 6096000"/>
              <a:gd name="connsiteY3" fmla="*/ 17287 h 6858000"/>
              <a:gd name="connsiteX4" fmla="*/ 5545641 w 6096000"/>
              <a:gd name="connsiteY4" fmla="*/ 130336 h 6858000"/>
              <a:gd name="connsiteX5" fmla="*/ 5538289 w 6096000"/>
              <a:gd name="connsiteY5" fmla="*/ 187093 h 6858000"/>
              <a:gd name="connsiteX6" fmla="*/ 5545790 w 6096000"/>
              <a:gd name="connsiteY6" fmla="*/ 265704 h 6858000"/>
              <a:gd name="connsiteX7" fmla="*/ 5542313 w 6096000"/>
              <a:gd name="connsiteY7" fmla="*/ 354566 h 6858000"/>
              <a:gd name="connsiteX8" fmla="*/ 5524126 w 6096000"/>
              <a:gd name="connsiteY8" fmla="*/ 472000 h 6858000"/>
              <a:gd name="connsiteX9" fmla="*/ 5522170 w 6096000"/>
              <a:gd name="connsiteY9" fmla="*/ 473782 h 6858000"/>
              <a:gd name="connsiteX10" fmla="*/ 5521798 w 6096000"/>
              <a:gd name="connsiteY10" fmla="*/ 491380 h 6858000"/>
              <a:gd name="connsiteX11" fmla="*/ 5536419 w 6096000"/>
              <a:gd name="connsiteY11" fmla="*/ 531675 h 6858000"/>
              <a:gd name="connsiteX12" fmla="*/ 5533435 w 6096000"/>
              <a:gd name="connsiteY12" fmla="*/ 536015 h 6858000"/>
              <a:gd name="connsiteX13" fmla="*/ 5538088 w 6096000"/>
              <a:gd name="connsiteY13" fmla="*/ 572092 h 6858000"/>
              <a:gd name="connsiteX14" fmla="*/ 5536061 w 6096000"/>
              <a:gd name="connsiteY14" fmla="*/ 572511 h 6858000"/>
              <a:gd name="connsiteX15" fmla="*/ 5528218 w 6096000"/>
              <a:gd name="connsiteY15" fmla="*/ 582332 h 6858000"/>
              <a:gd name="connsiteX16" fmla="*/ 5518011 w 6096000"/>
              <a:gd name="connsiteY16" fmla="*/ 601285 h 6858000"/>
              <a:gd name="connsiteX17" fmla="*/ 5473174 w 6096000"/>
              <a:gd name="connsiteY17" fmla="*/ 681608 h 6858000"/>
              <a:gd name="connsiteX18" fmla="*/ 5472963 w 6096000"/>
              <a:gd name="connsiteY18" fmla="*/ 689151 h 6858000"/>
              <a:gd name="connsiteX19" fmla="*/ 5472485 w 6096000"/>
              <a:gd name="connsiteY19" fmla="*/ 689289 h 6858000"/>
              <a:gd name="connsiteX20" fmla="*/ 5471326 w 6096000"/>
              <a:gd name="connsiteY20" fmla="*/ 697222 h 6858000"/>
              <a:gd name="connsiteX21" fmla="*/ 5472164 w 6096000"/>
              <a:gd name="connsiteY21" fmla="*/ 717531 h 6858000"/>
              <a:gd name="connsiteX22" fmla="*/ 5468891 w 6096000"/>
              <a:gd name="connsiteY22" fmla="*/ 722494 h 6858000"/>
              <a:gd name="connsiteX23" fmla="*/ 5463081 w 6096000"/>
              <a:gd name="connsiteY23" fmla="*/ 724368 h 6858000"/>
              <a:gd name="connsiteX24" fmla="*/ 5446981 w 6096000"/>
              <a:gd name="connsiteY24" fmla="*/ 752692 h 6858000"/>
              <a:gd name="connsiteX25" fmla="*/ 5417190 w 6096000"/>
              <a:gd name="connsiteY25" fmla="*/ 816346 h 6858000"/>
              <a:gd name="connsiteX26" fmla="*/ 5388958 w 6096000"/>
              <a:gd name="connsiteY26" fmla="*/ 889417 h 6858000"/>
              <a:gd name="connsiteX27" fmla="*/ 5307044 w 6096000"/>
              <a:gd name="connsiteY27" fmla="*/ 1063288 h 6858000"/>
              <a:gd name="connsiteX28" fmla="*/ 5303837 w 6096000"/>
              <a:gd name="connsiteY28" fmla="*/ 1157176 h 6858000"/>
              <a:gd name="connsiteX29" fmla="*/ 5286494 w 6096000"/>
              <a:gd name="connsiteY29" fmla="*/ 1210776 h 6858000"/>
              <a:gd name="connsiteX30" fmla="*/ 5282463 w 6096000"/>
              <a:gd name="connsiteY30" fmla="*/ 1301993 h 6858000"/>
              <a:gd name="connsiteX31" fmla="*/ 5252235 w 6096000"/>
              <a:gd name="connsiteY31" fmla="*/ 1360879 h 6858000"/>
              <a:gd name="connsiteX32" fmla="*/ 5244497 w 6096000"/>
              <a:gd name="connsiteY32" fmla="*/ 1404045 h 6858000"/>
              <a:gd name="connsiteX33" fmla="*/ 5223823 w 6096000"/>
              <a:gd name="connsiteY33" fmla="*/ 1429568 h 6858000"/>
              <a:gd name="connsiteX34" fmla="*/ 5224851 w 6096000"/>
              <a:gd name="connsiteY34" fmla="*/ 1430305 h 6858000"/>
              <a:gd name="connsiteX35" fmla="*/ 5212394 w 6096000"/>
              <a:gd name="connsiteY35" fmla="*/ 1463304 h 6858000"/>
              <a:gd name="connsiteX36" fmla="*/ 5209958 w 6096000"/>
              <a:gd name="connsiteY36" fmla="*/ 1514846 h 6858000"/>
              <a:gd name="connsiteX37" fmla="*/ 5206417 w 6096000"/>
              <a:gd name="connsiteY37" fmla="*/ 1519731 h 6858000"/>
              <a:gd name="connsiteX38" fmla="*/ 5206640 w 6096000"/>
              <a:gd name="connsiteY38" fmla="*/ 1519929 h 6858000"/>
              <a:gd name="connsiteX39" fmla="*/ 5207632 w 6096000"/>
              <a:gd name="connsiteY39" fmla="*/ 1546022 h 6858000"/>
              <a:gd name="connsiteX40" fmla="*/ 5212030 w 6096000"/>
              <a:gd name="connsiteY40" fmla="*/ 1578752 h 6858000"/>
              <a:gd name="connsiteX41" fmla="*/ 5203533 w 6096000"/>
              <a:gd name="connsiteY41" fmla="*/ 1647555 h 6858000"/>
              <a:gd name="connsiteX42" fmla="*/ 5190877 w 6096000"/>
              <a:gd name="connsiteY42" fmla="*/ 1715685 h 6858000"/>
              <a:gd name="connsiteX43" fmla="*/ 5184235 w 6096000"/>
              <a:gd name="connsiteY43" fmla="*/ 1740358 h 6858000"/>
              <a:gd name="connsiteX44" fmla="*/ 5181475 w 6096000"/>
              <a:gd name="connsiteY44" fmla="*/ 1784314 h 6858000"/>
              <a:gd name="connsiteX45" fmla="*/ 5185845 w 6096000"/>
              <a:gd name="connsiteY45" fmla="*/ 1804434 h 6858000"/>
              <a:gd name="connsiteX46" fmla="*/ 5185068 w 6096000"/>
              <a:gd name="connsiteY46" fmla="*/ 1805316 h 6858000"/>
              <a:gd name="connsiteX47" fmla="*/ 5188593 w 6096000"/>
              <a:gd name="connsiteY47" fmla="*/ 1807109 h 6858000"/>
              <a:gd name="connsiteX48" fmla="*/ 5185920 w 6096000"/>
              <a:gd name="connsiteY48" fmla="*/ 1821003 h 6858000"/>
              <a:gd name="connsiteX49" fmla="*/ 5183543 w 6096000"/>
              <a:gd name="connsiteY49" fmla="*/ 1824832 h 6858000"/>
              <a:gd name="connsiteX50" fmla="*/ 5182235 w 6096000"/>
              <a:gd name="connsiteY50" fmla="*/ 1830429 h 6858000"/>
              <a:gd name="connsiteX51" fmla="*/ 5182525 w 6096000"/>
              <a:gd name="connsiteY51" fmla="*/ 1830569 h 6858000"/>
              <a:gd name="connsiteX52" fmla="*/ 5180663 w 6096000"/>
              <a:gd name="connsiteY52" fmla="*/ 1835810 h 6858000"/>
              <a:gd name="connsiteX53" fmla="*/ 5167452 w 6096000"/>
              <a:gd name="connsiteY53" fmla="*/ 1861483 h 6858000"/>
              <a:gd name="connsiteX54" fmla="*/ 5174266 w 6096000"/>
              <a:gd name="connsiteY54" fmla="*/ 1892417 h 6858000"/>
              <a:gd name="connsiteX55" fmla="*/ 5189262 w 6096000"/>
              <a:gd name="connsiteY55" fmla="*/ 1895114 h 6858000"/>
              <a:gd name="connsiteX56" fmla="*/ 5187100 w 6096000"/>
              <a:gd name="connsiteY56" fmla="*/ 1899379 h 6858000"/>
              <a:gd name="connsiteX57" fmla="*/ 5180471 w 6096000"/>
              <a:gd name="connsiteY57" fmla="*/ 1907867 h 6858000"/>
              <a:gd name="connsiteX58" fmla="*/ 5181361 w 6096000"/>
              <a:gd name="connsiteY58" fmla="*/ 1910265 h 6858000"/>
              <a:gd name="connsiteX59" fmla="*/ 5178268 w 6096000"/>
              <a:gd name="connsiteY59" fmla="*/ 1935584 h 6858000"/>
              <a:gd name="connsiteX60" fmla="*/ 5183619 w 6096000"/>
              <a:gd name="connsiteY60" fmla="*/ 1942021 h 6858000"/>
              <a:gd name="connsiteX61" fmla="*/ 5184480 w 6096000"/>
              <a:gd name="connsiteY61" fmla="*/ 1945112 h 6858000"/>
              <a:gd name="connsiteX62" fmla="*/ 5172776 w 6096000"/>
              <a:gd name="connsiteY62" fmla="*/ 1961162 h 6858000"/>
              <a:gd name="connsiteX63" fmla="*/ 5168513 w 6096000"/>
              <a:gd name="connsiteY63" fmla="*/ 1969445 h 6858000"/>
              <a:gd name="connsiteX64" fmla="*/ 5126597 w 6096000"/>
              <a:gd name="connsiteY64" fmla="*/ 2024270 h 6858000"/>
              <a:gd name="connsiteX65" fmla="*/ 5119528 w 6096000"/>
              <a:gd name="connsiteY65" fmla="*/ 2107942 h 6858000"/>
              <a:gd name="connsiteX66" fmla="*/ 5110356 w 6096000"/>
              <a:gd name="connsiteY66" fmla="*/ 2193455 h 6858000"/>
              <a:gd name="connsiteX67" fmla="*/ 5104992 w 6096000"/>
              <a:gd name="connsiteY67" fmla="*/ 2260088 h 6858000"/>
              <a:gd name="connsiteX68" fmla="*/ 5059439 w 6096000"/>
              <a:gd name="connsiteY68" fmla="*/ 2335735 h 6858000"/>
              <a:gd name="connsiteX69" fmla="*/ 5022061 w 6096000"/>
              <a:gd name="connsiteY69" fmla="*/ 2408995 h 6858000"/>
              <a:gd name="connsiteX70" fmla="*/ 5022253 w 6096000"/>
              <a:gd name="connsiteY70" fmla="*/ 2445869 h 6858000"/>
              <a:gd name="connsiteX71" fmla="*/ 5011426 w 6096000"/>
              <a:gd name="connsiteY71" fmla="*/ 2496499 h 6858000"/>
              <a:gd name="connsiteX72" fmla="*/ 4994224 w 6096000"/>
              <a:gd name="connsiteY72" fmla="*/ 2549900 h 6858000"/>
              <a:gd name="connsiteX73" fmla="*/ 4995245 w 6096000"/>
              <a:gd name="connsiteY73" fmla="*/ 2596456 h 6858000"/>
              <a:gd name="connsiteX74" fmla="*/ 4988570 w 6096000"/>
              <a:gd name="connsiteY74" fmla="*/ 2606088 h 6858000"/>
              <a:gd name="connsiteX75" fmla="*/ 4988371 w 6096000"/>
              <a:gd name="connsiteY75" fmla="*/ 2635351 h 6858000"/>
              <a:gd name="connsiteX76" fmla="*/ 4983212 w 6096000"/>
              <a:gd name="connsiteY76" fmla="*/ 2665666 h 6858000"/>
              <a:gd name="connsiteX77" fmla="*/ 4968234 w 6096000"/>
              <a:gd name="connsiteY77" fmla="*/ 2715895 h 6858000"/>
              <a:gd name="connsiteX78" fmla="*/ 4975888 w 6096000"/>
              <a:gd name="connsiteY78" fmla="*/ 2725052 h 6858000"/>
              <a:gd name="connsiteX79" fmla="*/ 4980195 w 6096000"/>
              <a:gd name="connsiteY79" fmla="*/ 2726489 h 6858000"/>
              <a:gd name="connsiteX80" fmla="*/ 4976218 w 6096000"/>
              <a:gd name="connsiteY80" fmla="*/ 2740278 h 6858000"/>
              <a:gd name="connsiteX81" fmla="*/ 4980571 w 6096000"/>
              <a:gd name="connsiteY81" fmla="*/ 2751112 h 6858000"/>
              <a:gd name="connsiteX82" fmla="*/ 4973893 w 6096000"/>
              <a:gd name="connsiteY82" fmla="*/ 2760208 h 6858000"/>
              <a:gd name="connsiteX83" fmla="*/ 4979005 w 6096000"/>
              <a:gd name="connsiteY83" fmla="*/ 2790136 h 6858000"/>
              <a:gd name="connsiteX84" fmla="*/ 4986137 w 6096000"/>
              <a:gd name="connsiteY84" fmla="*/ 2804183 h 6858000"/>
              <a:gd name="connsiteX85" fmla="*/ 4986175 w 6096000"/>
              <a:gd name="connsiteY85" fmla="*/ 2825860 h 6858000"/>
              <a:gd name="connsiteX86" fmla="*/ 4993936 w 6096000"/>
              <a:gd name="connsiteY86" fmla="*/ 2911749 h 6858000"/>
              <a:gd name="connsiteX87" fmla="*/ 4992563 w 6096000"/>
              <a:gd name="connsiteY87" fmla="*/ 2977278 h 6858000"/>
              <a:gd name="connsiteX88" fmla="*/ 4980516 w 6096000"/>
              <a:gd name="connsiteY88" fmla="*/ 2991092 h 6858000"/>
              <a:gd name="connsiteX89" fmla="*/ 4992801 w 6096000"/>
              <a:gd name="connsiteY89" fmla="*/ 3020247 h 6858000"/>
              <a:gd name="connsiteX90" fmla="*/ 5014805 w 6096000"/>
              <a:gd name="connsiteY90" fmla="*/ 3065434 h 6858000"/>
              <a:gd name="connsiteX91" fmla="*/ 5002733 w 6096000"/>
              <a:gd name="connsiteY91" fmla="*/ 3103777 h 6858000"/>
              <a:gd name="connsiteX92" fmla="*/ 5002941 w 6096000"/>
              <a:gd name="connsiteY92" fmla="*/ 3151828 h 6858000"/>
              <a:gd name="connsiteX93" fmla="*/ 5002883 w 6096000"/>
              <a:gd name="connsiteY93" fmla="*/ 3180546 h 6858000"/>
              <a:gd name="connsiteX94" fmla="*/ 5016711 w 6096000"/>
              <a:gd name="connsiteY94" fmla="*/ 3258677 h 6858000"/>
              <a:gd name="connsiteX95" fmla="*/ 5017918 w 6096000"/>
              <a:gd name="connsiteY95" fmla="*/ 3262610 h 6858000"/>
              <a:gd name="connsiteX96" fmla="*/ 5011672 w 6096000"/>
              <a:gd name="connsiteY96" fmla="*/ 3277179 h 6858000"/>
              <a:gd name="connsiteX97" fmla="*/ 5009344 w 6096000"/>
              <a:gd name="connsiteY97" fmla="*/ 3278130 h 6858000"/>
              <a:gd name="connsiteX98" fmla="*/ 5026770 w 6096000"/>
              <a:gd name="connsiteY98" fmla="*/ 3325671 h 6858000"/>
              <a:gd name="connsiteX99" fmla="*/ 5024571 w 6096000"/>
              <a:gd name="connsiteY99" fmla="*/ 3332072 h 6858000"/>
              <a:gd name="connsiteX100" fmla="*/ 5041705 w 6096000"/>
              <a:gd name="connsiteY100" fmla="*/ 3362948 h 6858000"/>
              <a:gd name="connsiteX101" fmla="*/ 5047477 w 6096000"/>
              <a:gd name="connsiteY101" fmla="*/ 3378959 h 6858000"/>
              <a:gd name="connsiteX102" fmla="*/ 5060758 w 6096000"/>
              <a:gd name="connsiteY102" fmla="*/ 3407057 h 6858000"/>
              <a:gd name="connsiteX103" fmla="*/ 5058968 w 6096000"/>
              <a:gd name="connsiteY103" fmla="*/ 3409825 h 6858000"/>
              <a:gd name="connsiteX104" fmla="*/ 5062667 w 6096000"/>
              <a:gd name="connsiteY104" fmla="*/ 3415218 h 6858000"/>
              <a:gd name="connsiteX105" fmla="*/ 5060928 w 6096000"/>
              <a:gd name="connsiteY105" fmla="*/ 3419880 h 6858000"/>
              <a:gd name="connsiteX106" fmla="*/ 5062923 w 6096000"/>
              <a:gd name="connsiteY106" fmla="*/ 3424545 h 6858000"/>
              <a:gd name="connsiteX107" fmla="*/ 5064623 w 6096000"/>
              <a:gd name="connsiteY107" fmla="*/ 3476412 h 6858000"/>
              <a:gd name="connsiteX108" fmla="*/ 5069684 w 6096000"/>
              <a:gd name="connsiteY108" fmla="*/ 3486850 h 6858000"/>
              <a:gd name="connsiteX109" fmla="*/ 5063339 w 6096000"/>
              <a:gd name="connsiteY109" fmla="*/ 3496391 h 6858000"/>
              <a:gd name="connsiteX110" fmla="*/ 5070139 w 6096000"/>
              <a:gd name="connsiteY110" fmla="*/ 3531201 h 6858000"/>
              <a:gd name="connsiteX111" fmla="*/ 5079896 w 6096000"/>
              <a:gd name="connsiteY111" fmla="*/ 3542019 h 6858000"/>
              <a:gd name="connsiteX112" fmla="*/ 5087540 w 6096000"/>
              <a:gd name="connsiteY112" fmla="*/ 3552249 h 6858000"/>
              <a:gd name="connsiteX113" fmla="*/ 5087902 w 6096000"/>
              <a:gd name="connsiteY113" fmla="*/ 3553678 h 6858000"/>
              <a:gd name="connsiteX114" fmla="*/ 5091509 w 6096000"/>
              <a:gd name="connsiteY114" fmla="*/ 3568021 h 6858000"/>
              <a:gd name="connsiteX115" fmla="*/ 5091934 w 6096000"/>
              <a:gd name="connsiteY115" fmla="*/ 3569719 h 6858000"/>
              <a:gd name="connsiteX116" fmla="*/ 5089362 w 6096000"/>
              <a:gd name="connsiteY116" fmla="*/ 3586412 h 6858000"/>
              <a:gd name="connsiteX117" fmla="*/ 5092358 w 6096000"/>
              <a:gd name="connsiteY117" fmla="*/ 3597336 h 6858000"/>
              <a:gd name="connsiteX118" fmla="*/ 5084254 w 6096000"/>
              <a:gd name="connsiteY118" fmla="*/ 3606007 h 6858000"/>
              <a:gd name="connsiteX119" fmla="*/ 5084281 w 6096000"/>
              <a:gd name="connsiteY119" fmla="*/ 3641228 h 6858000"/>
              <a:gd name="connsiteX120" fmla="*/ 5091848 w 6096000"/>
              <a:gd name="connsiteY120" fmla="*/ 3653088 h 6858000"/>
              <a:gd name="connsiteX121" fmla="*/ 5097436 w 6096000"/>
              <a:gd name="connsiteY121" fmla="*/ 3664114 h 6858000"/>
              <a:gd name="connsiteX122" fmla="*/ 5097518 w 6096000"/>
              <a:gd name="connsiteY122" fmla="*/ 3665569 h 6858000"/>
              <a:gd name="connsiteX123" fmla="*/ 5099829 w 6096000"/>
              <a:gd name="connsiteY123" fmla="*/ 3707357 h 6858000"/>
              <a:gd name="connsiteX124" fmla="*/ 5114696 w 6096000"/>
              <a:gd name="connsiteY124" fmla="*/ 3778166 h 6858000"/>
              <a:gd name="connsiteX125" fmla="*/ 5135379 w 6096000"/>
              <a:gd name="connsiteY125" fmla="*/ 3878222 h 6858000"/>
              <a:gd name="connsiteX126" fmla="*/ 5130138 w 6096000"/>
              <a:gd name="connsiteY126" fmla="*/ 4048117 h 6858000"/>
              <a:gd name="connsiteX127" fmla="*/ 5090040 w 6096000"/>
              <a:gd name="connsiteY127" fmla="*/ 4219510 h 6858000"/>
              <a:gd name="connsiteX128" fmla="*/ 5092812 w 6096000"/>
              <a:gd name="connsiteY128" fmla="*/ 4411258 h 6858000"/>
              <a:gd name="connsiteX129" fmla="*/ 5084599 w 6096000"/>
              <a:gd name="connsiteY129" fmla="*/ 4488531 h 6858000"/>
              <a:gd name="connsiteX130" fmla="*/ 5084072 w 6096000"/>
              <a:gd name="connsiteY130" fmla="*/ 4539168 h 6858000"/>
              <a:gd name="connsiteX131" fmla="*/ 5068936 w 6096000"/>
              <a:gd name="connsiteY131" fmla="*/ 4625153 h 6858000"/>
              <a:gd name="connsiteX132" fmla="*/ 5059114 w 6096000"/>
              <a:gd name="connsiteY132" fmla="*/ 4733115 h 6858000"/>
              <a:gd name="connsiteX133" fmla="*/ 5037209 w 6096000"/>
              <a:gd name="connsiteY133" fmla="*/ 4844323 h 6858000"/>
              <a:gd name="connsiteX134" fmla="*/ 5020638 w 6096000"/>
              <a:gd name="connsiteY134" fmla="*/ 4877992 h 6858000"/>
              <a:gd name="connsiteX135" fmla="*/ 5006413 w 6096000"/>
              <a:gd name="connsiteY135" fmla="*/ 4925805 h 6858000"/>
              <a:gd name="connsiteX136" fmla="*/ 4971037 w 6096000"/>
              <a:gd name="connsiteY136" fmla="*/ 5009272 h 6858000"/>
              <a:gd name="connsiteX137" fmla="*/ 4963105 w 6096000"/>
              <a:gd name="connsiteY137" fmla="*/ 5111369 h 6858000"/>
              <a:gd name="connsiteX138" fmla="*/ 4976341 w 6096000"/>
              <a:gd name="connsiteY138" fmla="*/ 5210876 h 6858000"/>
              <a:gd name="connsiteX139" fmla="*/ 4980617 w 6096000"/>
              <a:gd name="connsiteY139" fmla="*/ 5269726 h 6858000"/>
              <a:gd name="connsiteX140" fmla="*/ 4997733 w 6096000"/>
              <a:gd name="connsiteY140" fmla="*/ 5464225 h 6858000"/>
              <a:gd name="connsiteX141" fmla="*/ 5001400 w 6096000"/>
              <a:gd name="connsiteY141" fmla="*/ 5594585 h 6858000"/>
              <a:gd name="connsiteX142" fmla="*/ 4983700 w 6096000"/>
              <a:gd name="connsiteY142" fmla="*/ 5667896 h 6858000"/>
              <a:gd name="connsiteX143" fmla="*/ 4968506 w 6096000"/>
              <a:gd name="connsiteY143" fmla="*/ 5769225 h 6858000"/>
              <a:gd name="connsiteX144" fmla="*/ 4969765 w 6096000"/>
              <a:gd name="connsiteY144" fmla="*/ 5823324 h 6858000"/>
              <a:gd name="connsiteX145" fmla="*/ 4966129 w 6096000"/>
              <a:gd name="connsiteY145" fmla="*/ 5862699 h 6858000"/>
              <a:gd name="connsiteX146" fmla="*/ 4970695 w 6096000"/>
              <a:gd name="connsiteY146" fmla="*/ 5906467 h 6858000"/>
              <a:gd name="connsiteX147" fmla="*/ 4991568 w 6096000"/>
              <a:gd name="connsiteY147" fmla="*/ 5939847 h 6858000"/>
              <a:gd name="connsiteX148" fmla="*/ 4986815 w 6096000"/>
              <a:gd name="connsiteY148" fmla="*/ 5973994 h 6858000"/>
              <a:gd name="connsiteX149" fmla="*/ 4987776 w 6096000"/>
              <a:gd name="connsiteY149" fmla="*/ 6089693 h 6858000"/>
              <a:gd name="connsiteX150" fmla="*/ 4991621 w 6096000"/>
              <a:gd name="connsiteY150" fmla="*/ 6224938 h 6858000"/>
              <a:gd name="connsiteX151" fmla="*/ 5017157 w 6096000"/>
              <a:gd name="connsiteY151" fmla="*/ 6370251 h 6858000"/>
              <a:gd name="connsiteX152" fmla="*/ 5040797 w 6096000"/>
              <a:gd name="connsiteY152" fmla="*/ 6541313 h 6858000"/>
              <a:gd name="connsiteX153" fmla="*/ 5045375 w 6096000"/>
              <a:gd name="connsiteY153" fmla="*/ 6640957 h 6858000"/>
              <a:gd name="connsiteX154" fmla="*/ 5058442 w 6096000"/>
              <a:gd name="connsiteY154" fmla="*/ 6705297 h 6858000"/>
              <a:gd name="connsiteX155" fmla="*/ 5071125 w 6096000"/>
              <a:gd name="connsiteY155" fmla="*/ 6759582 h 6858000"/>
              <a:gd name="connsiteX156" fmla="*/ 5069172 w 6096000"/>
              <a:gd name="connsiteY156" fmla="*/ 6817746 h 6858000"/>
              <a:gd name="connsiteX157" fmla="*/ 5072322 w 6096000"/>
              <a:gd name="connsiteY157" fmla="*/ 6843646 h 6858000"/>
              <a:gd name="connsiteX158" fmla="*/ 5091388 w 6096000"/>
              <a:gd name="connsiteY158" fmla="*/ 6857998 h 6858000"/>
              <a:gd name="connsiteX159" fmla="*/ 6096000 w 6096000"/>
              <a:gd name="connsiteY159" fmla="*/ 6857998 h 6858000"/>
              <a:gd name="connsiteX160" fmla="*/ 6096000 w 6096000"/>
              <a:gd name="connsiteY160" fmla="*/ 6858000 h 6858000"/>
              <a:gd name="connsiteX161" fmla="*/ 0 w 6096000"/>
              <a:gd name="connsiteY16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67517" y="0"/>
                </a:lnTo>
                <a:lnTo>
                  <a:pt x="5566938" y="1705"/>
                </a:lnTo>
                <a:cubicBezTo>
                  <a:pt x="5563126" y="8440"/>
                  <a:pt x="5558112" y="13784"/>
                  <a:pt x="5551594" y="17287"/>
                </a:cubicBezTo>
                <a:cubicBezTo>
                  <a:pt x="5562364" y="82036"/>
                  <a:pt x="5510349" y="69804"/>
                  <a:pt x="5545641" y="130336"/>
                </a:cubicBezTo>
                <a:cubicBezTo>
                  <a:pt x="5526953" y="117589"/>
                  <a:pt x="5536978" y="162458"/>
                  <a:pt x="5538289" y="187093"/>
                </a:cubicBezTo>
                <a:cubicBezTo>
                  <a:pt x="5536205" y="226511"/>
                  <a:pt x="5545722" y="205530"/>
                  <a:pt x="5545790" y="265704"/>
                </a:cubicBezTo>
                <a:cubicBezTo>
                  <a:pt x="5542296" y="317533"/>
                  <a:pt x="5543813" y="325288"/>
                  <a:pt x="5542313" y="354566"/>
                </a:cubicBezTo>
                <a:lnTo>
                  <a:pt x="5524126" y="472000"/>
                </a:lnTo>
                <a:lnTo>
                  <a:pt x="5522170" y="473782"/>
                </a:lnTo>
                <a:cubicBezTo>
                  <a:pt x="5517847" y="482008"/>
                  <a:pt x="5518682" y="487340"/>
                  <a:pt x="5521798" y="491380"/>
                </a:cubicBezTo>
                <a:lnTo>
                  <a:pt x="5536419" y="531675"/>
                </a:lnTo>
                <a:lnTo>
                  <a:pt x="5533435" y="536015"/>
                </a:lnTo>
                <a:lnTo>
                  <a:pt x="5538088" y="572092"/>
                </a:lnTo>
                <a:lnTo>
                  <a:pt x="5536061" y="572511"/>
                </a:lnTo>
                <a:cubicBezTo>
                  <a:pt x="5531611" y="574271"/>
                  <a:pt x="5528529" y="577121"/>
                  <a:pt x="5528218" y="582332"/>
                </a:cubicBezTo>
                <a:cubicBezTo>
                  <a:pt x="5498002" y="573171"/>
                  <a:pt x="5516262" y="585107"/>
                  <a:pt x="5518011" y="601285"/>
                </a:cubicBezTo>
                <a:cubicBezTo>
                  <a:pt x="5508838" y="617831"/>
                  <a:pt x="5480684" y="666964"/>
                  <a:pt x="5473174" y="681608"/>
                </a:cubicBezTo>
                <a:cubicBezTo>
                  <a:pt x="5473102" y="684122"/>
                  <a:pt x="5473033" y="686637"/>
                  <a:pt x="5472963" y="689151"/>
                </a:cubicBezTo>
                <a:lnTo>
                  <a:pt x="5472485" y="689289"/>
                </a:lnTo>
                <a:cubicBezTo>
                  <a:pt x="5471434" y="690905"/>
                  <a:pt x="5470986" y="693376"/>
                  <a:pt x="5471326" y="697222"/>
                </a:cubicBezTo>
                <a:cubicBezTo>
                  <a:pt x="5471606" y="703992"/>
                  <a:pt x="5471884" y="710761"/>
                  <a:pt x="5472164" y="717531"/>
                </a:cubicBezTo>
                <a:lnTo>
                  <a:pt x="5468891" y="722494"/>
                </a:lnTo>
                <a:lnTo>
                  <a:pt x="5463081" y="724368"/>
                </a:lnTo>
                <a:lnTo>
                  <a:pt x="5446981" y="752692"/>
                </a:lnTo>
                <a:cubicBezTo>
                  <a:pt x="5454691" y="764380"/>
                  <a:pt x="5422719" y="808083"/>
                  <a:pt x="5417190" y="816346"/>
                </a:cubicBezTo>
                <a:lnTo>
                  <a:pt x="5388958" y="889417"/>
                </a:lnTo>
                <a:cubicBezTo>
                  <a:pt x="5320491" y="969963"/>
                  <a:pt x="5321907" y="1005331"/>
                  <a:pt x="5307044" y="1063288"/>
                </a:cubicBezTo>
                <a:cubicBezTo>
                  <a:pt x="5313332" y="1111028"/>
                  <a:pt x="5317096" y="1110140"/>
                  <a:pt x="5303837" y="1157176"/>
                </a:cubicBezTo>
                <a:cubicBezTo>
                  <a:pt x="5301103" y="1192124"/>
                  <a:pt x="5301884" y="1197232"/>
                  <a:pt x="5286494" y="1210776"/>
                </a:cubicBezTo>
                <a:lnTo>
                  <a:pt x="5282463" y="1301993"/>
                </a:lnTo>
                <a:lnTo>
                  <a:pt x="5252235" y="1360879"/>
                </a:lnTo>
                <a:lnTo>
                  <a:pt x="5244497" y="1404045"/>
                </a:lnTo>
                <a:lnTo>
                  <a:pt x="5223823" y="1429568"/>
                </a:lnTo>
                <a:lnTo>
                  <a:pt x="5224851" y="1430305"/>
                </a:lnTo>
                <a:cubicBezTo>
                  <a:pt x="5226697" y="1432466"/>
                  <a:pt x="5214738" y="1459891"/>
                  <a:pt x="5212394" y="1463304"/>
                </a:cubicBezTo>
                <a:cubicBezTo>
                  <a:pt x="5209912" y="1477394"/>
                  <a:pt x="5213027" y="1501295"/>
                  <a:pt x="5209958" y="1514846"/>
                </a:cubicBezTo>
                <a:lnTo>
                  <a:pt x="5206417" y="1519731"/>
                </a:lnTo>
                <a:lnTo>
                  <a:pt x="5206640" y="1519929"/>
                </a:lnTo>
                <a:cubicBezTo>
                  <a:pt x="5206490" y="1521210"/>
                  <a:pt x="5209710" y="1543635"/>
                  <a:pt x="5207632" y="1546022"/>
                </a:cubicBezTo>
                <a:lnTo>
                  <a:pt x="5212030" y="1578752"/>
                </a:lnTo>
                <a:cubicBezTo>
                  <a:pt x="5206147" y="1605585"/>
                  <a:pt x="5226381" y="1622803"/>
                  <a:pt x="5203533" y="1647555"/>
                </a:cubicBezTo>
                <a:cubicBezTo>
                  <a:pt x="5198128" y="1672675"/>
                  <a:pt x="5203213" y="1694404"/>
                  <a:pt x="5190877" y="1715685"/>
                </a:cubicBezTo>
                <a:cubicBezTo>
                  <a:pt x="5196815" y="1724301"/>
                  <a:pt x="5198098" y="1732435"/>
                  <a:pt x="5184235" y="1740358"/>
                </a:cubicBezTo>
                <a:cubicBezTo>
                  <a:pt x="5182625" y="1763793"/>
                  <a:pt x="5198368" y="1769422"/>
                  <a:pt x="5181475" y="1784314"/>
                </a:cubicBezTo>
                <a:cubicBezTo>
                  <a:pt x="5205987" y="1797417"/>
                  <a:pt x="5195246" y="1798221"/>
                  <a:pt x="5185845" y="1804434"/>
                </a:cubicBezTo>
                <a:lnTo>
                  <a:pt x="5185068" y="1805316"/>
                </a:lnTo>
                <a:lnTo>
                  <a:pt x="5188593" y="1807109"/>
                </a:lnTo>
                <a:lnTo>
                  <a:pt x="5185920" y="1821003"/>
                </a:lnTo>
                <a:lnTo>
                  <a:pt x="5183543" y="1824832"/>
                </a:lnTo>
                <a:cubicBezTo>
                  <a:pt x="5182284" y="1827468"/>
                  <a:pt x="5181937" y="1829219"/>
                  <a:pt x="5182235" y="1830429"/>
                </a:cubicBezTo>
                <a:lnTo>
                  <a:pt x="5182525" y="1830569"/>
                </a:lnTo>
                <a:lnTo>
                  <a:pt x="5180663" y="1835810"/>
                </a:lnTo>
                <a:cubicBezTo>
                  <a:pt x="5176779" y="1844665"/>
                  <a:pt x="5172297" y="1853278"/>
                  <a:pt x="5167452" y="1861483"/>
                </a:cubicBezTo>
                <a:cubicBezTo>
                  <a:pt x="5179827" y="1866643"/>
                  <a:pt x="5166788" y="1884999"/>
                  <a:pt x="5174266" y="1892417"/>
                </a:cubicBezTo>
                <a:lnTo>
                  <a:pt x="5189262" y="1895114"/>
                </a:lnTo>
                <a:lnTo>
                  <a:pt x="5187100" y="1899379"/>
                </a:lnTo>
                <a:lnTo>
                  <a:pt x="5180471" y="1907867"/>
                </a:lnTo>
                <a:cubicBezTo>
                  <a:pt x="5179609" y="1909162"/>
                  <a:pt x="5179647" y="1909994"/>
                  <a:pt x="5181361" y="1910265"/>
                </a:cubicBezTo>
                <a:cubicBezTo>
                  <a:pt x="5180995" y="1914884"/>
                  <a:pt x="5177893" y="1930292"/>
                  <a:pt x="5178268" y="1935584"/>
                </a:cubicBezTo>
                <a:lnTo>
                  <a:pt x="5183619" y="1942021"/>
                </a:lnTo>
                <a:lnTo>
                  <a:pt x="5184480" y="1945112"/>
                </a:lnTo>
                <a:lnTo>
                  <a:pt x="5172776" y="1961162"/>
                </a:lnTo>
                <a:lnTo>
                  <a:pt x="5168513" y="1969445"/>
                </a:lnTo>
                <a:lnTo>
                  <a:pt x="5126597" y="2024270"/>
                </a:lnTo>
                <a:lnTo>
                  <a:pt x="5119528" y="2107942"/>
                </a:lnTo>
                <a:cubicBezTo>
                  <a:pt x="5089290" y="2138038"/>
                  <a:pt x="5110415" y="2159228"/>
                  <a:pt x="5110356" y="2193455"/>
                </a:cubicBezTo>
                <a:cubicBezTo>
                  <a:pt x="5101302" y="2220953"/>
                  <a:pt x="5110381" y="2224200"/>
                  <a:pt x="5104992" y="2260088"/>
                </a:cubicBezTo>
                <a:cubicBezTo>
                  <a:pt x="5096504" y="2291744"/>
                  <a:pt x="5078225" y="2299003"/>
                  <a:pt x="5059439" y="2335735"/>
                </a:cubicBezTo>
                <a:cubicBezTo>
                  <a:pt x="5029465" y="2329020"/>
                  <a:pt x="5058046" y="2407546"/>
                  <a:pt x="5022061" y="2408995"/>
                </a:cubicBezTo>
                <a:cubicBezTo>
                  <a:pt x="5023289" y="2413465"/>
                  <a:pt x="5019654" y="2441580"/>
                  <a:pt x="5022253" y="2445869"/>
                </a:cubicBezTo>
                <a:cubicBezTo>
                  <a:pt x="5022440" y="2449625"/>
                  <a:pt x="5011241" y="2492743"/>
                  <a:pt x="5011426" y="2496499"/>
                </a:cubicBezTo>
                <a:lnTo>
                  <a:pt x="4994224" y="2549900"/>
                </a:lnTo>
                <a:cubicBezTo>
                  <a:pt x="4992353" y="2564757"/>
                  <a:pt x="4998952" y="2582253"/>
                  <a:pt x="4995245" y="2596456"/>
                </a:cubicBezTo>
                <a:lnTo>
                  <a:pt x="4988570" y="2606088"/>
                </a:lnTo>
                <a:cubicBezTo>
                  <a:pt x="4988504" y="2615842"/>
                  <a:pt x="4988436" y="2625597"/>
                  <a:pt x="4988371" y="2635351"/>
                </a:cubicBezTo>
                <a:lnTo>
                  <a:pt x="4983212" y="2665666"/>
                </a:lnTo>
                <a:lnTo>
                  <a:pt x="4968234" y="2715895"/>
                </a:lnTo>
                <a:lnTo>
                  <a:pt x="4975888" y="2725052"/>
                </a:lnTo>
                <a:lnTo>
                  <a:pt x="4980195" y="2726489"/>
                </a:lnTo>
                <a:lnTo>
                  <a:pt x="4976218" y="2740278"/>
                </a:lnTo>
                <a:lnTo>
                  <a:pt x="4980571" y="2751112"/>
                </a:lnTo>
                <a:lnTo>
                  <a:pt x="4973893" y="2760208"/>
                </a:lnTo>
                <a:lnTo>
                  <a:pt x="4979005" y="2790136"/>
                </a:lnTo>
                <a:lnTo>
                  <a:pt x="4986137" y="2804183"/>
                </a:lnTo>
                <a:cubicBezTo>
                  <a:pt x="4986150" y="2811409"/>
                  <a:pt x="4986162" y="2818634"/>
                  <a:pt x="4986175" y="2825860"/>
                </a:cubicBezTo>
                <a:cubicBezTo>
                  <a:pt x="4987474" y="2843788"/>
                  <a:pt x="4992871" y="2886513"/>
                  <a:pt x="4993936" y="2911749"/>
                </a:cubicBezTo>
                <a:cubicBezTo>
                  <a:pt x="4993313" y="2946689"/>
                  <a:pt x="4980300" y="2954448"/>
                  <a:pt x="4992563" y="2977278"/>
                </a:cubicBezTo>
                <a:cubicBezTo>
                  <a:pt x="4985688" y="2983455"/>
                  <a:pt x="4982051" y="2987749"/>
                  <a:pt x="4980516" y="2991092"/>
                </a:cubicBezTo>
                <a:cubicBezTo>
                  <a:pt x="4975910" y="3001119"/>
                  <a:pt x="4990216" y="3002537"/>
                  <a:pt x="4992801" y="3020247"/>
                </a:cubicBezTo>
                <a:cubicBezTo>
                  <a:pt x="4998517" y="3032637"/>
                  <a:pt x="5013148" y="3051512"/>
                  <a:pt x="5014805" y="3065434"/>
                </a:cubicBezTo>
                <a:cubicBezTo>
                  <a:pt x="4998836" y="3057428"/>
                  <a:pt x="5016840" y="3105196"/>
                  <a:pt x="5002733" y="3103777"/>
                </a:cubicBezTo>
                <a:cubicBezTo>
                  <a:pt x="5022381" y="3124610"/>
                  <a:pt x="4997365" y="3128169"/>
                  <a:pt x="5002941" y="3151828"/>
                </a:cubicBezTo>
                <a:cubicBezTo>
                  <a:pt x="5010264" y="3163902"/>
                  <a:pt x="5011356" y="3171780"/>
                  <a:pt x="5002883" y="3180546"/>
                </a:cubicBezTo>
                <a:cubicBezTo>
                  <a:pt x="5038586" y="3236545"/>
                  <a:pt x="5003723" y="3210316"/>
                  <a:pt x="5016711" y="3258677"/>
                </a:cubicBezTo>
                <a:lnTo>
                  <a:pt x="5017918" y="3262610"/>
                </a:lnTo>
                <a:lnTo>
                  <a:pt x="5011672" y="3277179"/>
                </a:lnTo>
                <a:lnTo>
                  <a:pt x="5009344" y="3278130"/>
                </a:lnTo>
                <a:lnTo>
                  <a:pt x="5026770" y="3325671"/>
                </a:lnTo>
                <a:lnTo>
                  <a:pt x="5024571" y="3332072"/>
                </a:lnTo>
                <a:lnTo>
                  <a:pt x="5041705" y="3362948"/>
                </a:lnTo>
                <a:lnTo>
                  <a:pt x="5047477" y="3378959"/>
                </a:lnTo>
                <a:lnTo>
                  <a:pt x="5060758" y="3407057"/>
                </a:lnTo>
                <a:lnTo>
                  <a:pt x="5058968" y="3409825"/>
                </a:lnTo>
                <a:lnTo>
                  <a:pt x="5062667" y="3415218"/>
                </a:lnTo>
                <a:lnTo>
                  <a:pt x="5060928" y="3419880"/>
                </a:lnTo>
                <a:lnTo>
                  <a:pt x="5062923" y="3424545"/>
                </a:lnTo>
                <a:cubicBezTo>
                  <a:pt x="5063537" y="3433967"/>
                  <a:pt x="5063494" y="3466028"/>
                  <a:pt x="5064623" y="3476412"/>
                </a:cubicBezTo>
                <a:lnTo>
                  <a:pt x="5069684" y="3486850"/>
                </a:lnTo>
                <a:lnTo>
                  <a:pt x="5063339" y="3496391"/>
                </a:lnTo>
                <a:lnTo>
                  <a:pt x="5070139" y="3531201"/>
                </a:lnTo>
                <a:lnTo>
                  <a:pt x="5079896" y="3542019"/>
                </a:lnTo>
                <a:lnTo>
                  <a:pt x="5087540" y="3552249"/>
                </a:lnTo>
                <a:lnTo>
                  <a:pt x="5087902" y="3553678"/>
                </a:lnTo>
                <a:lnTo>
                  <a:pt x="5091509" y="3568021"/>
                </a:lnTo>
                <a:lnTo>
                  <a:pt x="5091934" y="3569719"/>
                </a:lnTo>
                <a:lnTo>
                  <a:pt x="5089362" y="3586412"/>
                </a:lnTo>
                <a:lnTo>
                  <a:pt x="5092358" y="3597336"/>
                </a:lnTo>
                <a:lnTo>
                  <a:pt x="5084254" y="3606007"/>
                </a:lnTo>
                <a:cubicBezTo>
                  <a:pt x="5084262" y="3617747"/>
                  <a:pt x="5084273" y="3629488"/>
                  <a:pt x="5084281" y="3641228"/>
                </a:cubicBezTo>
                <a:lnTo>
                  <a:pt x="5091848" y="3653088"/>
                </a:lnTo>
                <a:lnTo>
                  <a:pt x="5097436" y="3664114"/>
                </a:lnTo>
                <a:cubicBezTo>
                  <a:pt x="5097463" y="3664599"/>
                  <a:pt x="5097491" y="3665084"/>
                  <a:pt x="5097518" y="3665569"/>
                </a:cubicBezTo>
                <a:cubicBezTo>
                  <a:pt x="5097915" y="3672776"/>
                  <a:pt x="5096966" y="3688591"/>
                  <a:pt x="5099829" y="3707357"/>
                </a:cubicBezTo>
                <a:cubicBezTo>
                  <a:pt x="5100505" y="3724716"/>
                  <a:pt x="5118078" y="3760234"/>
                  <a:pt x="5114696" y="3778166"/>
                </a:cubicBezTo>
                <a:cubicBezTo>
                  <a:pt x="5141627" y="3845122"/>
                  <a:pt x="5125427" y="3821305"/>
                  <a:pt x="5135379" y="3878222"/>
                </a:cubicBezTo>
                <a:cubicBezTo>
                  <a:pt x="5161519" y="3905047"/>
                  <a:pt x="5125417" y="4015047"/>
                  <a:pt x="5130138" y="4048117"/>
                </a:cubicBezTo>
                <a:cubicBezTo>
                  <a:pt x="5081804" y="4192084"/>
                  <a:pt x="5096262" y="4158987"/>
                  <a:pt x="5090040" y="4219510"/>
                </a:cubicBezTo>
                <a:cubicBezTo>
                  <a:pt x="5104553" y="4280033"/>
                  <a:pt x="5065380" y="4345686"/>
                  <a:pt x="5092812" y="4411258"/>
                </a:cubicBezTo>
                <a:cubicBezTo>
                  <a:pt x="5090630" y="4437329"/>
                  <a:pt x="5083878" y="4473140"/>
                  <a:pt x="5084599" y="4488531"/>
                </a:cubicBezTo>
                <a:cubicBezTo>
                  <a:pt x="5084423" y="4505410"/>
                  <a:pt x="5084248" y="4522289"/>
                  <a:pt x="5084072" y="4539168"/>
                </a:cubicBezTo>
                <a:cubicBezTo>
                  <a:pt x="5072114" y="4567830"/>
                  <a:pt x="5064305" y="4588197"/>
                  <a:pt x="5068936" y="4625153"/>
                </a:cubicBezTo>
                <a:cubicBezTo>
                  <a:pt x="5077433" y="4662889"/>
                  <a:pt x="5065899" y="4679357"/>
                  <a:pt x="5059114" y="4733115"/>
                </a:cubicBezTo>
                <a:cubicBezTo>
                  <a:pt x="5068687" y="4752352"/>
                  <a:pt x="5055370" y="4832308"/>
                  <a:pt x="5037209" y="4844323"/>
                </a:cubicBezTo>
                <a:cubicBezTo>
                  <a:pt x="5033444" y="4857054"/>
                  <a:pt x="5040194" y="4871554"/>
                  <a:pt x="5020638" y="4877992"/>
                </a:cubicBezTo>
                <a:cubicBezTo>
                  <a:pt x="4997151" y="4888353"/>
                  <a:pt x="5034418" y="4931200"/>
                  <a:pt x="5006413" y="4925805"/>
                </a:cubicBezTo>
                <a:cubicBezTo>
                  <a:pt x="5031964" y="4956261"/>
                  <a:pt x="4982840" y="4982633"/>
                  <a:pt x="4971037" y="5009272"/>
                </a:cubicBezTo>
                <a:cubicBezTo>
                  <a:pt x="4973259" y="5034036"/>
                  <a:pt x="4968375" y="5053859"/>
                  <a:pt x="4963105" y="5111369"/>
                </a:cubicBezTo>
                <a:cubicBezTo>
                  <a:pt x="4973224" y="5141336"/>
                  <a:pt x="4937413" y="5161742"/>
                  <a:pt x="4976341" y="5210876"/>
                </a:cubicBezTo>
                <a:cubicBezTo>
                  <a:pt x="4972455" y="5212581"/>
                  <a:pt x="4977054" y="5227501"/>
                  <a:pt x="4980617" y="5269726"/>
                </a:cubicBezTo>
                <a:cubicBezTo>
                  <a:pt x="4984182" y="5311951"/>
                  <a:pt x="4990390" y="5400671"/>
                  <a:pt x="4997733" y="5464225"/>
                </a:cubicBezTo>
                <a:cubicBezTo>
                  <a:pt x="5001765" y="5536542"/>
                  <a:pt x="4990225" y="5517959"/>
                  <a:pt x="5001400" y="5594585"/>
                </a:cubicBezTo>
                <a:cubicBezTo>
                  <a:pt x="4999908" y="5619318"/>
                  <a:pt x="4974042" y="5647975"/>
                  <a:pt x="4983700" y="5667896"/>
                </a:cubicBezTo>
                <a:cubicBezTo>
                  <a:pt x="4976834" y="5696311"/>
                  <a:pt x="4975579" y="5738356"/>
                  <a:pt x="4968506" y="5769225"/>
                </a:cubicBezTo>
                <a:cubicBezTo>
                  <a:pt x="4968926" y="5787258"/>
                  <a:pt x="4969344" y="5805291"/>
                  <a:pt x="4969765" y="5823324"/>
                </a:cubicBezTo>
                <a:cubicBezTo>
                  <a:pt x="4966122" y="5853058"/>
                  <a:pt x="4965608" y="5838948"/>
                  <a:pt x="4966129" y="5862699"/>
                </a:cubicBezTo>
                <a:lnTo>
                  <a:pt x="4970695" y="5906467"/>
                </a:lnTo>
                <a:lnTo>
                  <a:pt x="4991568" y="5939847"/>
                </a:lnTo>
                <a:cubicBezTo>
                  <a:pt x="4998848" y="5955713"/>
                  <a:pt x="4974731" y="5940131"/>
                  <a:pt x="4986815" y="5973994"/>
                </a:cubicBezTo>
                <a:cubicBezTo>
                  <a:pt x="4961187" y="5997051"/>
                  <a:pt x="4983444" y="6032039"/>
                  <a:pt x="4987776" y="6089693"/>
                </a:cubicBezTo>
                <a:lnTo>
                  <a:pt x="4991621" y="6224938"/>
                </a:lnTo>
                <a:cubicBezTo>
                  <a:pt x="4988442" y="6270972"/>
                  <a:pt x="5008962" y="6317522"/>
                  <a:pt x="5017157" y="6370251"/>
                </a:cubicBezTo>
                <a:cubicBezTo>
                  <a:pt x="5025353" y="6422980"/>
                  <a:pt x="5039938" y="6490855"/>
                  <a:pt x="5040797" y="6541313"/>
                </a:cubicBezTo>
                <a:cubicBezTo>
                  <a:pt x="5039898" y="6576319"/>
                  <a:pt x="5031912" y="6591883"/>
                  <a:pt x="5045375" y="6640957"/>
                </a:cubicBezTo>
                <a:cubicBezTo>
                  <a:pt x="5057505" y="6669536"/>
                  <a:pt x="5052276" y="6675394"/>
                  <a:pt x="5058442" y="6705297"/>
                </a:cubicBezTo>
                <a:cubicBezTo>
                  <a:pt x="5057367" y="6727133"/>
                  <a:pt x="5067901" y="6732087"/>
                  <a:pt x="5071125" y="6759582"/>
                </a:cubicBezTo>
                <a:cubicBezTo>
                  <a:pt x="5055614" y="6796071"/>
                  <a:pt x="5051656" y="6769544"/>
                  <a:pt x="5069172" y="6817746"/>
                </a:cubicBezTo>
                <a:cubicBezTo>
                  <a:pt x="5060956" y="6828354"/>
                  <a:pt x="5064525" y="6836369"/>
                  <a:pt x="5072322" y="6843646"/>
                </a:cubicBezTo>
                <a:lnTo>
                  <a:pt x="5091388" y="6857998"/>
                </a:lnTo>
                <a:lnTo>
                  <a:pt x="6096000" y="685799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F7BEBA-6E3E-E7D4-CDFD-241B5731F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070" y="198784"/>
            <a:ext cx="4153471" cy="174165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Second Shell </a:t>
            </a:r>
            <a:br>
              <a:rPr lang="en-US" sz="3600" b="1" dirty="0">
                <a:solidFill>
                  <a:srgbClr val="3333FF"/>
                </a:solidFill>
              </a:rPr>
            </a:br>
            <a:r>
              <a:rPr lang="en-US" sz="3600" b="1" dirty="0">
                <a:solidFill>
                  <a:srgbClr val="3333FF"/>
                </a:solidFill>
              </a:rPr>
              <a:t>(From Helium to Neon)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9E34E-6730-B1B6-BF50-82842A36D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034" y="1940440"/>
            <a:ext cx="4492487" cy="49175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have 8 electrons from Shell 2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Also, in  Shell 1: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2 electrons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/>
              <a:t>We now have 10 electrons total.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</a:rPr>
              <a:t>The first ten elements of the periodic table.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81AF1FA3-AF1A-EE94-D4FC-2F7CF826D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24</a:t>
            </a:fld>
            <a:endParaRPr lang="en-US" sz="200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0AD618-ACC2-48A0-1392-E04D9D41AC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6320" y="1691640"/>
            <a:ext cx="7315200" cy="411698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E77C347-03EE-657A-0E8A-B732FABBCCD4}"/>
              </a:ext>
            </a:extLst>
          </p:cNvPr>
          <p:cNvSpPr txBox="1"/>
          <p:nvPr/>
        </p:nvSpPr>
        <p:spPr>
          <a:xfrm>
            <a:off x="5552660" y="368767"/>
            <a:ext cx="6215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8000"/>
                </a:solidFill>
              </a:rPr>
              <a:t>Lithium through Neon fill in the entire second shell 2s, 2p</a:t>
            </a:r>
            <a:r>
              <a:rPr lang="en-US" sz="2800" b="1" baseline="-25000" dirty="0">
                <a:solidFill>
                  <a:srgbClr val="008000"/>
                </a:solidFill>
              </a:rPr>
              <a:t>x</a:t>
            </a:r>
            <a:r>
              <a:rPr lang="en-US" sz="2800" b="1" dirty="0">
                <a:solidFill>
                  <a:srgbClr val="008000"/>
                </a:solidFill>
              </a:rPr>
              <a:t>, 2p</a:t>
            </a:r>
            <a:r>
              <a:rPr lang="en-US" sz="2800" b="1" baseline="-25000" dirty="0">
                <a:solidFill>
                  <a:srgbClr val="008000"/>
                </a:solidFill>
              </a:rPr>
              <a:t>y </a:t>
            </a:r>
            <a:r>
              <a:rPr lang="en-US" sz="2800" b="1" dirty="0">
                <a:solidFill>
                  <a:srgbClr val="008000"/>
                </a:solidFill>
              </a:rPr>
              <a:t>and 2p</a:t>
            </a:r>
            <a:r>
              <a:rPr lang="en-US" sz="2800" b="1" baseline="-25000" dirty="0">
                <a:solidFill>
                  <a:srgbClr val="008000"/>
                </a:solidFill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350136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656C405-48B0-CA18-BB3C-9BF775CD3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0464" y="71013"/>
            <a:ext cx="4140014" cy="133083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333FF"/>
                </a:solidFill>
              </a:rPr>
              <a:t>Shell 3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D0738A-4377-C888-5B88-7433410BCAA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>
            <a:fillRect/>
          </a:stretch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683D14-EE41-61B1-0E9C-3CB79D3A91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01731" y="1401852"/>
            <a:ext cx="5038478" cy="5527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pattern continues.</a:t>
            </a:r>
          </a:p>
          <a:p>
            <a:r>
              <a:rPr lang="en-US" b="1" dirty="0"/>
              <a:t>Shell 3 contains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3s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3p</a:t>
            </a:r>
          </a:p>
          <a:p>
            <a:pPr lvl="1"/>
            <a:r>
              <a:rPr lang="en-US" sz="2800" b="1" dirty="0">
                <a:solidFill>
                  <a:srgbClr val="7030A0"/>
                </a:solidFill>
              </a:rPr>
              <a:t>3d (This is a new set of orbitals called “diffuse”.)</a:t>
            </a:r>
          </a:p>
          <a:p>
            <a:r>
              <a:rPr lang="en-US" b="1" dirty="0">
                <a:solidFill>
                  <a:srgbClr val="008000"/>
                </a:solidFill>
              </a:rPr>
              <a:t>More stable probability distributions.</a:t>
            </a:r>
          </a:p>
          <a:p>
            <a:r>
              <a:rPr lang="en-US" b="1" dirty="0">
                <a:solidFill>
                  <a:srgbClr val="FF0000"/>
                </a:solidFill>
              </a:rPr>
              <a:t>More places for electrons.</a:t>
            </a:r>
          </a:p>
          <a:p>
            <a:r>
              <a:rPr lang="en-US" b="1" dirty="0">
                <a:solidFill>
                  <a:srgbClr val="3333FF"/>
                </a:solidFill>
              </a:rPr>
              <a:t>More elements of the periodic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4C5B84-AD06-52C7-CB7B-E24A59F20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25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81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9CE0A68D-28EF-49D9-B84B-5DAB3871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17F60B-14C5-4BB4-1D0E-EBCACA995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07588"/>
            <a:ext cx="7472917" cy="731324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First Three Shells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3E8832-949A-3BFA-F0B8-B674B6DB952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" y="1371600"/>
            <a:ext cx="7086600" cy="398621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FA0C3DC-24DE-44E3-9D41-CAA5F3B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B5DD6-6364-3658-58FC-87B8688B5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797" y="159027"/>
            <a:ext cx="4267979" cy="67188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595959"/>
                </a:solidFill>
              </a:rPr>
              <a:t>The Quantum State Machine predicts stable probability distributions.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Electrons always occupy the lowest available energy first.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1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1s        → 2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2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2s 2p     → 8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3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3s 3p     → 8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Total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2 + 8 + 8 = 18 electrons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595959"/>
                </a:solidFill>
              </a:rPr>
              <a:t>This brings us to</a:t>
            </a:r>
          </a:p>
          <a:p>
            <a:pPr marL="457200" lvl="1" indent="0">
              <a:buNone/>
            </a:pPr>
            <a:endParaRPr lang="en-US" b="1" dirty="0">
              <a:solidFill>
                <a:srgbClr val="008000"/>
              </a:solidFill>
            </a:endParaRPr>
          </a:p>
          <a:p>
            <a:pPr marL="0" indent="0">
              <a:buNone/>
            </a:pPr>
            <a:endParaRPr lang="en-US" sz="2400" b="1" dirty="0">
              <a:solidFill>
                <a:srgbClr val="59595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1A6F98-7D63-197A-74DB-6E5FC53B4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26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7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06434-6212-7E32-4AE3-40C455F6E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C472355-E29D-3739-8AFD-B46F7231EB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057577-913A-17E6-D158-B8DDEBEF7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07588"/>
            <a:ext cx="7472917" cy="731324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Filling the First Three Shells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69B01DB-5497-AB3E-AEDF-734E640B6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F5BEA5-A1EE-BA85-1929-4EA4DAD54A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797" y="159027"/>
            <a:ext cx="4267979" cy="671885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595959"/>
                </a:solidFill>
              </a:rPr>
              <a:t>The Quantum State Machine predicts stable probability distributions.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08000"/>
                </a:solidFill>
              </a:rPr>
              <a:t>Electrons always occupy the lowest available energy first.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1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1s        → 2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2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2s 2p     → 8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Shell 3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3s 3p     → 8 electrons</a:t>
            </a:r>
          </a:p>
          <a:p>
            <a:r>
              <a:rPr lang="en-US" sz="2400" b="1" dirty="0">
                <a:solidFill>
                  <a:srgbClr val="595959"/>
                </a:solidFill>
              </a:rPr>
              <a:t>Total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2 + 8 + 8 = 18 electrons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595959"/>
                </a:solidFill>
              </a:rPr>
              <a:t>This brings us to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Argon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Atomic Number 18</a:t>
            </a:r>
          </a:p>
          <a:p>
            <a:pPr marL="0" indent="0">
              <a:buNone/>
            </a:pPr>
            <a:endParaRPr lang="en-US" sz="2400" b="1" dirty="0">
              <a:solidFill>
                <a:srgbClr val="595959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92E693-31B4-9D13-294E-5DFB5178B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27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670970-3599-4CAC-A0C8-0AD8342E66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" y="1371600"/>
            <a:ext cx="7086600" cy="398833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B5E2C2-7DCB-C3C7-0F77-BB19981E800B}"/>
              </a:ext>
            </a:extLst>
          </p:cNvPr>
          <p:cNvSpPr txBox="1"/>
          <p:nvPr/>
        </p:nvSpPr>
        <p:spPr>
          <a:xfrm>
            <a:off x="512324" y="206295"/>
            <a:ext cx="66311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008000"/>
                </a:solidFill>
              </a:rPr>
              <a:t>Sodium (Z=11) through Argon (Z-18) filled in the 4 orbitals (8 electrons) in Shell 3.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>
                <a:solidFill>
                  <a:srgbClr val="FF0000"/>
                </a:solidFill>
              </a:rPr>
              <a:t>The next element is Potassium (Z=19)</a:t>
            </a:r>
          </a:p>
        </p:txBody>
      </p:sp>
    </p:spTree>
    <p:extLst>
      <p:ext uri="{BB962C8B-B14F-4D97-AF65-F5344CB8AC3E}">
        <p14:creationId xmlns:p14="http://schemas.microsoft.com/office/powerpoint/2010/main" val="304040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91DB105-B1C3-C835-B07F-1704D239DA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3478" y="1864863"/>
            <a:ext cx="6200957" cy="4139137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76AEC-3974-6E70-CD01-9F084488A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824" y="267011"/>
            <a:ext cx="9392421" cy="1330841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3333FF"/>
                </a:solidFill>
              </a:rPr>
              <a:t>Before We Continue...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01414-EAD8-5EE1-65AD-420C5FF23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24" y="2198362"/>
            <a:ext cx="5948472" cy="4659638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Let's pause for just a moment.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008000"/>
                </a:solidFill>
              </a:rPr>
              <a:t>We need to introduce the names physicists use for the different families of probability distributions.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</a:rPr>
              <a:t>These names will appear throughout the rest of the lecture.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7030A0"/>
                </a:solidFill>
              </a:rPr>
              <a:t>We also want to look at the shape of these probability distributions.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Once we know the names and shapes,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3333FF"/>
                </a:solidFill>
              </a:rPr>
              <a:t>The rest of the periodic table becomes much easier to understand.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400" b="1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3CBA0-45D7-34FD-B71A-E5B902225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1000"/>
              <a:pPr>
                <a:spcAft>
                  <a:spcPts val="600"/>
                </a:spcAft>
              </a:pPr>
              <a:t>28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372872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47D92-7F99-8083-5B59-443FF2AD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7318"/>
            <a:ext cx="12192001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3333FF"/>
                </a:solidFill>
              </a:rPr>
              <a:t>Four Families of Probability Distributions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E47E85-FAE9-5AF2-9F51-E5601AE52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t>29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512551-516F-F597-B6B1-CBC54EAC61BD}"/>
              </a:ext>
            </a:extLst>
          </p:cNvPr>
          <p:cNvSpPr txBox="1"/>
          <p:nvPr/>
        </p:nvSpPr>
        <p:spPr>
          <a:xfrm>
            <a:off x="710648" y="1393860"/>
            <a:ext cx="10643152" cy="1799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8000"/>
                </a:solidFill>
              </a:rPr>
              <a:t>The Quantum State Machine predicts four families of stable probability distributions.</a:t>
            </a: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3333FF"/>
                </a:solidFill>
              </a:rPr>
              <a:t>These memory aids describe the probability distributions, not the historical origin of the letters.</a:t>
            </a:r>
          </a:p>
        </p:txBody>
      </p:sp>
      <p:sp>
        <p:nvSpPr>
          <p:cNvPr id="17" name="AutoShape 3">
            <a:extLst>
              <a:ext uri="{FF2B5EF4-FFF2-40B4-BE49-F238E27FC236}">
                <a16:creationId xmlns:a16="http://schemas.microsoft.com/office/drawing/2014/main" id="{9E1E5132-7BBA-995E-CC24-00101EEBEBA7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749300" y="3254375"/>
            <a:ext cx="10693400" cy="297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Rectangle 5">
            <a:extLst>
              <a:ext uri="{FF2B5EF4-FFF2-40B4-BE49-F238E27FC236}">
                <a16:creationId xmlns:a16="http://schemas.microsoft.com/office/drawing/2014/main" id="{A7DFB78D-483E-A77E-39B9-6891633D5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3386138"/>
            <a:ext cx="35925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Our Memory Aid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87BC1D76-19CF-D9B2-7498-B4DBE383CE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3386138"/>
            <a:ext cx="483711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Chemistry (Historical)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7">
            <a:extLst>
              <a:ext uri="{FF2B5EF4-FFF2-40B4-BE49-F238E27FC236}">
                <a16:creationId xmlns:a16="http://schemas.microsoft.com/office/drawing/2014/main" id="{4FE05AD3-E7FB-22F9-D80B-E4A302BFEA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3386138"/>
            <a:ext cx="1881188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Physics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8">
            <a:extLst>
              <a:ext uri="{FF2B5EF4-FFF2-40B4-BE49-F238E27FC236}">
                <a16:creationId xmlns:a16="http://schemas.microsoft.com/office/drawing/2014/main" id="{3E3BBAA2-FFC0-CBB6-4C7B-925ED5973D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4029075"/>
            <a:ext cx="172561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spherical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9">
            <a:extLst>
              <a:ext uri="{FF2B5EF4-FFF2-40B4-BE49-F238E27FC236}">
                <a16:creationId xmlns:a16="http://schemas.microsoft.com/office/drawing/2014/main" id="{C7B22877-DBFE-3BD1-016A-011579173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4029075"/>
            <a:ext cx="11318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sharp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0">
            <a:extLst>
              <a:ext uri="{FF2B5EF4-FFF2-40B4-BE49-F238E27FC236}">
                <a16:creationId xmlns:a16="http://schemas.microsoft.com/office/drawing/2014/main" id="{C07352D9-41F4-B025-6BC5-1056E36479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4029075"/>
            <a:ext cx="39211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1">
            <a:extLst>
              <a:ext uri="{FF2B5EF4-FFF2-40B4-BE49-F238E27FC236}">
                <a16:creationId xmlns:a16="http://schemas.microsoft.com/office/drawing/2014/main" id="{40174A52-B63C-D202-F1E0-970729DF3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4545013"/>
            <a:ext cx="1531938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pointing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337AA250-8DB7-674A-5637-1D0B35D1E3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4545013"/>
            <a:ext cx="16494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principal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13">
            <a:extLst>
              <a:ext uri="{FF2B5EF4-FFF2-40B4-BE49-F238E27FC236}">
                <a16:creationId xmlns:a16="http://schemas.microsoft.com/office/drawing/2014/main" id="{D9B82216-81FC-8194-B76E-407B381039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4545013"/>
            <a:ext cx="415925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p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C8ECB411-FFDD-97B0-084C-EF704FEB9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5065713"/>
            <a:ext cx="196691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directional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D718E383-D760-F794-351C-7CD1BFD2D4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5065713"/>
            <a:ext cx="133667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diffuse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4CB2F3A-BF00-CF8E-4081-D910C0EB7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5065713"/>
            <a:ext cx="415925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d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17">
            <a:extLst>
              <a:ext uri="{FF2B5EF4-FFF2-40B4-BE49-F238E27FC236}">
                <a16:creationId xmlns:a16="http://schemas.microsoft.com/office/drawing/2014/main" id="{150C4B62-D239-B233-3A28-505D0C503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3363" y="5581650"/>
            <a:ext cx="10985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fancy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18">
            <a:extLst>
              <a:ext uri="{FF2B5EF4-FFF2-40B4-BE49-F238E27FC236}">
                <a16:creationId xmlns:a16="http://schemas.microsoft.com/office/drawing/2014/main" id="{1E101E83-AB52-638F-1655-6BF17A813A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6088" y="5581650"/>
            <a:ext cx="22907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fundamental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19">
            <a:extLst>
              <a:ext uri="{FF2B5EF4-FFF2-40B4-BE49-F238E27FC236}">
                <a16:creationId xmlns:a16="http://schemas.microsoft.com/office/drawing/2014/main" id="{24E9A845-A1CE-451F-F13F-D2B7239D4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1375" y="5581650"/>
            <a:ext cx="32861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772BDB-E623-81F4-C4B8-CD1843196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708" y="329440"/>
            <a:ext cx="5458838" cy="1325563"/>
          </a:xfrm>
        </p:spPr>
        <p:txBody>
          <a:bodyPr>
            <a:normAutofit/>
          </a:bodyPr>
          <a:lstStyle/>
          <a:p>
            <a:r>
              <a:rPr lang="en-US" sz="3100" b="1" dirty="0">
                <a:solidFill>
                  <a:srgbClr val="3333FF"/>
                </a:solidFill>
              </a:rPr>
              <a:t>Can the Quantum State Machine Build Everything Else?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62259B-449E-6870-B65F-8E178A27B23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1456" y="752191"/>
            <a:ext cx="4777381" cy="318890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CF6FCB-AE15-4E74-A970-A9109C466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08" y="1655003"/>
            <a:ext cx="5458838" cy="45219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Hydrogen was only the beginning.</a:t>
            </a:r>
          </a:p>
          <a:p>
            <a:r>
              <a:rPr lang="en-US" b="1" dirty="0"/>
              <a:t>Can the same mathematics build: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helium?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carbon?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oxygen?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gold?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uranium?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C830AA-83AB-F982-60CF-675254A42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BF7722-E3CA-19D9-7A08-EB2603AB15B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5844" y="2524349"/>
            <a:ext cx="6549390" cy="4366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94BF88-8385-8802-B5D9-92605647508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2791" y="3383280"/>
            <a:ext cx="4783352" cy="305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7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50D4F-BE68-38A1-F3F7-0497206E5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316"/>
            <a:ext cx="12192000" cy="114562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3333FF"/>
                </a:solidFill>
              </a:rPr>
              <a:t>Each Family Provides More Quantum States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55B04-3D67-8440-A30D-951C7B775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237082"/>
            <a:ext cx="2743200" cy="365125"/>
          </a:xfrm>
        </p:spPr>
        <p:txBody>
          <a:bodyPr/>
          <a:lstStyle/>
          <a:p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t>30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1A5A9-3519-3FB6-BC55-2ABD0F1E23A0}"/>
              </a:ext>
            </a:extLst>
          </p:cNvPr>
          <p:cNvSpPr txBox="1"/>
          <p:nvPr/>
        </p:nvSpPr>
        <p:spPr>
          <a:xfrm>
            <a:off x="586408" y="1152939"/>
            <a:ext cx="11115261" cy="1412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008000"/>
                </a:solidFill>
              </a:rPr>
              <a:t>Each family contains a different number of probability distributions.</a:t>
            </a:r>
          </a:p>
          <a:p>
            <a:pPr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800" b="1" dirty="0">
                <a:solidFill>
                  <a:srgbClr val="FF0000"/>
                </a:solidFill>
              </a:rPr>
              <a:t>As the shapes become more elaborate the Quantum State Machine provides more places for electrons.</a:t>
            </a:r>
          </a:p>
        </p:txBody>
      </p:sp>
      <p:sp>
        <p:nvSpPr>
          <p:cNvPr id="13" name="AutoShape 3">
            <a:extLst>
              <a:ext uri="{FF2B5EF4-FFF2-40B4-BE49-F238E27FC236}">
                <a16:creationId xmlns:a16="http://schemas.microsoft.com/office/drawing/2014/main" id="{0F3E1B92-8F8C-DC11-5F3A-5F5B08271C49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85825" y="2712832"/>
            <a:ext cx="10517188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5">
            <a:extLst>
              <a:ext uri="{FF2B5EF4-FFF2-40B4-BE49-F238E27FC236}">
                <a16:creationId xmlns:a16="http://schemas.microsoft.com/office/drawing/2014/main" id="{73CD45C9-4DCA-173E-143A-929502442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888" y="3119232"/>
            <a:ext cx="3460750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Electron States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id="{115F8402-228B-98B4-EA4D-7A81E4C2B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2844595"/>
            <a:ext cx="2625725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Probability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7">
            <a:extLst>
              <a:ext uri="{FF2B5EF4-FFF2-40B4-BE49-F238E27FC236}">
                <a16:creationId xmlns:a16="http://schemas.microsoft.com/office/drawing/2014/main" id="{7B04F5B2-770D-A139-EDDB-2A59378068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3395457"/>
            <a:ext cx="2986088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Distributions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053D9D66-45E7-1A51-BE2F-A813CA2681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119232"/>
            <a:ext cx="1655763" cy="71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Family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DE89A0E8-B431-4E3F-CB9D-3D405BAE0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888" y="4033632"/>
            <a:ext cx="3984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10">
            <a:extLst>
              <a:ext uri="{FF2B5EF4-FFF2-40B4-BE49-F238E27FC236}">
                <a16:creationId xmlns:a16="http://schemas.microsoft.com/office/drawing/2014/main" id="{477D6438-0742-81EC-759A-D85091C58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4033632"/>
            <a:ext cx="4000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54E1964E-6555-07DB-C79C-58AD25A1AE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4033632"/>
            <a:ext cx="2058512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008000"/>
                </a:solidFill>
                <a:latin typeface="Aptos" panose="020B0004020202020204" pitchFamily="34" charset="0"/>
              </a:rPr>
              <a:t>s</a:t>
            </a:r>
            <a:r>
              <a:rPr kumimoji="0" lang="en-US" altLang="en-US" sz="2800" b="1" i="0" u="none" strike="noStrike" cap="none" normalizeH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 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ptos" panose="020B0004020202020204" pitchFamily="34" charset="0"/>
              </a:rPr>
              <a:t>= spherical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12">
            <a:extLst>
              <a:ext uri="{FF2B5EF4-FFF2-40B4-BE49-F238E27FC236}">
                <a16:creationId xmlns:a16="http://schemas.microsoft.com/office/drawing/2014/main" id="{513EDE68-A79B-6CF4-202A-9E8FB803E3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888" y="4554332"/>
            <a:ext cx="3984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6187229E-4C8B-C403-686B-FAA631EBC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4554332"/>
            <a:ext cx="4000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CDAF3A08-1CE2-4872-4487-E5FC634F6B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4554332"/>
            <a:ext cx="1886735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FF0000"/>
                </a:solidFill>
                <a:latin typeface="Aptos" panose="020B0004020202020204" pitchFamily="34" charset="0"/>
              </a:rPr>
              <a:t>p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 =</a:t>
            </a:r>
            <a:r>
              <a:rPr kumimoji="0" lang="en-US" altLang="en-US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Aptos" panose="020B0004020202020204" pitchFamily="34" charset="0"/>
              </a:rPr>
              <a:t> pointing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9C211002-CE7D-FA4F-2509-144013B576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888" y="5073445"/>
            <a:ext cx="588963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10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16">
            <a:extLst>
              <a:ext uri="{FF2B5EF4-FFF2-40B4-BE49-F238E27FC236}">
                <a16:creationId xmlns:a16="http://schemas.microsoft.com/office/drawing/2014/main" id="{64AB3D3B-FDBD-05EB-F94B-7B14832F14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5073445"/>
            <a:ext cx="400050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5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17">
            <a:extLst>
              <a:ext uri="{FF2B5EF4-FFF2-40B4-BE49-F238E27FC236}">
                <a16:creationId xmlns:a16="http://schemas.microsoft.com/office/drawing/2014/main" id="{CB673D22-CD11-9C75-99C5-E62FFDF575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5073445"/>
            <a:ext cx="232512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800" b="1" dirty="0">
                <a:solidFill>
                  <a:srgbClr val="7030A0"/>
                </a:solidFill>
                <a:latin typeface="Aptos" panose="020B0004020202020204" pitchFamily="34" charset="0"/>
              </a:rPr>
              <a:t>d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7030A0"/>
                </a:solidFill>
                <a:effectLst/>
                <a:latin typeface="Aptos" panose="020B0004020202020204" pitchFamily="34" charset="0"/>
              </a:rPr>
              <a:t> = directional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18">
            <a:extLst>
              <a:ext uri="{FF2B5EF4-FFF2-40B4-BE49-F238E27FC236}">
                <a16:creationId xmlns:a16="http://schemas.microsoft.com/office/drawing/2014/main" id="{7FD4D23B-7A6C-3BEB-EE4B-11654A4FB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9888" y="5589382"/>
            <a:ext cx="588963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14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F8F87A74-130A-2BA3-D335-82AB576015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9713" y="5589382"/>
            <a:ext cx="40005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7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0">
            <a:extLst>
              <a:ext uri="{FF2B5EF4-FFF2-40B4-BE49-F238E27FC236}">
                <a16:creationId xmlns:a16="http://schemas.microsoft.com/office/drawing/2014/main" id="{B2006020-7053-8EB4-F940-0D0BD13C7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5589382"/>
            <a:ext cx="142789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3333FF"/>
                </a:solidFill>
                <a:effectLst/>
                <a:latin typeface="Aptos" panose="020B0004020202020204" pitchFamily="34" charset="0"/>
              </a:rPr>
              <a:t>f  = fancy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2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9CE0A68D-28EF-49D9-B84B-5DAB387149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F5C922-5F71-B752-AC00-0889F71ED316}"/>
              </a:ext>
            </a:extLst>
          </p:cNvPr>
          <p:cNvSpPr/>
          <p:nvPr/>
        </p:nvSpPr>
        <p:spPr>
          <a:xfrm>
            <a:off x="0" y="0"/>
            <a:ext cx="7471047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96D9F6-E5EA-9A7A-8EB9-49ED7AC30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557"/>
            <a:ext cx="7315200" cy="1663995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Higher Shells Extend Farther from the Nucleus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A6A9F7D-5D0D-BD9D-0435-A6A7BCD0CF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709533"/>
            <a:ext cx="7454968" cy="49761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FA0C3DC-24DE-44E3-9D41-CAA5F3B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FF494-C732-42D8-6802-3480B2A8C0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9270" y="344557"/>
            <a:ext cx="4184506" cy="6513443"/>
          </a:xfrm>
        </p:spPr>
        <p:txBody>
          <a:bodyPr anchor="t">
            <a:normAutofit lnSpcReduction="10000"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Within one family, each new shell is larger than the previous one.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For example,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008000"/>
                </a:solidFill>
              </a:rPr>
              <a:t>1s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</a:rPr>
              <a:t>2s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7030A0"/>
                </a:solidFill>
              </a:rPr>
              <a:t>3s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3333FF"/>
                </a:solidFill>
              </a:rPr>
              <a:t>4s 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“s” shells are all spherical probability distributions, but each new shell: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008000"/>
                </a:solidFill>
              </a:rPr>
              <a:t>extends farther from the nucleus,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FF0000"/>
                </a:solidFill>
              </a:rPr>
              <a:t>occupies more space,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3333FF"/>
                </a:solidFill>
              </a:rPr>
              <a:t>and has higher energy.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400" b="1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EC9DCB04-9CA3-56CA-7866-531C073C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13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31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947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034654-AFE7-A99C-9AF3-3D0F26195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2AAA04-FB7E-4FA6-DEAE-93C849B1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E830AF8-B138-1732-DD76-59EE0A5FC66F}"/>
              </a:ext>
            </a:extLst>
          </p:cNvPr>
          <p:cNvSpPr/>
          <p:nvPr/>
        </p:nvSpPr>
        <p:spPr>
          <a:xfrm>
            <a:off x="0" y="0"/>
            <a:ext cx="7471047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7AAFE9-83CC-6FA1-3283-4B94DD2B4B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557"/>
            <a:ext cx="7315200" cy="1663995"/>
          </a:xfrm>
        </p:spPr>
        <p:txBody>
          <a:bodyPr anchor="t">
            <a:normAutofit/>
          </a:bodyPr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Within a Shell, New Families Become Larger.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DECA4EF-30EE-E2C9-7213-02ACE16F7E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6208" y="0"/>
            <a:ext cx="4775791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BEB89B-11A1-1776-7F41-985FD30B2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9270" y="136525"/>
            <a:ext cx="4184506" cy="6721475"/>
          </a:xfrm>
        </p:spPr>
        <p:txBody>
          <a:bodyPr anchor="t">
            <a:noAutofit/>
          </a:bodyPr>
          <a:lstStyle/>
          <a:p>
            <a:pPr marL="0" indent="0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200" b="1" dirty="0"/>
              <a:t>The Quantum State Machine predicts four families of probability distributions.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/>
              <a:t>As we move s → p → d → f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8000"/>
                </a:solidFill>
              </a:rPr>
              <a:t>the shapes become more elaborate, 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FF0000"/>
                </a:solidFill>
              </a:rPr>
              <a:t>the probability distributions occupy more space, 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3333FF"/>
                </a:solidFill>
              </a:rPr>
              <a:t>and the average electron distance from the nucleus increases.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/>
              <a:t>Yet within each family,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008000"/>
                </a:solidFill>
              </a:rPr>
              <a:t>all p orbitals have the same energy, 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FF0000"/>
                </a:solidFill>
              </a:rPr>
              <a:t>all d orbitals have the same energy, 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>
                <a:solidFill>
                  <a:srgbClr val="3333FF"/>
                </a:solidFill>
              </a:rPr>
              <a:t>all f orbitals have the same energy. 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200" b="1" dirty="0"/>
              <a:t>Only their orientation in space is different.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ED4ECC-84D4-90E6-AC60-7BBDC3106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80576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32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88D2E36-A052-BBA8-5EF7-4E3BE28077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62112"/>
            <a:ext cx="731520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57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113CC-6DCB-3C99-9EB6-9540D6CBC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788"/>
            <a:ext cx="4661154" cy="1481328"/>
          </a:xfrm>
        </p:spPr>
        <p:txBody>
          <a:bodyPr anchor="b">
            <a:normAutofit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Now Let's Continue Building the Atom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346847-1882-06CF-DD5D-007E43A27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530602"/>
            <a:ext cx="4558284" cy="432739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000" b="1" dirty="0"/>
              <a:t>We paused to learn the language. Now let's continue building the periodic table:</a:t>
            </a:r>
          </a:p>
          <a:p>
            <a:r>
              <a:rPr lang="en-US" sz="2000" b="1" dirty="0"/>
              <a:t>So far we have reached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Argon (18) </a:t>
            </a:r>
          </a:p>
          <a:p>
            <a:r>
              <a:rPr lang="en-US" sz="2000" b="1" dirty="0"/>
              <a:t>The next two elements should be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Potassium (19) </a:t>
            </a:r>
          </a:p>
          <a:p>
            <a:pPr lvl="1"/>
            <a:r>
              <a:rPr lang="en-US" sz="2000" b="1" dirty="0">
                <a:solidFill>
                  <a:srgbClr val="7030A0"/>
                </a:solidFill>
              </a:rPr>
              <a:t>Calcium (20) </a:t>
            </a:r>
          </a:p>
          <a:p>
            <a:r>
              <a:rPr lang="en-US" sz="2000" b="1" dirty="0"/>
              <a:t>So let’s continue to add protons and electrons one at a time?</a:t>
            </a:r>
          </a:p>
          <a:p>
            <a:r>
              <a:rPr lang="en-US" sz="2000" b="1" dirty="0">
                <a:solidFill>
                  <a:srgbClr val="3333FF"/>
                </a:solidFill>
              </a:rPr>
              <a:t>What happens next?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7576F5-5F84-91F6-4D57-B904580569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338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AAA440-9987-4C81-3DF4-055AC2A08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33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56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169DDF-0299-6261-D347-E0028B51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8F54B08-CDCA-F79C-5667-0069C8A4A2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5BA393-1C0B-9DBB-A8F3-17175A58E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788"/>
            <a:ext cx="4661154" cy="148132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The Quantum State Machine Predicts a Surprise!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4ED254D3-1095-B6A5-6DDA-29A176826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A989F-48F5-1D46-CF62-0935D41CF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/>
              <a:t>Argon’s outer shell has 3s and 3p completely filled.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spc="-50" dirty="0"/>
              <a:t>Physicists  predicted 3d to fill next before moving to the next shell 4s.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008000"/>
                </a:solidFill>
              </a:rPr>
              <a:t>But the Quantum State Machine predicts that: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4s has slightly lower energy.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FF0000"/>
                </a:solidFill>
              </a:rPr>
              <a:t>Therefore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the next two electrons enter 4s (not 3d)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>
                <a:solidFill>
                  <a:srgbClr val="7030A0"/>
                </a:solidFill>
              </a:rPr>
              <a:t>This produces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19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B98DE4-2B20-40E9-FD9D-5DDBECFC0B0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3387"/>
          </a:xfrm>
          <a:prstGeom prst="rect">
            <a:avLst/>
          </a:prstGeom>
        </p:spPr>
      </p:pic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3E4BC623-B86E-F6BC-3CA0-5D9994AA6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34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435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3F5EC3-6FDB-6F49-253A-80EB3AEC3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521EAE3-3EE0-E874-D8F2-D6022D33D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D52455-2D97-E1E5-778D-DB79E9CB8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788"/>
            <a:ext cx="4661154" cy="148132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The Quantum State Machine Predicts a Surprise!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274664D-6479-7749-2A6B-BD89EEF8D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F49A9B-A117-3AC5-3468-25E5F743F9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/>
              <a:t>Argon’s outer shell has 3s and 3p completely filled.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spc="-50" dirty="0"/>
              <a:t>Classical physics predicted 3d to fill next before moving to the next shell 4s.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008000"/>
                </a:solidFill>
              </a:rPr>
              <a:t>But the Quantum State Machine predicts that: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4s has slightly lower energy.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FF0000"/>
                </a:solidFill>
              </a:rPr>
              <a:t>Therefore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the next two electrons enter 4s (not 3d)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>
                <a:solidFill>
                  <a:srgbClr val="7030A0"/>
                </a:solidFill>
              </a:rPr>
              <a:t>This produces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Potassium (19)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Calcium (20)</a:t>
            </a:r>
            <a:endParaRPr lang="en-US" sz="1900" b="1" dirty="0">
              <a:solidFill>
                <a:srgbClr val="3333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21931C-E5B7-E518-ADCE-F1B1A9B15D4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07B8E8EE-51D5-461D-C0E7-BEBF8F342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35</a:t>
            </a:fld>
            <a:endParaRPr lang="en-US" sz="2000" b="1">
              <a:solidFill>
                <a:schemeClr val="tx1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AD095488-EE86-356F-FBF1-CD63FFEB09BB}"/>
              </a:ext>
            </a:extLst>
          </p:cNvPr>
          <p:cNvGrpSpPr/>
          <p:nvPr/>
        </p:nvGrpSpPr>
        <p:grpSpPr>
          <a:xfrm>
            <a:off x="5520690" y="282458"/>
            <a:ext cx="4091940" cy="4209532"/>
            <a:chOff x="5520690" y="282458"/>
            <a:chExt cx="4091940" cy="4209532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242C242F-0A11-C28E-79AF-D4867FFCC77B}"/>
                </a:ext>
              </a:extLst>
            </p:cNvPr>
            <p:cNvSpPr/>
            <p:nvPr/>
          </p:nvSpPr>
          <p:spPr>
            <a:xfrm>
              <a:off x="5520690" y="1291591"/>
              <a:ext cx="4091940" cy="3200399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EF2FBD-E14D-3863-F761-AD0A6DF6A921}"/>
                </a:ext>
              </a:extLst>
            </p:cNvPr>
            <p:cNvSpPr txBox="1"/>
            <p:nvPr/>
          </p:nvSpPr>
          <p:spPr>
            <a:xfrm>
              <a:off x="6346950" y="282458"/>
              <a:ext cx="24574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FF0000"/>
                  </a:solidFill>
                </a:rPr>
                <a:t>d (directional)</a:t>
              </a:r>
            </a:p>
          </p:txBody>
        </p: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BD8E1209-BDF2-E206-BFA9-B6EA5F5C2D8F}"/>
                </a:ext>
              </a:extLst>
            </p:cNvPr>
            <p:cNvCxnSpPr>
              <a:cxnSpLocks/>
              <a:stCxn id="20" idx="2"/>
              <a:endCxn id="12" idx="0"/>
            </p:cNvCxnSpPr>
            <p:nvPr/>
          </p:nvCxnSpPr>
          <p:spPr>
            <a:xfrm flipH="1">
              <a:off x="7566660" y="805678"/>
              <a:ext cx="9015" cy="485913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AE175CA-2504-DEB6-E4CE-7B16C262C155}"/>
              </a:ext>
            </a:extLst>
          </p:cNvPr>
          <p:cNvGrpSpPr/>
          <p:nvPr/>
        </p:nvGrpSpPr>
        <p:grpSpPr>
          <a:xfrm>
            <a:off x="5932170" y="4505706"/>
            <a:ext cx="5806440" cy="2052071"/>
            <a:chOff x="5932170" y="4505706"/>
            <a:chExt cx="5806440" cy="2052071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0240F24-A00F-888B-ED7C-8BF4B43C802A}"/>
                </a:ext>
              </a:extLst>
            </p:cNvPr>
            <p:cNvSpPr/>
            <p:nvPr/>
          </p:nvSpPr>
          <p:spPr>
            <a:xfrm>
              <a:off x="5932170" y="4505706"/>
              <a:ext cx="5806440" cy="980694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62C3CCA-E9BB-AFD3-81D3-5ADC03D25FCD}"/>
                </a:ext>
              </a:extLst>
            </p:cNvPr>
            <p:cNvSpPr txBox="1"/>
            <p:nvPr/>
          </p:nvSpPr>
          <p:spPr>
            <a:xfrm>
              <a:off x="7721015" y="6034557"/>
              <a:ext cx="2228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7030A0"/>
                  </a:solidFill>
                </a:rPr>
                <a:t>f (fancy)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B749F4D-F178-3AFF-007D-7CCB8E0F360D}"/>
                </a:ext>
              </a:extLst>
            </p:cNvPr>
            <p:cNvCxnSpPr>
              <a:cxnSpLocks/>
              <a:stCxn id="23" idx="0"/>
              <a:endCxn id="15" idx="2"/>
            </p:cNvCxnSpPr>
            <p:nvPr/>
          </p:nvCxnSpPr>
          <p:spPr>
            <a:xfrm flipH="1" flipV="1">
              <a:off x="8835390" y="5486400"/>
              <a:ext cx="50" cy="548157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BF438B8-AF0D-2CA4-AA34-C3E23FD10ED5}"/>
              </a:ext>
            </a:extLst>
          </p:cNvPr>
          <p:cNvGrpSpPr/>
          <p:nvPr/>
        </p:nvGrpSpPr>
        <p:grpSpPr>
          <a:xfrm>
            <a:off x="9612630" y="372709"/>
            <a:ext cx="2503170" cy="4119281"/>
            <a:chOff x="9612630" y="372709"/>
            <a:chExt cx="2503170" cy="4119281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24BF0756-8BAA-3C85-7F57-CD6B67CADF03}"/>
                </a:ext>
              </a:extLst>
            </p:cNvPr>
            <p:cNvSpPr/>
            <p:nvPr/>
          </p:nvSpPr>
          <p:spPr>
            <a:xfrm>
              <a:off x="9612630" y="1291591"/>
              <a:ext cx="2503170" cy="3200399"/>
            </a:xfrm>
            <a:prstGeom prst="roundRect">
              <a:avLst/>
            </a:prstGeom>
            <a:noFill/>
            <a:ln w="76200">
              <a:solidFill>
                <a:srgbClr val="3333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D5F92C-ED41-FC90-9B70-EEDF65C90C87}"/>
                </a:ext>
              </a:extLst>
            </p:cNvPr>
            <p:cNvSpPr txBox="1"/>
            <p:nvPr/>
          </p:nvSpPr>
          <p:spPr>
            <a:xfrm>
              <a:off x="9749790" y="372709"/>
              <a:ext cx="2228850" cy="4341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 sz="2800" b="1" dirty="0">
                  <a:solidFill>
                    <a:srgbClr val="3333FF"/>
                  </a:solidFill>
                </a:rPr>
                <a:t>p (pointing)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2490ACE0-F38C-2EB2-D1E3-BD639080AB0A}"/>
                </a:ext>
              </a:extLst>
            </p:cNvPr>
            <p:cNvCxnSpPr>
              <a:cxnSpLocks/>
              <a:stCxn id="21" idx="2"/>
              <a:endCxn id="9" idx="0"/>
            </p:cNvCxnSpPr>
            <p:nvPr/>
          </p:nvCxnSpPr>
          <p:spPr>
            <a:xfrm>
              <a:off x="10864215" y="806867"/>
              <a:ext cx="0" cy="484724"/>
            </a:xfrm>
            <a:prstGeom prst="straightConnector1">
              <a:avLst/>
            </a:prstGeom>
            <a:ln w="76200">
              <a:solidFill>
                <a:srgbClr val="3333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718CF3E-5A52-3944-D5F9-66FC92688E17}"/>
              </a:ext>
            </a:extLst>
          </p:cNvPr>
          <p:cNvGrpSpPr/>
          <p:nvPr/>
        </p:nvGrpSpPr>
        <p:grpSpPr>
          <a:xfrm>
            <a:off x="3952200" y="292608"/>
            <a:ext cx="2228850" cy="4199382"/>
            <a:chOff x="3952200" y="292608"/>
            <a:chExt cx="2228850" cy="4199382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C77F3B00-72EF-1AC4-5EA0-28BF33F30DAE}"/>
                </a:ext>
              </a:extLst>
            </p:cNvPr>
            <p:cNvSpPr/>
            <p:nvPr/>
          </p:nvSpPr>
          <p:spPr>
            <a:xfrm>
              <a:off x="4594860" y="1291591"/>
              <a:ext cx="925830" cy="3200399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6FE868C-5B8C-9443-D056-180673DEE729}"/>
                </a:ext>
              </a:extLst>
            </p:cNvPr>
            <p:cNvSpPr txBox="1"/>
            <p:nvPr/>
          </p:nvSpPr>
          <p:spPr>
            <a:xfrm>
              <a:off x="3952200" y="292608"/>
              <a:ext cx="222885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8000"/>
                  </a:solidFill>
                </a:rPr>
                <a:t>s (spherical)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121E7E90-9FEA-9AB6-78B2-957A193EAB18}"/>
                </a:ext>
              </a:extLst>
            </p:cNvPr>
            <p:cNvCxnSpPr>
              <a:cxnSpLocks/>
              <a:stCxn id="25" idx="2"/>
              <a:endCxn id="17" idx="0"/>
            </p:cNvCxnSpPr>
            <p:nvPr/>
          </p:nvCxnSpPr>
          <p:spPr>
            <a:xfrm flipH="1">
              <a:off x="5057775" y="815828"/>
              <a:ext cx="8850" cy="475763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3067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9BE28F-5B23-7DCF-D002-AC6277EC6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9A213E-3AA1-AB89-93D4-B51000F9B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C49ED-026D-9142-32D8-B823E0D68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788"/>
            <a:ext cx="4661154" cy="148132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The Quantum State Machine Predicts a Surprise!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2C6872D-CDF1-E9CB-5845-139A34101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C5935-5AD4-B66C-F3C3-81F718D8C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/>
              <a:t>Argon’s outer shell has 3s and 3p completely filled.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spc="-50" dirty="0"/>
              <a:t>Classical physics predicted 3d to fill next before moving to the next shell 4s.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008000"/>
                </a:solidFill>
              </a:rPr>
              <a:t>But the Quantum State Machine predicts that: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4s has slightly lower energy.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FF0000"/>
                </a:solidFill>
              </a:rPr>
              <a:t>Therefore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the next two electrons enter 4s (not 3d)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>
                <a:solidFill>
                  <a:srgbClr val="7030A0"/>
                </a:solidFill>
              </a:rPr>
              <a:t>This produces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Potassium (19)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Calcium (20)</a:t>
            </a:r>
            <a:endParaRPr lang="en-US" sz="1900" b="1" dirty="0">
              <a:solidFill>
                <a:srgbClr val="3333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4C5C30-0F9C-D100-31A6-9EDD0B79DD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791B428-7111-7F2E-FA70-262F65497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36</a:t>
            </a:fld>
            <a:endParaRPr lang="en-US" sz="2000" b="1">
              <a:solidFill>
                <a:schemeClr val="tx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BD69F94-B50E-86EB-553C-A7A19CB6413B}"/>
              </a:ext>
            </a:extLst>
          </p:cNvPr>
          <p:cNvGrpSpPr/>
          <p:nvPr/>
        </p:nvGrpSpPr>
        <p:grpSpPr>
          <a:xfrm>
            <a:off x="5929630" y="4546600"/>
            <a:ext cx="5806440" cy="1989944"/>
            <a:chOff x="5929630" y="4546600"/>
            <a:chExt cx="5806440" cy="1989944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CFBB253-86C8-590D-83AD-330A10024C3F}"/>
                </a:ext>
              </a:extLst>
            </p:cNvPr>
            <p:cNvSpPr/>
            <p:nvPr/>
          </p:nvSpPr>
          <p:spPr>
            <a:xfrm>
              <a:off x="5929630" y="4546600"/>
              <a:ext cx="5806440" cy="487680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8000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7BCFDB6-11F1-12FA-13E1-193C01C6382C}"/>
                </a:ext>
              </a:extLst>
            </p:cNvPr>
            <p:cNvSpPr txBox="1"/>
            <p:nvPr/>
          </p:nvSpPr>
          <p:spPr>
            <a:xfrm>
              <a:off x="7194550" y="5582437"/>
              <a:ext cx="3270250" cy="954107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solidFill>
                    <a:srgbClr val="008000"/>
                  </a:solidFill>
                </a:rPr>
                <a:t>Lanthanum Series</a:t>
              </a:r>
            </a:p>
            <a:p>
              <a:pPr algn="ctr"/>
              <a:r>
                <a:rPr lang="en-US" sz="2800" b="1" dirty="0">
                  <a:solidFill>
                    <a:srgbClr val="008000"/>
                  </a:solidFill>
                </a:rPr>
                <a:t>4f (fancy)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D8DB78F2-6FF7-17BE-C5B1-E1C573BF0DA0}"/>
                </a:ext>
              </a:extLst>
            </p:cNvPr>
            <p:cNvCxnSpPr>
              <a:cxnSpLocks/>
              <a:stCxn id="23" idx="0"/>
              <a:endCxn id="15" idx="2"/>
            </p:cNvCxnSpPr>
            <p:nvPr/>
          </p:nvCxnSpPr>
          <p:spPr>
            <a:xfrm flipV="1">
              <a:off x="8829675" y="5034280"/>
              <a:ext cx="3175" cy="548157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D5AD27E-9CB9-2A20-8E17-6D4391C415F5}"/>
              </a:ext>
            </a:extLst>
          </p:cNvPr>
          <p:cNvGrpSpPr/>
          <p:nvPr/>
        </p:nvGrpSpPr>
        <p:grpSpPr>
          <a:xfrm>
            <a:off x="2848184" y="3728852"/>
            <a:ext cx="3625939" cy="3139073"/>
            <a:chOff x="2848184" y="3728852"/>
            <a:chExt cx="3625939" cy="313907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74F2516-94AE-9383-56C4-5979D22F116F}"/>
                </a:ext>
              </a:extLst>
            </p:cNvPr>
            <p:cNvSpPr txBox="1"/>
            <p:nvPr/>
          </p:nvSpPr>
          <p:spPr>
            <a:xfrm>
              <a:off x="2848184" y="5667596"/>
              <a:ext cx="36259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8000"/>
                  </a:solidFill>
                </a:rPr>
                <a:t>The chemical properties of these elements are like Lanthanum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9F2166F-A0A9-7924-0DD6-58313176F8A8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V="1">
              <a:off x="4661154" y="3728852"/>
              <a:ext cx="896498" cy="1938744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0650896-7FBF-C124-6D46-E20CF7415954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V="1">
              <a:off x="4661154" y="4786885"/>
              <a:ext cx="860872" cy="880711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20496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1B153F-6A29-5716-2F3B-72E56F61BD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78C49F1-C3ED-8E64-081C-5E75BC129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F4A3F2-0646-A053-CD5F-B11EEA5A0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89788"/>
            <a:ext cx="4661154" cy="148132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3600" b="1" dirty="0">
                <a:solidFill>
                  <a:srgbClr val="3333FF"/>
                </a:solidFill>
              </a:rPr>
              <a:t>The Quantum State Machine Predicts a Surprise!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817EA574-7EF6-8A56-01DD-14F1520DCB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D15AD-2BA1-03AC-160A-4BE18538F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/>
              <a:t>Argon’s outer shell has 3s and 3p completely filled.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spc="-50" dirty="0"/>
              <a:t>Classical physics predicted 3d to fill next before moving to the next shell 4s.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008000"/>
                </a:solidFill>
              </a:rPr>
              <a:t>But the Quantum State Machine predicts that: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4s has slightly lower energy.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1900" b="1" dirty="0">
                <a:solidFill>
                  <a:srgbClr val="FF0000"/>
                </a:solidFill>
              </a:rPr>
              <a:t>Therefore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the next two electrons enter 4s (not 3d)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900" b="1" dirty="0">
                <a:solidFill>
                  <a:srgbClr val="7030A0"/>
                </a:solidFill>
              </a:rPr>
              <a:t>This produces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Potassium (19) 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en-US" sz="1900" b="1" dirty="0"/>
              <a:t>Calcium (20)</a:t>
            </a:r>
            <a:endParaRPr lang="en-US" sz="1900" b="1" dirty="0">
              <a:solidFill>
                <a:srgbClr val="3333F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E14371-1C1C-D494-0B91-93B17DBCCE2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CF3BF8F-C04A-E4E8-A2C0-3F53D81C9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37</a:t>
            </a:fld>
            <a:endParaRPr lang="en-US" sz="2000" b="1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916963A-2E2F-81C9-3F0F-266A539F12DF}"/>
              </a:ext>
            </a:extLst>
          </p:cNvPr>
          <p:cNvSpPr/>
          <p:nvPr/>
        </p:nvSpPr>
        <p:spPr>
          <a:xfrm>
            <a:off x="5929630" y="4946664"/>
            <a:ext cx="5806440" cy="487680"/>
          </a:xfrm>
          <a:prstGeom prst="roundRect">
            <a:avLst/>
          </a:prstGeom>
          <a:noFill/>
          <a:ln w="76200">
            <a:solidFill>
              <a:srgbClr val="3333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33FF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16A9D9C-A5BC-180B-C92D-072A9CD8312B}"/>
              </a:ext>
            </a:extLst>
          </p:cNvPr>
          <p:cNvSpPr txBox="1"/>
          <p:nvPr/>
        </p:nvSpPr>
        <p:spPr>
          <a:xfrm>
            <a:off x="7194550" y="5839621"/>
            <a:ext cx="3270250" cy="954107"/>
          </a:xfrm>
          <a:prstGeom prst="rect">
            <a:avLst/>
          </a:prstGeom>
          <a:noFill/>
          <a:ln>
            <a:solidFill>
              <a:srgbClr val="3333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3333FF"/>
                </a:solidFill>
              </a:rPr>
              <a:t>Actinium Series</a:t>
            </a:r>
          </a:p>
          <a:p>
            <a:pPr algn="ctr"/>
            <a:r>
              <a:rPr lang="en-US" sz="2800" b="1" dirty="0">
                <a:solidFill>
                  <a:srgbClr val="3333FF"/>
                </a:solidFill>
              </a:rPr>
              <a:t>5f (fancy)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2963B60-3BF4-E3D0-1A90-73B6197180C6}"/>
              </a:ext>
            </a:extLst>
          </p:cNvPr>
          <p:cNvCxnSpPr>
            <a:cxnSpLocks/>
            <a:stCxn id="23" idx="0"/>
            <a:endCxn id="15" idx="2"/>
          </p:cNvCxnSpPr>
          <p:nvPr/>
        </p:nvCxnSpPr>
        <p:spPr>
          <a:xfrm flipV="1">
            <a:off x="8829675" y="5434344"/>
            <a:ext cx="3175" cy="405277"/>
          </a:xfrm>
          <a:prstGeom prst="straightConnector1">
            <a:avLst/>
          </a:prstGeom>
          <a:ln w="76200">
            <a:solidFill>
              <a:srgbClr val="3333FF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732FB910-84A4-17D1-5350-C191DDAE9F91}"/>
              </a:ext>
            </a:extLst>
          </p:cNvPr>
          <p:cNvGrpSpPr/>
          <p:nvPr/>
        </p:nvGrpSpPr>
        <p:grpSpPr>
          <a:xfrm>
            <a:off x="2848184" y="4194495"/>
            <a:ext cx="3625939" cy="2673430"/>
            <a:chOff x="2848184" y="4194495"/>
            <a:chExt cx="3625939" cy="26734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2D225AE-B860-665B-316D-6D9FFB12094A}"/>
                </a:ext>
              </a:extLst>
            </p:cNvPr>
            <p:cNvSpPr txBox="1"/>
            <p:nvPr/>
          </p:nvSpPr>
          <p:spPr>
            <a:xfrm>
              <a:off x="2848184" y="5667596"/>
              <a:ext cx="362593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333FF"/>
                  </a:solidFill>
                </a:rPr>
                <a:t>The chemical properties of these elements are like Actinium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07D3513-2B78-C144-CA33-5E08A7C2A743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V="1">
              <a:off x="4661154" y="4194495"/>
              <a:ext cx="896498" cy="1473101"/>
            </a:xfrm>
            <a:prstGeom prst="straightConnector1">
              <a:avLst/>
            </a:prstGeom>
            <a:ln w="76200">
              <a:solidFill>
                <a:srgbClr val="3333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F1EE3B0F-2F10-6982-8FD8-DC5473812457}"/>
                </a:ext>
              </a:extLst>
            </p:cNvPr>
            <p:cNvCxnSpPr>
              <a:cxnSpLocks/>
              <a:stCxn id="16" idx="0"/>
            </p:cNvCxnSpPr>
            <p:nvPr/>
          </p:nvCxnSpPr>
          <p:spPr>
            <a:xfrm flipV="1">
              <a:off x="4661154" y="5192785"/>
              <a:ext cx="896498" cy="474811"/>
            </a:xfrm>
            <a:prstGeom prst="straightConnector1">
              <a:avLst/>
            </a:prstGeom>
            <a:ln w="76200">
              <a:solidFill>
                <a:srgbClr val="3333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112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5" grpId="0" animBg="1"/>
      <p:bldP spid="2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FD67B2-8A5B-693B-DA2A-32F118425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3E0B43-25E0-E03B-0F86-4D41F521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F1D4AF-DCE6-F43E-B6EF-1CD3B24C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The Transition Metals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640C045-A5DB-D206-A1B9-66CDA3106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DD3D4-86FF-34DA-D38F-E5E05CD8EC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8000"/>
                </a:solidFill>
              </a:rPr>
              <a:t>Once 4s is filled, the Quantum State Machine returns to</a:t>
            </a:r>
          </a:p>
          <a:p>
            <a:pPr lvl="1"/>
            <a:r>
              <a:rPr lang="en-US" sz="2000" b="1" dirty="0"/>
              <a:t>3d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Those five d orbitals hold 10 electrons</a:t>
            </a:r>
          </a:p>
          <a:p>
            <a:r>
              <a:rPr lang="en-US" sz="2000" b="1" dirty="0">
                <a:solidFill>
                  <a:srgbClr val="3333FF"/>
                </a:solidFill>
              </a:rPr>
              <a:t>As they fill, we move across the transition metals:</a:t>
            </a:r>
          </a:p>
          <a:p>
            <a:pPr marL="457200" lvl="1" indent="0">
              <a:buNone/>
            </a:pPr>
            <a:endParaRPr lang="en-US" sz="20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3AA170-A356-1BD8-5B91-2B4D3DFF246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1A61A-A6B9-41B9-E3F4-F6D87EDA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38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119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469967-239F-6215-B730-AA128BA76C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716ADF-EF2B-A7F1-4E19-8DBC16152C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D4429-9C99-7C5E-D462-D9D665EA7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The Transition Metals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097A8E89-FDE3-D752-F205-B9EE1213E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2711-FBCD-3787-5615-A4AC1909F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2000" b="1" dirty="0">
                <a:solidFill>
                  <a:srgbClr val="008000"/>
                </a:solidFill>
              </a:rPr>
              <a:t>Once 4s is filled, the Quantum State Machine returns to</a:t>
            </a:r>
          </a:p>
          <a:p>
            <a:pPr lvl="1"/>
            <a:r>
              <a:rPr lang="en-US" sz="2000" b="1" dirty="0"/>
              <a:t>3d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</a:rPr>
              <a:t>Those five d orbitals hold 10 electrons</a:t>
            </a:r>
          </a:p>
          <a:p>
            <a:r>
              <a:rPr lang="en-US" sz="2000" b="1" dirty="0">
                <a:solidFill>
                  <a:srgbClr val="3333FF"/>
                </a:solidFill>
              </a:rPr>
              <a:t>As they fill, we move across the transition metals:</a:t>
            </a:r>
          </a:p>
          <a:p>
            <a:pPr lvl="1"/>
            <a:r>
              <a:rPr lang="en-US" sz="2000" b="1" dirty="0"/>
              <a:t>Scandium (21)</a:t>
            </a:r>
          </a:p>
          <a:p>
            <a:pPr lvl="1"/>
            <a:r>
              <a:rPr lang="en-US" sz="2000" b="1" dirty="0"/>
              <a:t>↓</a:t>
            </a:r>
          </a:p>
          <a:p>
            <a:pPr lvl="1"/>
            <a:r>
              <a:rPr lang="en-US" sz="2000" b="1" dirty="0"/>
              <a:t>...</a:t>
            </a:r>
          </a:p>
          <a:p>
            <a:pPr lvl="1"/>
            <a:r>
              <a:rPr lang="en-US" sz="2000" b="1" dirty="0"/>
              <a:t>↓</a:t>
            </a:r>
          </a:p>
          <a:p>
            <a:pPr lvl="1"/>
            <a:r>
              <a:rPr lang="en-US" sz="2000" b="1" dirty="0"/>
              <a:t>Zinc (30)</a:t>
            </a:r>
            <a:endParaRPr lang="en-US" sz="2000" b="1" dirty="0">
              <a:solidFill>
                <a:srgbClr val="3333FF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FA0C360-7A3A-E0FD-6A36-194054AF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39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45EE8E-FB89-9663-D7DF-DE77B2BFEA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9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E1AA15-4CC5-B7A5-67DC-4B6670A32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41" y="296674"/>
            <a:ext cx="4766330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The Two-Electron Quantum State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BBF67-5F8B-8D13-5D1D-C12DE0DF49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" y="2047398"/>
            <a:ext cx="5216291" cy="4827315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We Began with Hydrogen in the last lecture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One proton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One electron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The simplest atom.</a:t>
            </a:r>
          </a:p>
          <a:p>
            <a:r>
              <a:rPr lang="en-US" b="1" dirty="0">
                <a:solidFill>
                  <a:schemeClr val="tx2"/>
                </a:solidFill>
              </a:rPr>
              <a:t>The Quantum State Machine predicted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An electron shell with its energy levels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Its spectrum.</a:t>
            </a:r>
          </a:p>
          <a:p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38F844-B712-EA39-DA74-972DE4FE6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1FCB83-00B4-49AA-E324-64E0CD2DA0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9390" y="838753"/>
            <a:ext cx="6012180" cy="5958016"/>
          </a:xfrm>
          <a:prstGeom prst="ellipse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D4853D3-91D5-005F-304E-DF166C628B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005" y="5497195"/>
            <a:ext cx="2827575" cy="136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0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D1E8C-4750-1C4F-113E-18D447AB38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DF2A1CE-C475-B918-8B40-9D9E39E34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F00CC4-B629-FA7C-97A0-F2D0F9F3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Fourth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FDEB6FE0-0E49-7444-43F6-F300F4A7D0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61558-D6BA-AC4E-5A7F-47904A7877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b="1" dirty="0"/>
              <a:t>After 3d is full, the Quantum State Machine fills 4p</a:t>
            </a:r>
          </a:p>
          <a:p>
            <a:r>
              <a:rPr lang="en-US" b="1" dirty="0">
                <a:solidFill>
                  <a:srgbClr val="008000"/>
                </a:solidFill>
              </a:rPr>
              <a:t>These six electrons carry us to</a:t>
            </a:r>
          </a:p>
          <a:p>
            <a:pPr marL="457200" lvl="1" indent="0"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B72971E-1C3F-D0E4-8765-93B66B3A24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40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25E8DA-829C-4E85-0924-EF3B65D4381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5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4D771D-4FCE-8B04-28B0-9018FCD195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D9996B0-92C8-D124-EB4C-CFF19BAD2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647BCC-6C13-97F0-5966-C56CEB9EF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Fourth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0B528F6B-9700-3413-D56D-3B65D74A7A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0BCE9-D349-69B1-A153-17D129E8F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b="1" dirty="0"/>
              <a:t>After 3d is full, the Quantum State Machine fills 4p</a:t>
            </a:r>
          </a:p>
          <a:p>
            <a:r>
              <a:rPr lang="en-US" b="1" dirty="0">
                <a:solidFill>
                  <a:srgbClr val="008000"/>
                </a:solidFill>
              </a:rPr>
              <a:t>These six electrons carry us to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Krypton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Atomic Number 36</a:t>
            </a:r>
            <a:endParaRPr lang="en-US" sz="2000" b="1" dirty="0">
              <a:solidFill>
                <a:srgbClr val="7030A0"/>
              </a:solidFill>
            </a:endParaRP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7B5EB26E-1538-BC35-9D63-AA9C0CEC8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41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DBE889-9906-5B0B-F13A-45FE437B8E1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8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337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ABEED-35F8-DE0B-3BC6-376DA3B1F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D28821B-F79C-F12C-30E2-F7D57D03A4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1465E0-6864-4999-13DF-87F5A75DA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Fourth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CF71D91-763F-7E80-55CF-36476713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A34D66-A9EB-A567-3929-7ACC30112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b="1" dirty="0"/>
              <a:t>IMPORTANT:</a:t>
            </a:r>
          </a:p>
          <a:p>
            <a:r>
              <a:rPr lang="en-US" b="1" dirty="0">
                <a:solidFill>
                  <a:srgbClr val="008000"/>
                </a:solidFill>
              </a:rPr>
              <a:t>Starting with row 4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The two 4s electrons are filled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Then the 10 3d electrons are filled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Finally the 6 4p electrons are filled</a:t>
            </a:r>
          </a:p>
          <a:p>
            <a:pPr marL="0" indent="0">
              <a:buNone/>
            </a:pPr>
            <a:r>
              <a:rPr lang="en-US" sz="2000" b="1" dirty="0"/>
              <a:t>The s and p orbitals are from the current shell but the d orbitals are from the previous shell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A4D5BD85-287D-6954-534B-6276858F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42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DA3A38-3336-5115-867D-84C89DC97EC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8184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9538EBC-E5F8-8639-409B-328C03CFF1F3}"/>
              </a:ext>
            </a:extLst>
          </p:cNvPr>
          <p:cNvGrpSpPr/>
          <p:nvPr/>
        </p:nvGrpSpPr>
        <p:grpSpPr>
          <a:xfrm>
            <a:off x="4661154" y="1144413"/>
            <a:ext cx="2869694" cy="2031608"/>
            <a:chOff x="4661154" y="1144413"/>
            <a:chExt cx="2869694" cy="203160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3E0197C7-653D-4E9B-B935-F49B47AC3506}"/>
                </a:ext>
              </a:extLst>
            </p:cNvPr>
            <p:cNvSpPr/>
            <p:nvPr/>
          </p:nvSpPr>
          <p:spPr>
            <a:xfrm>
              <a:off x="4661154" y="2669723"/>
              <a:ext cx="841288" cy="50629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8B09F30-60C3-258E-AAEA-D23131034927}"/>
                </a:ext>
              </a:extLst>
            </p:cNvPr>
            <p:cNvSpPr txBox="1"/>
            <p:nvPr/>
          </p:nvSpPr>
          <p:spPr>
            <a:xfrm>
              <a:off x="5408134" y="114441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4s (spherical)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0E938122-DFB1-91D4-A3A4-DDA7AEF5F8AE}"/>
                </a:ext>
              </a:extLst>
            </p:cNvPr>
            <p:cNvCxnSpPr>
              <a:stCxn id="17" idx="2"/>
              <a:endCxn id="10" idx="0"/>
            </p:cNvCxnSpPr>
            <p:nvPr/>
          </p:nvCxnSpPr>
          <p:spPr>
            <a:xfrm flipH="1">
              <a:off x="5081798" y="1606078"/>
              <a:ext cx="1387693" cy="1063645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6C4E52F-487D-17BA-A3A7-67CED4656FEF}"/>
              </a:ext>
            </a:extLst>
          </p:cNvPr>
          <p:cNvGrpSpPr/>
          <p:nvPr/>
        </p:nvGrpSpPr>
        <p:grpSpPr>
          <a:xfrm>
            <a:off x="5510236" y="1666927"/>
            <a:ext cx="4148114" cy="1509094"/>
            <a:chOff x="5510236" y="1666927"/>
            <a:chExt cx="4148114" cy="150909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B9C37C27-E309-7116-473A-2120CEE22DA6}"/>
                </a:ext>
              </a:extLst>
            </p:cNvPr>
            <p:cNvSpPr/>
            <p:nvPr/>
          </p:nvSpPr>
          <p:spPr>
            <a:xfrm>
              <a:off x="5510236" y="2669723"/>
              <a:ext cx="4148114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FDEF162-849D-4FEC-C4DD-88A671127DE1}"/>
                </a:ext>
              </a:extLst>
            </p:cNvPr>
            <p:cNvSpPr txBox="1"/>
            <p:nvPr/>
          </p:nvSpPr>
          <p:spPr>
            <a:xfrm>
              <a:off x="7171618" y="1666927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3d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85EEBFC-F471-9826-686A-13DC59F04BDD}"/>
                </a:ext>
              </a:extLst>
            </p:cNvPr>
            <p:cNvCxnSpPr>
              <a:endCxn id="4" idx="0"/>
            </p:cNvCxnSpPr>
            <p:nvPr/>
          </p:nvCxnSpPr>
          <p:spPr>
            <a:xfrm flipH="1">
              <a:off x="7584293" y="2139043"/>
              <a:ext cx="759607" cy="530680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A245EC39-0F71-FC4F-4C5A-AF73D91D5608}"/>
              </a:ext>
            </a:extLst>
          </p:cNvPr>
          <p:cNvGrpSpPr/>
          <p:nvPr/>
        </p:nvGrpSpPr>
        <p:grpSpPr>
          <a:xfrm>
            <a:off x="9498446" y="1144413"/>
            <a:ext cx="2519382" cy="2031608"/>
            <a:chOff x="9498446" y="1144413"/>
            <a:chExt cx="2519382" cy="203160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6B1F034C-F94B-CD51-C78D-33F07664EFC0}"/>
                </a:ext>
              </a:extLst>
            </p:cNvPr>
            <p:cNvSpPr/>
            <p:nvPr/>
          </p:nvSpPr>
          <p:spPr>
            <a:xfrm>
              <a:off x="9657703" y="2669723"/>
              <a:ext cx="2360125" cy="506298"/>
            </a:xfrm>
            <a:prstGeom prst="roundRect">
              <a:avLst/>
            </a:prstGeom>
            <a:noFill/>
            <a:ln w="76200">
              <a:solidFill>
                <a:srgbClr val="3333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E5FD34F-92D5-F56C-BEB8-86451683D6C7}"/>
                </a:ext>
              </a:extLst>
            </p:cNvPr>
            <p:cNvSpPr txBox="1"/>
            <p:nvPr/>
          </p:nvSpPr>
          <p:spPr>
            <a:xfrm>
              <a:off x="9498446" y="114441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333FF"/>
                  </a:solidFill>
                </a:rPr>
                <a:t>4p (pointing)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5667055-5592-5473-A612-C64FB96858A4}"/>
                </a:ext>
              </a:extLst>
            </p:cNvPr>
            <p:cNvCxnSpPr>
              <a:stCxn id="15" idx="2"/>
              <a:endCxn id="7" idx="0"/>
            </p:cNvCxnSpPr>
            <p:nvPr/>
          </p:nvCxnSpPr>
          <p:spPr>
            <a:xfrm>
              <a:off x="10559803" y="1606078"/>
              <a:ext cx="277963" cy="1063645"/>
            </a:xfrm>
            <a:prstGeom prst="straightConnector1">
              <a:avLst/>
            </a:prstGeom>
            <a:ln w="76200">
              <a:solidFill>
                <a:srgbClr val="3333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0024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055087-3880-0853-83A6-09D25FDE7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F13F5D8-A45E-09AF-484F-C5630AD4B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7289BE-D159-C90F-445B-9646285DD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Fifth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7AB54ADF-E18A-B86E-D12E-F4029312A0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2AEAF-5888-42FE-6B22-61EF12A82E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756" y="2462022"/>
            <a:ext cx="4327398" cy="4327398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b="1" dirty="0"/>
              <a:t>The same filling order as the fourth shell:</a:t>
            </a:r>
          </a:p>
          <a:p>
            <a:r>
              <a:rPr lang="en-US" b="1" dirty="0">
                <a:solidFill>
                  <a:srgbClr val="008000"/>
                </a:solidFill>
              </a:rPr>
              <a:t>Starting with row 5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The two 5s electrons are filled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Then the 10 4d electrons are filled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Finally the 6 5p electrons are filled</a:t>
            </a:r>
          </a:p>
          <a:p>
            <a:pPr marL="0" indent="0">
              <a:buNone/>
            </a:pPr>
            <a:r>
              <a:rPr lang="en-US" sz="2000" b="1" dirty="0"/>
              <a:t>The s and p orbitals are from the current shell but the d orbitals are from the previous shell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269DF0-BD22-B3C6-E529-75D5F9907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43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BFE9DFF-2DD9-0474-024D-3472EFC6399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BB9ECE04-61DE-7660-2327-EBAC6A23BAD2}"/>
              </a:ext>
            </a:extLst>
          </p:cNvPr>
          <p:cNvGrpSpPr/>
          <p:nvPr/>
        </p:nvGrpSpPr>
        <p:grpSpPr>
          <a:xfrm>
            <a:off x="4661154" y="1572524"/>
            <a:ext cx="2869694" cy="2031608"/>
            <a:chOff x="4661154" y="1144413"/>
            <a:chExt cx="2869694" cy="2031608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BC6A82D3-778B-1679-F09B-82EAB5172D7A}"/>
                </a:ext>
              </a:extLst>
            </p:cNvPr>
            <p:cNvSpPr/>
            <p:nvPr/>
          </p:nvSpPr>
          <p:spPr>
            <a:xfrm>
              <a:off x="4661154" y="2669723"/>
              <a:ext cx="841288" cy="50629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8F8640-B521-8C52-237A-4BCCFF73F76B}"/>
                </a:ext>
              </a:extLst>
            </p:cNvPr>
            <p:cNvSpPr txBox="1"/>
            <p:nvPr/>
          </p:nvSpPr>
          <p:spPr>
            <a:xfrm>
              <a:off x="5408134" y="114441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5s (spherical)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C1A0901E-A992-8F2A-B0D9-B83A195C7837}"/>
                </a:ext>
              </a:extLst>
            </p:cNvPr>
            <p:cNvCxnSpPr>
              <a:stCxn id="17" idx="2"/>
              <a:endCxn id="10" idx="0"/>
            </p:cNvCxnSpPr>
            <p:nvPr/>
          </p:nvCxnSpPr>
          <p:spPr>
            <a:xfrm flipH="1">
              <a:off x="5081798" y="1606078"/>
              <a:ext cx="1387693" cy="1063645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674173-8625-AFB0-6934-DE249EFAEFCF}"/>
              </a:ext>
            </a:extLst>
          </p:cNvPr>
          <p:cNvGrpSpPr/>
          <p:nvPr/>
        </p:nvGrpSpPr>
        <p:grpSpPr>
          <a:xfrm>
            <a:off x="5510236" y="2095038"/>
            <a:ext cx="4148114" cy="1509094"/>
            <a:chOff x="5510236" y="1666927"/>
            <a:chExt cx="4148114" cy="1509094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CD2F638C-4D69-EF72-2A7D-F2F15E0BB0AA}"/>
                </a:ext>
              </a:extLst>
            </p:cNvPr>
            <p:cNvSpPr/>
            <p:nvPr/>
          </p:nvSpPr>
          <p:spPr>
            <a:xfrm>
              <a:off x="5510236" y="2669723"/>
              <a:ext cx="4148114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9789B24-37B7-EE80-43B0-7D9FB9B21A66}"/>
                </a:ext>
              </a:extLst>
            </p:cNvPr>
            <p:cNvSpPr txBox="1"/>
            <p:nvPr/>
          </p:nvSpPr>
          <p:spPr>
            <a:xfrm>
              <a:off x="7171618" y="1666927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4d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3FF1320-E0F3-56C1-1514-F42AF35B5BB1}"/>
                </a:ext>
              </a:extLst>
            </p:cNvPr>
            <p:cNvCxnSpPr>
              <a:endCxn id="4" idx="0"/>
            </p:cNvCxnSpPr>
            <p:nvPr/>
          </p:nvCxnSpPr>
          <p:spPr>
            <a:xfrm flipH="1">
              <a:off x="7584293" y="2139043"/>
              <a:ext cx="759607" cy="530680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DAFBC16-857A-E312-B10A-012150337BF3}"/>
              </a:ext>
            </a:extLst>
          </p:cNvPr>
          <p:cNvGrpSpPr/>
          <p:nvPr/>
        </p:nvGrpSpPr>
        <p:grpSpPr>
          <a:xfrm>
            <a:off x="9486900" y="1094665"/>
            <a:ext cx="2530928" cy="2509467"/>
            <a:chOff x="9486900" y="1094665"/>
            <a:chExt cx="2530928" cy="25094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4AE72EDC-35FC-2A9D-F330-C7C1A8798E51}"/>
                </a:ext>
              </a:extLst>
            </p:cNvPr>
            <p:cNvSpPr/>
            <p:nvPr/>
          </p:nvSpPr>
          <p:spPr>
            <a:xfrm>
              <a:off x="9657703" y="3097834"/>
              <a:ext cx="2360125" cy="506298"/>
            </a:xfrm>
            <a:prstGeom prst="roundRect">
              <a:avLst/>
            </a:prstGeom>
            <a:noFill/>
            <a:ln w="76200">
              <a:solidFill>
                <a:srgbClr val="3333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4892E2A-0B82-31B9-92B6-8765FD780AFF}"/>
                </a:ext>
              </a:extLst>
            </p:cNvPr>
            <p:cNvSpPr txBox="1"/>
            <p:nvPr/>
          </p:nvSpPr>
          <p:spPr>
            <a:xfrm>
              <a:off x="9486900" y="1094665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3333FF"/>
                  </a:solidFill>
                </a:rPr>
                <a:t>5p (pointing)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54E1071C-57A7-4FA2-83DC-73E4FA8F8224}"/>
                </a:ext>
              </a:extLst>
            </p:cNvPr>
            <p:cNvCxnSpPr>
              <a:stCxn id="15" idx="2"/>
              <a:endCxn id="7" idx="0"/>
            </p:cNvCxnSpPr>
            <p:nvPr/>
          </p:nvCxnSpPr>
          <p:spPr>
            <a:xfrm>
              <a:off x="10548257" y="1556330"/>
              <a:ext cx="289509" cy="1541504"/>
            </a:xfrm>
            <a:prstGeom prst="straightConnector1">
              <a:avLst/>
            </a:prstGeom>
            <a:ln w="76200">
              <a:solidFill>
                <a:srgbClr val="3333FF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3042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1CAD37-37A4-1019-A489-1B77C05CF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3FE9B92-B334-5C06-BC2F-9EE440AA95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93581-8692-2C12-8410-B87D4D861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Filling the Sixth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5140A034-DC80-B087-AFF8-C1023D8C2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60D68-38A9-CA4B-B987-FEC4188C91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2462022"/>
            <a:ext cx="4429660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This is where both d an f enter the picture: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008000"/>
                </a:solidFill>
              </a:rPr>
              <a:t>Starting with row 6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The two 6s electrons are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7030A0"/>
                </a:solidFill>
              </a:rPr>
              <a:t>Then ONE 5d electron is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3333FF"/>
                </a:solidFill>
              </a:rPr>
              <a:t>Then the 14 electrons of the 4f subshell are filled.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The s electrons are from the current shell, then one d electron from the previous shell, and then the 14 f electrons from two shells back!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53B97E2-D3C8-2D9A-7763-6F68E1CE9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44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71A741-56CC-7944-2569-A1922B2165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7EE2818E-64CD-5A97-6822-0C5AE7767F13}"/>
              </a:ext>
            </a:extLst>
          </p:cNvPr>
          <p:cNvGrpSpPr/>
          <p:nvPr/>
        </p:nvGrpSpPr>
        <p:grpSpPr>
          <a:xfrm>
            <a:off x="4661154" y="801035"/>
            <a:ext cx="2323289" cy="3242935"/>
            <a:chOff x="4661154" y="361197"/>
            <a:chExt cx="2323289" cy="324293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27EEA5C1-F057-58F5-4D14-115DF79F564C}"/>
                </a:ext>
              </a:extLst>
            </p:cNvPr>
            <p:cNvSpPr/>
            <p:nvPr/>
          </p:nvSpPr>
          <p:spPr>
            <a:xfrm>
              <a:off x="4661154" y="3097834"/>
              <a:ext cx="841288" cy="50629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A59448-31A7-BD07-96D5-D5C5CA585C83}"/>
                </a:ext>
              </a:extLst>
            </p:cNvPr>
            <p:cNvSpPr txBox="1"/>
            <p:nvPr/>
          </p:nvSpPr>
          <p:spPr>
            <a:xfrm>
              <a:off x="4861729" y="361197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6s (spherical)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587CC03-3828-BB27-6FA5-82AD62E46A4E}"/>
                </a:ext>
              </a:extLst>
            </p:cNvPr>
            <p:cNvCxnSpPr>
              <a:stCxn id="17" idx="2"/>
              <a:endCxn id="10" idx="0"/>
            </p:cNvCxnSpPr>
            <p:nvPr/>
          </p:nvCxnSpPr>
          <p:spPr>
            <a:xfrm flipH="1">
              <a:off x="5081798" y="822862"/>
              <a:ext cx="841288" cy="227497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9EB2126-38B8-71A2-FC5F-B913AB888E45}"/>
              </a:ext>
            </a:extLst>
          </p:cNvPr>
          <p:cNvGrpSpPr/>
          <p:nvPr/>
        </p:nvGrpSpPr>
        <p:grpSpPr>
          <a:xfrm>
            <a:off x="5510236" y="1319863"/>
            <a:ext cx="4230106" cy="2724107"/>
            <a:chOff x="5510236" y="880025"/>
            <a:chExt cx="4230106" cy="2724107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810ACC32-3A05-A03C-4277-F87C9760BA5C}"/>
                </a:ext>
              </a:extLst>
            </p:cNvPr>
            <p:cNvSpPr/>
            <p:nvPr/>
          </p:nvSpPr>
          <p:spPr>
            <a:xfrm>
              <a:off x="5510236" y="3097834"/>
              <a:ext cx="412850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5520042-7F9F-AC67-337E-44F5A66BAC1F}"/>
                </a:ext>
              </a:extLst>
            </p:cNvPr>
            <p:cNvSpPr txBox="1"/>
            <p:nvPr/>
          </p:nvSpPr>
          <p:spPr>
            <a:xfrm>
              <a:off x="7425060" y="880025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5d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B74AECF6-095F-4FBE-C7ED-7D03E592BC48}"/>
                </a:ext>
              </a:extLst>
            </p:cNvPr>
            <p:cNvCxnSpPr>
              <a:cxnSpLocks/>
              <a:stCxn id="6" idx="0"/>
              <a:endCxn id="4" idx="0"/>
            </p:cNvCxnSpPr>
            <p:nvPr/>
          </p:nvCxnSpPr>
          <p:spPr>
            <a:xfrm flipH="1">
              <a:off x="5716661" y="1371600"/>
              <a:ext cx="2627239" cy="1726234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32F1BEB-8C56-DE1B-6B18-AC7320CA1968}"/>
              </a:ext>
            </a:extLst>
          </p:cNvPr>
          <p:cNvGrpSpPr/>
          <p:nvPr/>
        </p:nvGrpSpPr>
        <p:grpSpPr>
          <a:xfrm>
            <a:off x="5949257" y="598548"/>
            <a:ext cx="5949724" cy="4419302"/>
            <a:chOff x="5949257" y="563823"/>
            <a:chExt cx="5949724" cy="441930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A2F2B2F3-7DFF-84F2-645D-8A61809325AD}"/>
                </a:ext>
              </a:extLst>
            </p:cNvPr>
            <p:cNvSpPr/>
            <p:nvPr/>
          </p:nvSpPr>
          <p:spPr>
            <a:xfrm>
              <a:off x="5949257" y="4521459"/>
              <a:ext cx="5660357" cy="461666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ED50BFC-979C-139A-597B-9FA9FA1477EB}"/>
                </a:ext>
              </a:extLst>
            </p:cNvPr>
            <p:cNvSpPr txBox="1"/>
            <p:nvPr/>
          </p:nvSpPr>
          <p:spPr>
            <a:xfrm>
              <a:off x="9776267" y="56382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8000"/>
                  </a:solidFill>
                </a:rPr>
                <a:t>4f (fancy</a:t>
              </a:r>
              <a:r>
                <a:rPr lang="en-US" sz="2400" b="1" dirty="0">
                  <a:solidFill>
                    <a:srgbClr val="3333FF"/>
                  </a:solidFill>
                </a:rPr>
                <a:t>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5CA7F86-001C-E613-CA52-FE0673D4BBB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79436" y="1106513"/>
              <a:ext cx="2058188" cy="3495971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2287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5D456C-53B6-EE4D-A9B0-0A4364EAD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2D51B0E-6922-766F-2515-A03A1D627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326AEE-ADF2-9EC7-9A9B-95EDB59C5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Sixth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DF1CFE97-6D5D-85C4-E731-33C7D616F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8EB0B-A85C-42AD-866C-11047A83F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2462022"/>
            <a:ext cx="4429660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This is where both d an f enter the picture: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008000"/>
                </a:solidFill>
              </a:rPr>
              <a:t>Continuing with 5d and 6p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The remaining 9 5d  electrons are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7030A0"/>
                </a:solidFill>
              </a:rPr>
              <a:t>Then the 6 6p electrons are filled.</a:t>
            </a:r>
            <a:endParaRPr lang="en-US" sz="2000" b="1" dirty="0">
              <a:solidFill>
                <a:srgbClr val="3333FF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The 2 s and 6 p  electrons are from the current shell, then 10 d electrons are from the previous shell, and the the 14 f electrons from two shells back!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4A3857F4-F628-0B44-17EA-D788030EC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45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99B50E61-E1B4-D2B2-D339-9333B1DF2F4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D550D9C7-7641-DFEC-0B75-984906EA1780}"/>
              </a:ext>
            </a:extLst>
          </p:cNvPr>
          <p:cNvGrpSpPr/>
          <p:nvPr/>
        </p:nvGrpSpPr>
        <p:grpSpPr>
          <a:xfrm>
            <a:off x="5926750" y="499910"/>
            <a:ext cx="3726535" cy="3534340"/>
            <a:chOff x="5926750" y="500898"/>
            <a:chExt cx="3726535" cy="353434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AAFB7D2E-CDD6-6D9E-8EF6-901EB3ECFA1D}"/>
                </a:ext>
              </a:extLst>
            </p:cNvPr>
            <p:cNvSpPr/>
            <p:nvPr/>
          </p:nvSpPr>
          <p:spPr>
            <a:xfrm>
              <a:off x="5926750" y="3528940"/>
              <a:ext cx="3726535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F5A192-E37A-CADE-558B-4EBF14A3486B}"/>
                </a:ext>
              </a:extLst>
            </p:cNvPr>
            <p:cNvSpPr txBox="1"/>
            <p:nvPr/>
          </p:nvSpPr>
          <p:spPr>
            <a:xfrm>
              <a:off x="6267419" y="500898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5d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34483CDC-CAC2-F2A0-A8B8-34F2083046A6}"/>
                </a:ext>
              </a:extLst>
            </p:cNvPr>
            <p:cNvCxnSpPr>
              <a:cxnSpLocks/>
              <a:stCxn id="12" idx="2"/>
              <a:endCxn id="4" idx="0"/>
            </p:cNvCxnSpPr>
            <p:nvPr/>
          </p:nvCxnSpPr>
          <p:spPr>
            <a:xfrm>
              <a:off x="7425060" y="962563"/>
              <a:ext cx="364958" cy="2566377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712533F-B167-1AD6-A985-286E3B3D3C55}"/>
              </a:ext>
            </a:extLst>
          </p:cNvPr>
          <p:cNvGrpSpPr/>
          <p:nvPr/>
        </p:nvGrpSpPr>
        <p:grpSpPr>
          <a:xfrm>
            <a:off x="9623131" y="539393"/>
            <a:ext cx="2470150" cy="3496868"/>
            <a:chOff x="9623131" y="963463"/>
            <a:chExt cx="2470150" cy="3496868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6F6A61B-52D2-69AB-8E26-113C3E84E0D1}"/>
                </a:ext>
              </a:extLst>
            </p:cNvPr>
            <p:cNvSpPr/>
            <p:nvPr/>
          </p:nvSpPr>
          <p:spPr>
            <a:xfrm>
              <a:off x="9623131" y="3954034"/>
              <a:ext cx="2470150" cy="506297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7EBE7F-4414-785F-9571-17C05DEF361A}"/>
                </a:ext>
              </a:extLst>
            </p:cNvPr>
            <p:cNvSpPr txBox="1"/>
            <p:nvPr/>
          </p:nvSpPr>
          <p:spPr>
            <a:xfrm>
              <a:off x="9774269" y="96346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8000"/>
                  </a:solidFill>
                </a:rPr>
                <a:t>6p (pointing</a:t>
              </a:r>
              <a:r>
                <a:rPr lang="en-US" sz="2400" b="1" dirty="0">
                  <a:solidFill>
                    <a:srgbClr val="3333FF"/>
                  </a:solidFill>
                </a:rPr>
                <a:t>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C73F23D9-C7D1-86A5-AAA7-2EA4CC231E1F}"/>
                </a:ext>
              </a:extLst>
            </p:cNvPr>
            <p:cNvCxnSpPr>
              <a:cxnSpLocks/>
              <a:stCxn id="15" idx="2"/>
              <a:endCxn id="7" idx="0"/>
            </p:cNvCxnSpPr>
            <p:nvPr/>
          </p:nvCxnSpPr>
          <p:spPr>
            <a:xfrm>
              <a:off x="10835626" y="1425128"/>
              <a:ext cx="22580" cy="2528906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7400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8D29A0-42B7-AEEC-5904-AF89AB1232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9989C14-DDF8-255C-C01D-A5A0C005E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017414-EF6D-7781-C24B-8F095EEDA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Filling the Seventh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1CF6F1F7-08ED-BCC7-6723-062957F029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A9504-E61A-0277-0AE1-3985D8D1C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2462022"/>
            <a:ext cx="4429660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This is where both d an f enter the picture: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008000"/>
                </a:solidFill>
              </a:rPr>
              <a:t>Starting with row 7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The two 7s electrons are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7030A0"/>
                </a:solidFill>
              </a:rPr>
              <a:t>Then ONE 6d electron is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3333FF"/>
                </a:solidFill>
              </a:rPr>
              <a:t>Then the 14 electrons of the 5f subshell are filled.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The s electrons are from the current shell, then one d electron from the previous shell, and then the 14 f electrons from two shells back!</a:t>
            </a:r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AC48335-34DC-1A2B-4DE4-4329A340A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46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6DB5BBD-0FBC-7BB1-84F9-F82D02C35A0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371600"/>
            <a:ext cx="7543800" cy="4245643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472352D-E816-003C-2966-9898E33839D0}"/>
              </a:ext>
            </a:extLst>
          </p:cNvPr>
          <p:cNvGrpSpPr/>
          <p:nvPr/>
        </p:nvGrpSpPr>
        <p:grpSpPr>
          <a:xfrm>
            <a:off x="4661154" y="1020862"/>
            <a:ext cx="2665966" cy="3434285"/>
            <a:chOff x="4661154" y="1020862"/>
            <a:chExt cx="2665966" cy="343428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9B637D4-4626-2F62-9C92-C1C827ACDE4A}"/>
                </a:ext>
              </a:extLst>
            </p:cNvPr>
            <p:cNvSpPr/>
            <p:nvPr/>
          </p:nvSpPr>
          <p:spPr>
            <a:xfrm>
              <a:off x="4661154" y="3948849"/>
              <a:ext cx="841288" cy="506298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F6C7BB-F5DF-C056-719F-911B867368E5}"/>
                </a:ext>
              </a:extLst>
            </p:cNvPr>
            <p:cNvSpPr txBox="1"/>
            <p:nvPr/>
          </p:nvSpPr>
          <p:spPr>
            <a:xfrm>
              <a:off x="5204406" y="1020862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FF0000"/>
                  </a:solidFill>
                </a:rPr>
                <a:t>7s (spherical)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53C5C84-9B6B-5144-18F7-536577538FF8}"/>
                </a:ext>
              </a:extLst>
            </p:cNvPr>
            <p:cNvCxnSpPr>
              <a:stCxn id="17" idx="2"/>
              <a:endCxn id="10" idx="0"/>
            </p:cNvCxnSpPr>
            <p:nvPr/>
          </p:nvCxnSpPr>
          <p:spPr>
            <a:xfrm flipH="1">
              <a:off x="5081798" y="1482527"/>
              <a:ext cx="1183965" cy="2466322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76883C9-943E-2F5D-4EBD-4C8FA614FECF}"/>
              </a:ext>
            </a:extLst>
          </p:cNvPr>
          <p:cNvGrpSpPr/>
          <p:nvPr/>
        </p:nvGrpSpPr>
        <p:grpSpPr>
          <a:xfrm>
            <a:off x="5510236" y="1482527"/>
            <a:ext cx="3991305" cy="2972620"/>
            <a:chOff x="5510236" y="1482527"/>
            <a:chExt cx="3991305" cy="297262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8A62DC8-3C14-29A5-7BA5-8DB5814FAAF1}"/>
                </a:ext>
              </a:extLst>
            </p:cNvPr>
            <p:cNvSpPr/>
            <p:nvPr/>
          </p:nvSpPr>
          <p:spPr>
            <a:xfrm>
              <a:off x="5510236" y="3948849"/>
              <a:ext cx="412850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AA2D07-8C22-BD8F-A3AD-0121CEDED376}"/>
                </a:ext>
              </a:extLst>
            </p:cNvPr>
            <p:cNvSpPr txBox="1"/>
            <p:nvPr/>
          </p:nvSpPr>
          <p:spPr>
            <a:xfrm>
              <a:off x="7186259" y="1482527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6d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CCCBE56-13FE-9AE9-6DEE-A26B6153CC40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 flipH="1">
              <a:off x="5716661" y="2047246"/>
              <a:ext cx="2615960" cy="1901603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A3DCBDF-BE25-303B-9AFA-C84C662C2FE9}"/>
              </a:ext>
            </a:extLst>
          </p:cNvPr>
          <p:cNvGrpSpPr/>
          <p:nvPr/>
        </p:nvGrpSpPr>
        <p:grpSpPr>
          <a:xfrm>
            <a:off x="5975761" y="1009725"/>
            <a:ext cx="5949724" cy="4419302"/>
            <a:chOff x="5949257" y="563823"/>
            <a:chExt cx="5949724" cy="441930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3D269E8F-6E30-86D7-3609-FE2DE307E491}"/>
                </a:ext>
              </a:extLst>
            </p:cNvPr>
            <p:cNvSpPr/>
            <p:nvPr/>
          </p:nvSpPr>
          <p:spPr>
            <a:xfrm>
              <a:off x="5949257" y="4521459"/>
              <a:ext cx="5660357" cy="461666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5B81D92-18D2-00FC-7BA9-44989B2DF44E}"/>
                </a:ext>
              </a:extLst>
            </p:cNvPr>
            <p:cNvSpPr txBox="1"/>
            <p:nvPr/>
          </p:nvSpPr>
          <p:spPr>
            <a:xfrm>
              <a:off x="9776267" y="563823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8000"/>
                  </a:solidFill>
                </a:rPr>
                <a:t>5f (fancy</a:t>
              </a:r>
              <a:r>
                <a:rPr lang="en-US" sz="2400" b="1" dirty="0">
                  <a:solidFill>
                    <a:srgbClr val="3333FF"/>
                  </a:solidFill>
                </a:rPr>
                <a:t>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7A31853C-2B3A-D0B5-4435-26A5E56A8D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79436" y="1106513"/>
              <a:ext cx="2058188" cy="3495971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851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D70C6-1CDD-D368-3358-937E0A9D1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B8D70A2-7DF1-6480-0BB3-37F57D4C25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EF5D0A-1190-072A-11EB-6A142915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7711"/>
            <a:ext cx="4661154" cy="1853405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b="1" dirty="0">
                <a:solidFill>
                  <a:srgbClr val="3333FF"/>
                </a:solidFill>
              </a:rPr>
              <a:t>Completing the Seventh Shell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D92F68C-852C-6CFA-6B12-FF0858C69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FFB4C-8DAA-9AC0-FDA2-676149116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2462022"/>
            <a:ext cx="4429660" cy="4327398"/>
          </a:xfrm>
        </p:spPr>
        <p:txBody>
          <a:bodyPr anchor="t">
            <a:no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This is where both d an f enter the picture: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008000"/>
                </a:solidFill>
              </a:rPr>
              <a:t>Continuing with 6d and 7p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FF0000"/>
                </a:solidFill>
              </a:rPr>
              <a:t>The remaining 9 6d  electrons are filled.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000" b="1" dirty="0">
                <a:solidFill>
                  <a:srgbClr val="7030A0"/>
                </a:solidFill>
              </a:rPr>
              <a:t>Then the 6 6p electrons are filled.</a:t>
            </a:r>
            <a:endParaRPr lang="en-US" sz="2000" b="1" dirty="0">
              <a:solidFill>
                <a:srgbClr val="3333FF"/>
              </a:solidFill>
            </a:endParaRP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000" b="1" dirty="0"/>
              <a:t>The s electrons are from the current shell, then one d electron from the previous shell, and then the 14 f electrons from two shells back!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0575E23-577B-0A2C-4AA4-1FB8FCA55E3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1426192"/>
            <a:ext cx="7543800" cy="4245643"/>
          </a:xfrm>
          <a:prstGeom prst="rect">
            <a:avLst/>
          </a:prstGeom>
        </p:spPr>
      </p:pic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8056333-5686-9E36-5F21-119E8BF11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47</a:t>
            </a:fld>
            <a:endParaRPr lang="en-US" sz="2000" b="1">
              <a:solidFill>
                <a:schemeClr val="tx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FE2FD98-9273-60A3-DE17-A94BE8A163AE}"/>
              </a:ext>
            </a:extLst>
          </p:cNvPr>
          <p:cNvGrpSpPr/>
          <p:nvPr/>
        </p:nvGrpSpPr>
        <p:grpSpPr>
          <a:xfrm>
            <a:off x="5854415" y="1162342"/>
            <a:ext cx="3756724" cy="3292805"/>
            <a:chOff x="5854415" y="1162342"/>
            <a:chExt cx="3756724" cy="3292805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D7F72E36-A6BC-166F-9A48-922C0ED73E18}"/>
                </a:ext>
              </a:extLst>
            </p:cNvPr>
            <p:cNvSpPr/>
            <p:nvPr/>
          </p:nvSpPr>
          <p:spPr>
            <a:xfrm>
              <a:off x="5854415" y="3948849"/>
              <a:ext cx="3756724" cy="506298"/>
            </a:xfrm>
            <a:prstGeom prst="roundRect">
              <a:avLst/>
            </a:prstGeom>
            <a:noFill/>
            <a:ln w="76200">
              <a:solidFill>
                <a:srgbClr val="7030A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AF11F8E-D140-9473-FE8F-41F4121E3B83}"/>
                </a:ext>
              </a:extLst>
            </p:cNvPr>
            <p:cNvSpPr txBox="1"/>
            <p:nvPr/>
          </p:nvSpPr>
          <p:spPr>
            <a:xfrm>
              <a:off x="5854415" y="1162342"/>
              <a:ext cx="23152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7030A0"/>
                  </a:solidFill>
                </a:rPr>
                <a:t>6d (directional)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1578EC8-6E4F-DF0F-2DDD-3F8BBD5EE984}"/>
                </a:ext>
              </a:extLst>
            </p:cNvPr>
            <p:cNvCxnSpPr>
              <a:cxnSpLocks/>
              <a:endCxn id="4" idx="0"/>
            </p:cNvCxnSpPr>
            <p:nvPr/>
          </p:nvCxnSpPr>
          <p:spPr>
            <a:xfrm>
              <a:off x="7185991" y="1552415"/>
              <a:ext cx="546786" cy="2396434"/>
            </a:xfrm>
            <a:prstGeom prst="straightConnector1">
              <a:avLst/>
            </a:prstGeom>
            <a:ln w="76200">
              <a:solidFill>
                <a:srgbClr val="7030A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5C42E60-D8A4-203F-AD77-DE863566A97A}"/>
              </a:ext>
            </a:extLst>
          </p:cNvPr>
          <p:cNvGrpSpPr/>
          <p:nvPr/>
        </p:nvGrpSpPr>
        <p:grpSpPr>
          <a:xfrm>
            <a:off x="9646512" y="428580"/>
            <a:ext cx="2402964" cy="4026567"/>
            <a:chOff x="9646512" y="428580"/>
            <a:chExt cx="2402964" cy="40265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73500C4-0E61-166F-A05F-E0695D4235B9}"/>
                </a:ext>
              </a:extLst>
            </p:cNvPr>
            <p:cNvSpPr/>
            <p:nvPr/>
          </p:nvSpPr>
          <p:spPr>
            <a:xfrm>
              <a:off x="9646512" y="3965281"/>
              <a:ext cx="2402964" cy="489866"/>
            </a:xfrm>
            <a:prstGeom prst="roundRect">
              <a:avLst/>
            </a:prstGeom>
            <a:noFill/>
            <a:ln w="76200">
              <a:solidFill>
                <a:srgbClr val="008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E40A356-1007-D8C2-5DD0-18C041D56D95}"/>
                </a:ext>
              </a:extLst>
            </p:cNvPr>
            <p:cNvSpPr txBox="1"/>
            <p:nvPr/>
          </p:nvSpPr>
          <p:spPr>
            <a:xfrm>
              <a:off x="9823960" y="428580"/>
              <a:ext cx="212271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rgbClr val="008000"/>
                  </a:solidFill>
                </a:rPr>
                <a:t>5f (fancy</a:t>
              </a:r>
              <a:r>
                <a:rPr lang="en-US" sz="2400" b="1" dirty="0">
                  <a:solidFill>
                    <a:srgbClr val="3333FF"/>
                  </a:solidFill>
                </a:rPr>
                <a:t>)</a:t>
              </a: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119A3A1-D243-8908-61BA-0E86CE3F49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77660" y="985781"/>
              <a:ext cx="7657" cy="2965807"/>
            </a:xfrm>
            <a:prstGeom prst="straightConnector1">
              <a:avLst/>
            </a:prstGeom>
            <a:ln w="76200">
              <a:solidFill>
                <a:srgbClr val="008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4926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05068C6-7D6A-2F93-22BB-D311BCE2D8E6}"/>
              </a:ext>
            </a:extLst>
          </p:cNvPr>
          <p:cNvSpPr/>
          <p:nvPr/>
        </p:nvSpPr>
        <p:spPr>
          <a:xfrm>
            <a:off x="0" y="0"/>
            <a:ext cx="6811617" cy="7089913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53772-0ADA-B872-3B5C-79186378FD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65" y="153091"/>
            <a:ext cx="6599582" cy="132556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FF00"/>
                </a:solidFill>
              </a:rPr>
              <a:t>The Periodic Table Emerges Naturally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9A139-5AAE-8CCD-E06F-BC131ED66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0217" y="238540"/>
            <a:ext cx="4883426" cy="5915302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b="1" dirty="0">
                <a:solidFill>
                  <a:srgbClr val="3333FF"/>
                </a:solidFill>
              </a:rPr>
              <a:t>Every element is produced by adding one proton and one electron  at a time.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008000"/>
                </a:solidFill>
              </a:rPr>
              <a:t>Each new electron occupies the lowest-energy probability distribution predicted by the Quantum State Machine.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sz="2800" b="1" dirty="0">
                <a:solidFill>
                  <a:srgbClr val="FF0000"/>
                </a:solidFill>
              </a:rPr>
              <a:t>The periodic table is simply the record of that filling process.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F60D4-05BE-1FCE-F990-7FA9A2B2C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t>48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B60F858-20D0-860D-750A-766A69E1688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65" y="1711257"/>
            <a:ext cx="6718852" cy="487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3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EFA917-5E3E-EFB7-E3C0-20D152C0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18" y="365496"/>
            <a:ext cx="9392421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What are the Most Chemically Stable Elements?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35738-EEBD-4D83-42A9-C4550DAAD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68" y="2291640"/>
            <a:ext cx="4958966" cy="45663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Chemical Stability</a:t>
            </a:r>
          </a:p>
          <a:p>
            <a:r>
              <a:rPr lang="en-US" b="1" dirty="0">
                <a:solidFill>
                  <a:srgbClr val="008000"/>
                </a:solidFill>
              </a:rPr>
              <a:t>Filled outer electron shells produce</a:t>
            </a:r>
          </a:p>
          <a:p>
            <a:pPr lvl="1"/>
            <a:r>
              <a:rPr lang="en-US" sz="2800" b="1" dirty="0"/>
              <a:t>chemical stability.</a:t>
            </a:r>
          </a:p>
          <a:p>
            <a:r>
              <a:rPr lang="en-US" b="1" dirty="0"/>
              <a:t>Examples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Helium 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Neon 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Argon</a:t>
            </a:r>
            <a:r>
              <a:rPr lang="en-US" sz="2800" b="1" dirty="0"/>
              <a:t> </a:t>
            </a:r>
          </a:p>
          <a:p>
            <a:pPr marL="0" indent="0">
              <a:buNone/>
            </a:pPr>
            <a:r>
              <a:rPr lang="en-US" b="1" dirty="0"/>
              <a:t>These atoms are the noble gases.</a:t>
            </a:r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323E23-9990-9F74-A4C6-DD158215E1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624" y="1843272"/>
            <a:ext cx="6492324" cy="4333625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2F27A2-9600-F7FA-8C0E-279C9A803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49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08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FCA6716-283F-794A-46D3-65D836EA2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6361866-57F4-0565-94C9-A401BAF1F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4627442-338C-F3B6-A86A-4F7822DCE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E68E79-C476-216C-476C-F47459051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41" y="296674"/>
            <a:ext cx="4766330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What If We Add One Neutron?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757552-1954-D888-7ADB-063B61D02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" y="2047398"/>
            <a:ext cx="5216291" cy="4827315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b="1" dirty="0"/>
              <a:t>Then we let the Quantum State Machine predict Deuterium:</a:t>
            </a:r>
          </a:p>
          <a:p>
            <a:r>
              <a:rPr lang="en-US" b="1" dirty="0"/>
              <a:t>Deuterium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One proton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One neutron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One electron</a:t>
            </a:r>
          </a:p>
          <a:p>
            <a:r>
              <a:rPr lang="en-US" b="1" dirty="0"/>
              <a:t>Chemically,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it behaves almost exactly like hydrogen.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6FD31CA-4569-2E24-50F1-5C8BC68F25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A64A879-6EF6-94D9-4F01-FACF1B6165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3E6689B-E1B3-EA9E-1593-0EE2F82EC7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F692ABE-8F0A-A5AF-1363-EBF5322E7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0DD03BC-590C-05B0-EDB9-36D071FDCB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5B673C-4BDB-17F2-4BC3-50BF31C07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86D5D74-BC88-FCB8-6A35-83E1D87327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698" y="599699"/>
            <a:ext cx="6016752" cy="625830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88580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6A7369-5088-E481-5071-78733BF6D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D7EE7D-C2E2-5C3F-DA7B-30A63E0B22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C4D4C6DB-2985-84D8-15B7-F61CCDB438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B449A-72B4-62EC-63A4-3F3127D1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19" y="365496"/>
            <a:ext cx="8391882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Two Different Concepts of Stability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0AE243-4BA8-D377-D636-A877E8FA4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68" y="2291640"/>
            <a:ext cx="4958966" cy="4566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Nuclear Stability Is Different</a:t>
            </a:r>
          </a:p>
          <a:p>
            <a:r>
              <a:rPr lang="en-US" b="1" dirty="0">
                <a:solidFill>
                  <a:srgbClr val="008000"/>
                </a:solidFill>
              </a:rPr>
              <a:t>Do not confuse</a:t>
            </a:r>
          </a:p>
          <a:p>
            <a:pPr lvl="1"/>
            <a:r>
              <a:rPr lang="en-US" sz="2800" b="1" dirty="0"/>
              <a:t>chemical stability</a:t>
            </a:r>
            <a:endParaRPr lang="en-US" b="1" dirty="0"/>
          </a:p>
          <a:p>
            <a:r>
              <a:rPr lang="en-US" b="1" dirty="0">
                <a:solidFill>
                  <a:srgbClr val="FF0000"/>
                </a:solidFill>
              </a:rPr>
              <a:t>with</a:t>
            </a:r>
          </a:p>
          <a:p>
            <a:pPr lvl="1"/>
            <a:r>
              <a:rPr lang="en-US" sz="2800" b="1" dirty="0"/>
              <a:t>nuclear stability.</a:t>
            </a:r>
          </a:p>
          <a:p>
            <a:r>
              <a:rPr lang="en-US" b="1" dirty="0">
                <a:solidFill>
                  <a:srgbClr val="7030A0"/>
                </a:solidFill>
              </a:rPr>
              <a:t>They arise from completely different physics.</a:t>
            </a:r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6070B0-2BE7-FF2B-E09C-044CB0BF775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624" y="1843272"/>
            <a:ext cx="6492324" cy="4333625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E2B0AAD-9D89-DDB1-5F0A-CACE991FFB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BD31BD-8730-2E02-B83D-BAD30ECA9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50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60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E0BB37-5D2C-6578-4804-0EBA1A94D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E0ACDE9-FDFF-795C-990B-5A092A96C2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57BFC0A-1DEE-ECC9-2A78-C3535D8F5E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E29377-E284-BE2B-62A2-C08B79A08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19" y="365496"/>
            <a:ext cx="8391882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The Quantum State Machine Predicts Both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2D11C-43C6-D21D-7F6D-5DAF16212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68" y="2291640"/>
            <a:ext cx="4958966" cy="4566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Nuclear Binding Energy</a:t>
            </a:r>
          </a:p>
          <a:p>
            <a:r>
              <a:rPr lang="en-US" b="1" dirty="0">
                <a:solidFill>
                  <a:srgbClr val="008000"/>
                </a:solidFill>
              </a:rPr>
              <a:t>The most tightly bound nuclei are near</a:t>
            </a:r>
          </a:p>
          <a:p>
            <a:pPr lvl="1"/>
            <a:r>
              <a:rPr lang="en-US" sz="2800" b="1" dirty="0"/>
              <a:t>Iron-56</a:t>
            </a:r>
          </a:p>
          <a:p>
            <a:r>
              <a:rPr lang="en-US" b="1" dirty="0">
                <a:solidFill>
                  <a:srgbClr val="FF0000"/>
                </a:solidFill>
              </a:rPr>
              <a:t>and</a:t>
            </a:r>
          </a:p>
          <a:p>
            <a:pPr lvl="1"/>
            <a:r>
              <a:rPr lang="en-US" sz="2800" b="1" dirty="0"/>
              <a:t>Nickel-62</a:t>
            </a:r>
          </a:p>
          <a:p>
            <a:r>
              <a:rPr lang="en-US" b="1" dirty="0">
                <a:solidFill>
                  <a:srgbClr val="7030A0"/>
                </a:solidFill>
              </a:rPr>
              <a:t>Fusion in stars naturally moves toward this region.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This is Nuclear Stability (refers to the nucleus)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Chemical stability refers to the electrons and their shells</a:t>
            </a:r>
          </a:p>
          <a:p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A465B6-7DA7-E1F5-B269-9A74552D9F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624" y="1843272"/>
            <a:ext cx="6492324" cy="4333625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71EA6D4-A97F-6B66-B073-79CA2D571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25ED07-3711-31CB-F24A-5713DA6B8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51</a:t>
            </a:fld>
            <a:endParaRPr 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748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BF9EF1-7739-1453-B9E3-24053870C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80D044F-8E2F-D370-849D-3916D64C2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5B5D7F8-02E7-61A5-105A-31C22949F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D11E62-9F31-FE3A-8B36-FA641146F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719" y="365496"/>
            <a:ext cx="8391882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The Quantum State Machine Predicts Both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5E9A7-3097-9CB7-5374-20CD2DB83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68" y="2291640"/>
            <a:ext cx="4958966" cy="4566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Why Lead Matters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Lead is not the most tightly bound nucleus.</a:t>
            </a:r>
          </a:p>
          <a:p>
            <a:pPr marL="0" indent="0">
              <a:buNone/>
            </a:pPr>
            <a:r>
              <a:rPr lang="en-US" b="1" dirty="0"/>
              <a:t>However,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many radioactive decay chains eventually end</a:t>
            </a:r>
          </a:p>
          <a:p>
            <a:pPr lvl="1"/>
            <a:r>
              <a:rPr lang="en-US" sz="2800" b="1" dirty="0">
                <a:solidFill>
                  <a:srgbClr val="7030A0"/>
                </a:solidFill>
              </a:rPr>
              <a:t>at stable isotopes of lead.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91BBFE-4730-2E5B-4D9E-2CF40F3E295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81624" y="1843272"/>
            <a:ext cx="6492324" cy="4333625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5EF925A9-1917-5FC4-E65B-2BCA0F0E5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E3E09F-43F8-718D-0225-90670CFE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52</a:t>
            </a:fld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FD24520F-96CA-BA2F-D5A9-6CC570F2CD9A}"/>
              </a:ext>
            </a:extLst>
          </p:cNvPr>
          <p:cNvSpPr/>
          <p:nvPr/>
        </p:nvSpPr>
        <p:spPr>
          <a:xfrm>
            <a:off x="10906540" y="2849214"/>
            <a:ext cx="457200" cy="457200"/>
          </a:xfrm>
          <a:prstGeom prst="ellipse">
            <a:avLst/>
          </a:prstGeom>
          <a:noFill/>
          <a:ln w="76200">
            <a:solidFill>
              <a:srgbClr val="008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50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952221-10DF-581D-2690-BA1D69AFD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895" y="202100"/>
            <a:ext cx="7473566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Lead-208 — A Doubly Magic Nucleus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1C6AB09-F27A-AE2B-3500-0A064191E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895" y="1400421"/>
            <a:ext cx="5115338" cy="532505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200" b="1" dirty="0"/>
              <a:t>Magic Numbers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The nucleus has shells, much like the electron shells surrounding the nucleus. 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FF0000"/>
                </a:solidFill>
              </a:rPr>
              <a:t>A filled nuclear shell is called a magic number. 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7030A0"/>
                </a:solidFill>
              </a:rPr>
              <a:t>Nuclei with filled proton and neutron shells are especially stable. 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Five naturally occurring nuclei are doubly magic: </a:t>
            </a:r>
          </a:p>
          <a:p>
            <a:pPr lvl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Helium-4 (2 protons, 2 neutrons) </a:t>
            </a:r>
          </a:p>
          <a:p>
            <a:pPr lvl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Oxygen-16 (8 protons, 8 neutrons) </a:t>
            </a:r>
          </a:p>
          <a:p>
            <a:pPr lvl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Calcium-40 (20 protons, 20 neutrons) </a:t>
            </a:r>
          </a:p>
          <a:p>
            <a:pPr lvl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Calcium-48 (20 protons, 28 neutrons) </a:t>
            </a:r>
          </a:p>
          <a:p>
            <a:pPr lvl="1">
              <a:lnSpc>
                <a:spcPct val="9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000" b="1" dirty="0"/>
              <a:t>Lead-208 (82 protons, 126 neutrons)</a:t>
            </a:r>
            <a:endParaRPr lang="en-US" sz="1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69111DA-901D-A6E8-05CD-FCC4E01AC5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4234" y="1792985"/>
            <a:ext cx="6629400" cy="4425122"/>
          </a:xfrm>
          <a:prstGeom prst="round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E8AC4-4EAD-35F9-7FF6-887B623F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1000"/>
              <a:pPr>
                <a:spcAft>
                  <a:spcPts val="600"/>
                </a:spcAft>
              </a:pPr>
              <a:t>53</a:t>
            </a:fld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758252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8CFED1-54E2-8FEE-E7E4-E71B89024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6525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rgbClr val="3333FF"/>
                </a:solidFill>
              </a:rPr>
              <a:t>Naturally Occurring Chemical Elements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E63A05-B585-C5C5-78E1-7AA2D3B86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852" y="1462088"/>
            <a:ext cx="5996608" cy="5259387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b="1" dirty="0"/>
              <a:t>The Big Picture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The Quantum State Machine has now built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Hydrogen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Helium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Every atom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The Periodic Table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/>
              <a:t>Chemistry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The next question is...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FF0000"/>
                </a:solidFill>
              </a:rPr>
              <a:t>Where did all of these atoms come from?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565375-A263-7B6D-82E7-B5A2CFA0A06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9461" y="1285461"/>
            <a:ext cx="5572539" cy="5572539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908D36-E5E7-F98D-19A7-A9F5E86C1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z="2000" b="1" smtClean="0">
                <a:solidFill>
                  <a:schemeClr val="bg1"/>
                </a:solidFill>
              </a:rPr>
              <a:t>54</a:t>
            </a:fld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92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573F83-52A3-ADD5-EFA1-A65ED7081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4200" b="1" dirty="0">
                <a:solidFill>
                  <a:srgbClr val="3333FF"/>
                </a:solidFill>
              </a:rPr>
              <a:t>Next Our Final Video from Nick Lucent</a:t>
            </a:r>
          </a:p>
        </p:txBody>
      </p:sp>
      <p:sp>
        <p:nvSpPr>
          <p:cNvPr id="1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B1D8F-B3E3-6D93-F389-3BDA0E61F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044" y="2660146"/>
            <a:ext cx="4929808" cy="41978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000" b="1" dirty="0"/>
              <a:t>Video Introduction 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The Origin of the Chemical Elements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Hydrogen and helium formed in the Big Bang.</a:t>
            </a:r>
          </a:p>
          <a:p>
            <a:pPr lvl="1"/>
            <a:r>
              <a:rPr lang="en-US" sz="2000" b="1" dirty="0">
                <a:solidFill>
                  <a:srgbClr val="7030A0"/>
                </a:solidFill>
              </a:rPr>
              <a:t>Stars forged heavier elements through nuclear fusion.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Supernovae and neutron-star mergers created the heaviest elements.</a:t>
            </a:r>
          </a:p>
          <a:p>
            <a:pPr marL="0" indent="0">
              <a:buNone/>
            </a:pPr>
            <a:r>
              <a:rPr lang="en-US" sz="2000" b="1" dirty="0"/>
              <a:t>Those elements eventually became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planets,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living organisms,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and us.</a:t>
            </a:r>
          </a:p>
          <a:p>
            <a:endParaRPr lang="en-US" sz="2000" b="1" dirty="0"/>
          </a:p>
        </p:txBody>
      </p:sp>
      <p:pic>
        <p:nvPicPr>
          <p:cNvPr id="7" name="Picture 6" descr="Nebula">
            <a:extLst>
              <a:ext uri="{FF2B5EF4-FFF2-40B4-BE49-F238E27FC236}">
                <a16:creationId xmlns:a16="http://schemas.microsoft.com/office/drawing/2014/main" id="{B3134A07-088F-AA2E-46B2-B253C2BFE7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77CAE-DE74-329D-CEE1-2310F23C9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9400" y="6356350"/>
            <a:ext cx="9144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55</a:t>
            </a:fld>
            <a:endParaRPr lang="en-US" sz="2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9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CA4B41-C58A-1F0B-E9B8-F1B9A9DC9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E8064-848E-4832-B8C8-046918843818}" type="slidenum">
              <a:rPr lang="en-US" smtClean="0"/>
              <a:t>56</a:t>
            </a:fld>
            <a:endParaRPr lang="en-US"/>
          </a:p>
        </p:txBody>
      </p:sp>
      <p:pic>
        <p:nvPicPr>
          <p:cNvPr id="2" name="Nick Lucent Periodic Tabel 01 R25">
            <a:hlinkClick r:id="" action="ppaction://media"/>
            <a:extLst>
              <a:ext uri="{FF2B5EF4-FFF2-40B4-BE49-F238E27FC236}">
                <a16:creationId xmlns:a16="http://schemas.microsoft.com/office/drawing/2014/main" id="{6A885D17-344C-C2AA-EE70-47FFDCE3972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230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4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8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7A31BB-D115-CDDD-8F29-6FC5B914D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373" y="112214"/>
            <a:ext cx="9392421" cy="133084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Concepts from the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A6234-26C6-0E77-DEBC-4775CAFD2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823" y="1245704"/>
            <a:ext cx="5867719" cy="572451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Where Did the Elements of the Periodic Table Come From?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>
                <a:solidFill>
                  <a:srgbClr val="008000"/>
                </a:solidFill>
              </a:rPr>
              <a:t>Big Bang Nucleosynthesis</a:t>
            </a:r>
            <a:r>
              <a:rPr lang="en-US" sz="2000" dirty="0">
                <a:solidFill>
                  <a:srgbClr val="008000"/>
                </a:solidFill>
              </a:rPr>
              <a:t> — Produced </a:t>
            </a:r>
            <a:r>
              <a:rPr lang="en-US" sz="2000" b="1" dirty="0">
                <a:solidFill>
                  <a:srgbClr val="008000"/>
                </a:solidFill>
              </a:rPr>
              <a:t>hydrogen, helium, and traces of lithium</a:t>
            </a:r>
            <a:r>
              <a:rPr lang="en-US" sz="2000" dirty="0">
                <a:solidFill>
                  <a:srgbClr val="008000"/>
                </a:solidFill>
              </a:rPr>
              <a:t> during the first few minutes of the universe.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>
                <a:solidFill>
                  <a:srgbClr val="FF0000"/>
                </a:solidFill>
              </a:rPr>
              <a:t>Stellar Fusion</a:t>
            </a:r>
            <a:r>
              <a:rPr lang="en-US" sz="2000" dirty="0">
                <a:solidFill>
                  <a:srgbClr val="FF0000"/>
                </a:solidFill>
              </a:rPr>
              <a:t> — Stars fused lighter elements into </a:t>
            </a:r>
            <a:r>
              <a:rPr lang="en-US" sz="2000" b="1" dirty="0">
                <a:solidFill>
                  <a:srgbClr val="FF0000"/>
                </a:solidFill>
              </a:rPr>
              <a:t>many of the elements essential for life</a:t>
            </a:r>
            <a:r>
              <a:rPr lang="en-US" sz="2000" dirty="0">
                <a:solidFill>
                  <a:srgbClr val="FF0000"/>
                </a:solidFill>
              </a:rPr>
              <a:t>, but not the entire periodic table.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>
                <a:solidFill>
                  <a:srgbClr val="7030A0"/>
                </a:solidFill>
              </a:rPr>
              <a:t>Supernova Explosions</a:t>
            </a:r>
            <a:r>
              <a:rPr lang="en-US" sz="2000" dirty="0">
                <a:solidFill>
                  <a:srgbClr val="7030A0"/>
                </a:solidFill>
              </a:rPr>
              <a:t> — Created </a:t>
            </a:r>
            <a:r>
              <a:rPr lang="en-US" sz="2000" b="1" dirty="0">
                <a:solidFill>
                  <a:srgbClr val="7030A0"/>
                </a:solidFill>
              </a:rPr>
              <a:t>many additional heavy elements</a:t>
            </a:r>
            <a:r>
              <a:rPr lang="en-US" sz="2000" dirty="0">
                <a:solidFill>
                  <a:srgbClr val="7030A0"/>
                </a:solidFill>
              </a:rPr>
              <a:t>, though we now know they are </a:t>
            </a:r>
            <a:r>
              <a:rPr lang="en-US" sz="2000" b="1" dirty="0">
                <a:solidFill>
                  <a:srgbClr val="7030A0"/>
                </a:solidFill>
              </a:rPr>
              <a:t>not the sole source</a:t>
            </a:r>
            <a:r>
              <a:rPr lang="en-US" sz="2000" dirty="0">
                <a:solidFill>
                  <a:srgbClr val="7030A0"/>
                </a:solidFill>
              </a:rPr>
              <a:t> of all heavy elements.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Cosmic-Ray Spallation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— High-energy cosmic rays produced </a:t>
            </a:r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most of the lithium, beryllium, and boron</a:t>
            </a:r>
            <a:r>
              <a:rPr lang="en-US" sz="2000" dirty="0">
                <a:solidFill>
                  <a:schemeClr val="accent2">
                    <a:lumMod val="50000"/>
                  </a:schemeClr>
                </a:solidFill>
              </a:rPr>
              <a:t> found in nature.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b="1" dirty="0">
                <a:solidFill>
                  <a:srgbClr val="3333FF"/>
                </a:solidFill>
              </a:rPr>
              <a:t>Binary Neutron Star Collisions</a:t>
            </a:r>
            <a:r>
              <a:rPr lang="en-US" sz="2000" dirty="0">
                <a:solidFill>
                  <a:srgbClr val="3333FF"/>
                </a:solidFill>
              </a:rPr>
              <a:t> — Violent mergers forged </a:t>
            </a:r>
            <a:r>
              <a:rPr lang="en-US" sz="2000" b="1" dirty="0">
                <a:solidFill>
                  <a:srgbClr val="3333FF"/>
                </a:solidFill>
              </a:rPr>
              <a:t>many of the heaviest naturally occurring elements</a:t>
            </a:r>
            <a:r>
              <a:rPr lang="en-US" sz="2000" dirty="0">
                <a:solidFill>
                  <a:srgbClr val="3333FF"/>
                </a:solidFill>
              </a:rPr>
              <a:t>, including gold, platinum, and uranium.</a:t>
            </a:r>
          </a:p>
          <a:p>
            <a:endParaRPr lang="en-US" sz="2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D68DA18-776E-6B5A-935E-5177BE8C1A2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3542" y="1913914"/>
            <a:ext cx="5724144" cy="3820865"/>
          </a:xfrm>
          <a:prstGeom prst="round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2E3804-4675-27C3-B5F2-01015A16A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57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38ABF4-8F21-A7CF-F37C-D4416A2B1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Beyond the Standard Model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7BBADA-FFAD-9B17-E6E6-CF37680AF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76839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400" b="1" dirty="0"/>
              <a:t>Throughout this lecture series we have focused on the Standard Model of particle physics.</a:t>
            </a:r>
          </a:p>
          <a:p>
            <a:r>
              <a:rPr lang="en-US" sz="2400" b="1" dirty="0"/>
              <a:t>It explains: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The elementary particles 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Three of the four fundamental forces </a:t>
            </a:r>
          </a:p>
          <a:p>
            <a:pPr lvl="1"/>
            <a:r>
              <a:rPr lang="en-US" b="1" dirty="0">
                <a:solidFill>
                  <a:srgbClr val="7030A0"/>
                </a:solidFill>
              </a:rPr>
              <a:t>Atoms 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Chemistry 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The periodic table </a:t>
            </a:r>
          </a:p>
          <a:p>
            <a:r>
              <a:rPr lang="en-US" sz="2400" b="1" dirty="0"/>
              <a:t>It is one of the most successful scientific theories ever developed.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72E2D6A-1214-6FCE-5BD8-97F33000444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95F4E-9CE5-851C-A8AC-0113BC235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58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61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9D754A-6831-4535-B2F9-04379CECF9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974" y="249761"/>
            <a:ext cx="4391024" cy="1323439"/>
          </a:xfrm>
        </p:spPr>
        <p:txBody>
          <a:bodyPr anchor="t">
            <a:normAutofit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One Important Force Is Missing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C0440-2ACF-31F0-A094-F5A587D8A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696277"/>
            <a:ext cx="5371772" cy="49119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bg1">
                    <a:alpha val="80000"/>
                  </a:schemeClr>
                </a:solidFill>
              </a:rPr>
              <a:t>There is one force we have intentionally left out.</a:t>
            </a:r>
          </a:p>
          <a:p>
            <a:pPr lvl="1"/>
            <a:r>
              <a:rPr lang="en-US" sz="2800" b="1" dirty="0">
                <a:solidFill>
                  <a:srgbClr val="FFFF00">
                    <a:alpha val="80000"/>
                  </a:srgbClr>
                </a:solidFill>
              </a:rPr>
              <a:t>Gravity.</a:t>
            </a:r>
          </a:p>
          <a:p>
            <a:r>
              <a:rPr lang="en-US" b="1" dirty="0">
                <a:solidFill>
                  <a:schemeClr val="bg1">
                    <a:alpha val="80000"/>
                  </a:schemeClr>
                </a:solidFill>
              </a:rPr>
              <a:t>Gravity is described by Einstein's General Theory of Relativity,</a:t>
            </a:r>
            <a:br>
              <a:rPr lang="en-US" b="1" dirty="0">
                <a:solidFill>
                  <a:schemeClr val="bg1">
                    <a:alpha val="80000"/>
                  </a:schemeClr>
                </a:solidFill>
              </a:rPr>
            </a:br>
            <a:r>
              <a:rPr lang="en-US" b="1" dirty="0">
                <a:solidFill>
                  <a:srgbClr val="FFFF00">
                    <a:alpha val="80000"/>
                  </a:srgbClr>
                </a:solidFill>
              </a:rPr>
              <a:t>not by the Standard Model.</a:t>
            </a:r>
          </a:p>
          <a:p>
            <a:r>
              <a:rPr lang="en-US" b="1" dirty="0">
                <a:solidFill>
                  <a:schemeClr val="bg1">
                    <a:alpha val="80000"/>
                  </a:schemeClr>
                </a:solidFill>
              </a:rPr>
              <a:t>Developing a quantum theory that successfully unifies gravity with the Standard Model remains one of the greatest challenges in modern physics.</a:t>
            </a:r>
          </a:p>
          <a:p>
            <a:endParaRPr lang="en-US" b="1" dirty="0">
              <a:solidFill>
                <a:schemeClr val="bg1">
                  <a:alpha val="80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44E3F87-3D58-4B03-86B2-15A5C5B9C9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841376"/>
            <a:ext cx="5260976" cy="4707593"/>
            <a:chOff x="6096000" y="841376"/>
            <a:chExt cx="5260976" cy="4707593"/>
          </a:xfrm>
          <a:effectLst>
            <a:outerShdw blurRad="381000" dist="152400" dir="5400000" algn="ctr" rotWithShape="0">
              <a:srgbClr val="000000">
                <a:alpha val="10000"/>
              </a:srgbClr>
            </a:outerShdw>
          </a:effectLst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4D09509-F6FC-47A6-B196-CCCFD8E830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1" y="841376"/>
              <a:ext cx="5260975" cy="4707593"/>
              <a:chOff x="6096001" y="841376"/>
              <a:chExt cx="5260975" cy="4707593"/>
            </a:xfrm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BA5B9D66-192D-4F12-964D-2B23A1D2754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tx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C9C14E68-C469-4A71-AF08-169DB545FC6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1" y="841376"/>
                <a:ext cx="5260975" cy="4707593"/>
              </a:xfrm>
              <a:custGeom>
                <a:avLst/>
                <a:gdLst>
                  <a:gd name="connsiteX0" fmla="*/ 0 w 5260975"/>
                  <a:gd name="connsiteY0" fmla="*/ 0 h 4707593"/>
                  <a:gd name="connsiteX1" fmla="*/ 5260975 w 5260975"/>
                  <a:gd name="connsiteY1" fmla="*/ 0 h 4707593"/>
                  <a:gd name="connsiteX2" fmla="*/ 5260975 w 5260975"/>
                  <a:gd name="connsiteY2" fmla="*/ 3296937 h 4707593"/>
                  <a:gd name="connsiteX3" fmla="*/ 5260975 w 5260975"/>
                  <a:gd name="connsiteY3" fmla="*/ 3518571 h 4707593"/>
                  <a:gd name="connsiteX4" fmla="*/ 5226503 w 5260975"/>
                  <a:gd name="connsiteY4" fmla="*/ 3534000 h 4707593"/>
                  <a:gd name="connsiteX5" fmla="*/ 5206341 w 5260975"/>
                  <a:gd name="connsiteY5" fmla="*/ 3542065 h 4707593"/>
                  <a:gd name="connsiteX6" fmla="*/ 5123287 w 5260975"/>
                  <a:gd name="connsiteY6" fmla="*/ 3594010 h 4707593"/>
                  <a:gd name="connsiteX7" fmla="*/ 5048107 w 5260975"/>
                  <a:gd name="connsiteY7" fmla="*/ 3658244 h 4707593"/>
                  <a:gd name="connsiteX8" fmla="*/ 4992899 w 5260975"/>
                  <a:gd name="connsiteY8" fmla="*/ 3734479 h 4707593"/>
                  <a:gd name="connsiteX9" fmla="*/ 4977440 w 5260975"/>
                  <a:gd name="connsiteY9" fmla="*/ 3752627 h 4707593"/>
                  <a:gd name="connsiteX10" fmla="*/ 4935193 w 5260975"/>
                  <a:gd name="connsiteY10" fmla="*/ 3775382 h 4707593"/>
                  <a:gd name="connsiteX11" fmla="*/ 4897844 w 5260975"/>
                  <a:gd name="connsiteY11" fmla="*/ 3792472 h 4707593"/>
                  <a:gd name="connsiteX12" fmla="*/ 4870767 w 5260975"/>
                  <a:gd name="connsiteY12" fmla="*/ 3811388 h 4707593"/>
                  <a:gd name="connsiteX13" fmla="*/ 4847916 w 5260975"/>
                  <a:gd name="connsiteY13" fmla="*/ 3828767 h 4707593"/>
                  <a:gd name="connsiteX14" fmla="*/ 4796163 w 5260975"/>
                  <a:gd name="connsiteY14" fmla="*/ 3873702 h 4707593"/>
                  <a:gd name="connsiteX15" fmla="*/ 4738843 w 5260975"/>
                  <a:gd name="connsiteY15" fmla="*/ 3911628 h 4707593"/>
                  <a:gd name="connsiteX16" fmla="*/ 4692755 w 5260975"/>
                  <a:gd name="connsiteY16" fmla="*/ 3958099 h 4707593"/>
                  <a:gd name="connsiteX17" fmla="*/ 4673744 w 5260975"/>
                  <a:gd name="connsiteY17" fmla="*/ 3983255 h 4707593"/>
                  <a:gd name="connsiteX18" fmla="*/ 4633801 w 5260975"/>
                  <a:gd name="connsiteY18" fmla="*/ 4000442 h 4707593"/>
                  <a:gd name="connsiteX19" fmla="*/ 4590499 w 5260975"/>
                  <a:gd name="connsiteY19" fmla="*/ 4027326 h 4707593"/>
                  <a:gd name="connsiteX20" fmla="*/ 4559773 w 5260975"/>
                  <a:gd name="connsiteY20" fmla="*/ 4054018 h 4707593"/>
                  <a:gd name="connsiteX21" fmla="*/ 4536059 w 5260975"/>
                  <a:gd name="connsiteY21" fmla="*/ 4071877 h 4707593"/>
                  <a:gd name="connsiteX22" fmla="*/ 4502549 w 5260975"/>
                  <a:gd name="connsiteY22" fmla="*/ 4089832 h 4707593"/>
                  <a:gd name="connsiteX23" fmla="*/ 4468944 w 5260975"/>
                  <a:gd name="connsiteY23" fmla="*/ 4113356 h 4707593"/>
                  <a:gd name="connsiteX24" fmla="*/ 4452622 w 5260975"/>
                  <a:gd name="connsiteY24" fmla="*/ 4127854 h 4707593"/>
                  <a:gd name="connsiteX25" fmla="*/ 4421032 w 5260975"/>
                  <a:gd name="connsiteY25" fmla="*/ 4151953 h 4707593"/>
                  <a:gd name="connsiteX26" fmla="*/ 4388483 w 5260975"/>
                  <a:gd name="connsiteY26" fmla="*/ 4174421 h 4707593"/>
                  <a:gd name="connsiteX27" fmla="*/ 4327321 w 5260975"/>
                  <a:gd name="connsiteY27" fmla="*/ 4200153 h 4707593"/>
                  <a:gd name="connsiteX28" fmla="*/ 4271633 w 5260975"/>
                  <a:gd name="connsiteY28" fmla="*/ 4237983 h 4707593"/>
                  <a:gd name="connsiteX29" fmla="*/ 4227465 w 5260975"/>
                  <a:gd name="connsiteY29" fmla="*/ 4265635 h 4707593"/>
                  <a:gd name="connsiteX30" fmla="*/ 4201733 w 5260975"/>
                  <a:gd name="connsiteY30" fmla="*/ 4283783 h 4707593"/>
                  <a:gd name="connsiteX31" fmla="*/ 4154494 w 5260975"/>
                  <a:gd name="connsiteY31" fmla="*/ 4324301 h 4707593"/>
                  <a:gd name="connsiteX32" fmla="*/ 4081234 w 5260975"/>
                  <a:gd name="connsiteY32" fmla="*/ 4366931 h 4707593"/>
                  <a:gd name="connsiteX33" fmla="*/ 4036971 w 5260975"/>
                  <a:gd name="connsiteY33" fmla="*/ 4389975 h 4707593"/>
                  <a:gd name="connsiteX34" fmla="*/ 3941725 w 5260975"/>
                  <a:gd name="connsiteY34" fmla="*/ 4424733 h 4707593"/>
                  <a:gd name="connsiteX35" fmla="*/ 3910999 w 5260975"/>
                  <a:gd name="connsiteY35" fmla="*/ 4437119 h 4707593"/>
                  <a:gd name="connsiteX36" fmla="*/ 3875859 w 5260975"/>
                  <a:gd name="connsiteY36" fmla="*/ 4445280 h 4707593"/>
                  <a:gd name="connsiteX37" fmla="*/ 3819401 w 5260975"/>
                  <a:gd name="connsiteY37" fmla="*/ 4464579 h 4707593"/>
                  <a:gd name="connsiteX38" fmla="*/ 3709176 w 5260975"/>
                  <a:gd name="connsiteY38" fmla="*/ 4497800 h 4707593"/>
                  <a:gd name="connsiteX39" fmla="*/ 3684981 w 5260975"/>
                  <a:gd name="connsiteY39" fmla="*/ 4502889 h 4707593"/>
                  <a:gd name="connsiteX40" fmla="*/ 3623338 w 5260975"/>
                  <a:gd name="connsiteY40" fmla="*/ 4524300 h 4707593"/>
                  <a:gd name="connsiteX41" fmla="*/ 3586373 w 5260975"/>
                  <a:gd name="connsiteY41" fmla="*/ 4538702 h 4707593"/>
                  <a:gd name="connsiteX42" fmla="*/ 3555743 w 5260975"/>
                  <a:gd name="connsiteY42" fmla="*/ 4546960 h 4707593"/>
                  <a:gd name="connsiteX43" fmla="*/ 3528667 w 5260975"/>
                  <a:gd name="connsiteY43" fmla="*/ 4550801 h 4707593"/>
                  <a:gd name="connsiteX44" fmla="*/ 3457424 w 5260975"/>
                  <a:gd name="connsiteY44" fmla="*/ 4569811 h 4707593"/>
                  <a:gd name="connsiteX45" fmla="*/ 3429003 w 5260975"/>
                  <a:gd name="connsiteY45" fmla="*/ 4577301 h 4707593"/>
                  <a:gd name="connsiteX46" fmla="*/ 3355264 w 5260975"/>
                  <a:gd name="connsiteY46" fmla="*/ 4603033 h 4707593"/>
                  <a:gd name="connsiteX47" fmla="*/ 3292757 w 5260975"/>
                  <a:gd name="connsiteY47" fmla="*/ 4620027 h 4707593"/>
                  <a:gd name="connsiteX48" fmla="*/ 3266643 w 5260975"/>
                  <a:gd name="connsiteY48" fmla="*/ 4628188 h 4707593"/>
                  <a:gd name="connsiteX49" fmla="*/ 3206921 w 5260975"/>
                  <a:gd name="connsiteY49" fmla="*/ 4641823 h 4707593"/>
                  <a:gd name="connsiteX50" fmla="*/ 3173123 w 5260975"/>
                  <a:gd name="connsiteY50" fmla="*/ 4651425 h 4707593"/>
                  <a:gd name="connsiteX51" fmla="*/ 3090646 w 5260975"/>
                  <a:gd name="connsiteY51" fmla="*/ 4662274 h 4707593"/>
                  <a:gd name="connsiteX52" fmla="*/ 3005480 w 5260975"/>
                  <a:gd name="connsiteY52" fmla="*/ 4672739 h 4707593"/>
                  <a:gd name="connsiteX53" fmla="*/ 2958721 w 5260975"/>
                  <a:gd name="connsiteY53" fmla="*/ 4676196 h 4707593"/>
                  <a:gd name="connsiteX54" fmla="*/ 2917915 w 5260975"/>
                  <a:gd name="connsiteY54" fmla="*/ 4681670 h 4707593"/>
                  <a:gd name="connsiteX55" fmla="*/ 2882389 w 5260975"/>
                  <a:gd name="connsiteY55" fmla="*/ 4685126 h 4707593"/>
                  <a:gd name="connsiteX56" fmla="*/ 2825837 w 5260975"/>
                  <a:gd name="connsiteY56" fmla="*/ 4692135 h 4707593"/>
                  <a:gd name="connsiteX57" fmla="*/ 2802313 w 5260975"/>
                  <a:gd name="connsiteY57" fmla="*/ 4693960 h 4707593"/>
                  <a:gd name="connsiteX58" fmla="*/ 2746816 w 5260975"/>
                  <a:gd name="connsiteY58" fmla="*/ 4693863 h 4707593"/>
                  <a:gd name="connsiteX59" fmla="*/ 2727517 w 5260975"/>
                  <a:gd name="connsiteY59" fmla="*/ 4692903 h 4707593"/>
                  <a:gd name="connsiteX60" fmla="*/ 2690359 w 5260975"/>
                  <a:gd name="connsiteY60" fmla="*/ 4680997 h 4707593"/>
                  <a:gd name="connsiteX61" fmla="*/ 2685943 w 5260975"/>
                  <a:gd name="connsiteY61" fmla="*/ 4680133 h 4707593"/>
                  <a:gd name="connsiteX62" fmla="*/ 2661554 w 5260975"/>
                  <a:gd name="connsiteY62" fmla="*/ 4675428 h 4707593"/>
                  <a:gd name="connsiteX63" fmla="*/ 2648208 w 5260975"/>
                  <a:gd name="connsiteY63" fmla="*/ 4673892 h 4707593"/>
                  <a:gd name="connsiteX64" fmla="*/ 2597512 w 5260975"/>
                  <a:gd name="connsiteY64" fmla="*/ 4664099 h 4707593"/>
                  <a:gd name="connsiteX65" fmla="*/ 2568324 w 5260975"/>
                  <a:gd name="connsiteY65" fmla="*/ 4659490 h 4707593"/>
                  <a:gd name="connsiteX66" fmla="*/ 2544704 w 5260975"/>
                  <a:gd name="connsiteY66" fmla="*/ 4660162 h 4707593"/>
                  <a:gd name="connsiteX67" fmla="*/ 2503225 w 5260975"/>
                  <a:gd name="connsiteY67" fmla="*/ 4661026 h 4707593"/>
                  <a:gd name="connsiteX68" fmla="*/ 2489975 w 5260975"/>
                  <a:gd name="connsiteY68" fmla="*/ 4663235 h 4707593"/>
                  <a:gd name="connsiteX69" fmla="*/ 2430061 w 5260975"/>
                  <a:gd name="connsiteY69" fmla="*/ 4656897 h 4707593"/>
                  <a:gd name="connsiteX70" fmla="*/ 2395880 w 5260975"/>
                  <a:gd name="connsiteY70" fmla="*/ 4656417 h 4707593"/>
                  <a:gd name="connsiteX71" fmla="*/ 2357378 w 5260975"/>
                  <a:gd name="connsiteY71" fmla="*/ 4648544 h 4707593"/>
                  <a:gd name="connsiteX72" fmla="*/ 2346145 w 5260975"/>
                  <a:gd name="connsiteY72" fmla="*/ 4648928 h 4707593"/>
                  <a:gd name="connsiteX73" fmla="*/ 2333567 w 5260975"/>
                  <a:gd name="connsiteY73" fmla="*/ 4649600 h 4707593"/>
                  <a:gd name="connsiteX74" fmla="*/ 2294968 w 5260975"/>
                  <a:gd name="connsiteY74" fmla="*/ 4650177 h 4707593"/>
                  <a:gd name="connsiteX75" fmla="*/ 2271540 w 5260975"/>
                  <a:gd name="connsiteY75" fmla="*/ 4653057 h 4707593"/>
                  <a:gd name="connsiteX76" fmla="*/ 2226895 w 5260975"/>
                  <a:gd name="connsiteY76" fmla="*/ 4651329 h 4707593"/>
                  <a:gd name="connsiteX77" fmla="*/ 2210379 w 5260975"/>
                  <a:gd name="connsiteY77" fmla="*/ 4653825 h 4707593"/>
                  <a:gd name="connsiteX78" fmla="*/ 2168613 w 5260975"/>
                  <a:gd name="connsiteY78" fmla="*/ 4654113 h 4707593"/>
                  <a:gd name="connsiteX79" fmla="*/ 2131167 w 5260975"/>
                  <a:gd name="connsiteY79" fmla="*/ 4652673 h 4707593"/>
                  <a:gd name="connsiteX80" fmla="*/ 2095065 w 5260975"/>
                  <a:gd name="connsiteY80" fmla="*/ 4653441 h 4707593"/>
                  <a:gd name="connsiteX81" fmla="*/ 2069237 w 5260975"/>
                  <a:gd name="connsiteY81" fmla="*/ 4656609 h 4707593"/>
                  <a:gd name="connsiteX82" fmla="*/ 2041201 w 5260975"/>
                  <a:gd name="connsiteY82" fmla="*/ 4658529 h 4707593"/>
                  <a:gd name="connsiteX83" fmla="*/ 1963909 w 5260975"/>
                  <a:gd name="connsiteY83" fmla="*/ 4669955 h 4707593"/>
                  <a:gd name="connsiteX84" fmla="*/ 1949603 w 5260975"/>
                  <a:gd name="connsiteY84" fmla="*/ 4667171 h 4707593"/>
                  <a:gd name="connsiteX85" fmla="*/ 1868373 w 5260975"/>
                  <a:gd name="connsiteY85" fmla="*/ 4664578 h 4707593"/>
                  <a:gd name="connsiteX86" fmla="*/ 1850707 w 5260975"/>
                  <a:gd name="connsiteY86" fmla="*/ 4664771 h 4707593"/>
                  <a:gd name="connsiteX87" fmla="*/ 1803275 w 5260975"/>
                  <a:gd name="connsiteY87" fmla="*/ 4653441 h 4707593"/>
                  <a:gd name="connsiteX88" fmla="*/ 1730112 w 5260975"/>
                  <a:gd name="connsiteY88" fmla="*/ 4671396 h 4707593"/>
                  <a:gd name="connsiteX89" fmla="*/ 1661652 w 5260975"/>
                  <a:gd name="connsiteY89" fmla="*/ 4693863 h 4707593"/>
                  <a:gd name="connsiteX90" fmla="*/ 1653011 w 5260975"/>
                  <a:gd name="connsiteY90" fmla="*/ 4696744 h 4707593"/>
                  <a:gd name="connsiteX91" fmla="*/ 1628431 w 5260975"/>
                  <a:gd name="connsiteY91" fmla="*/ 4701641 h 4707593"/>
                  <a:gd name="connsiteX92" fmla="*/ 1597995 w 5260975"/>
                  <a:gd name="connsiteY92" fmla="*/ 4703369 h 4707593"/>
                  <a:gd name="connsiteX93" fmla="*/ 1559396 w 5260975"/>
                  <a:gd name="connsiteY93" fmla="*/ 4707593 h 4707593"/>
                  <a:gd name="connsiteX94" fmla="*/ 1528480 w 5260975"/>
                  <a:gd name="connsiteY94" fmla="*/ 4702312 h 4707593"/>
                  <a:gd name="connsiteX95" fmla="*/ 1485272 w 5260975"/>
                  <a:gd name="connsiteY95" fmla="*/ 4694439 h 4707593"/>
                  <a:gd name="connsiteX96" fmla="*/ 1444562 w 5260975"/>
                  <a:gd name="connsiteY96" fmla="*/ 4686950 h 4707593"/>
                  <a:gd name="connsiteX97" fmla="*/ 1431696 w 5260975"/>
                  <a:gd name="connsiteY97" fmla="*/ 4695783 h 4707593"/>
                  <a:gd name="connsiteX98" fmla="*/ 1411821 w 5260975"/>
                  <a:gd name="connsiteY98" fmla="*/ 4703464 h 4707593"/>
                  <a:gd name="connsiteX99" fmla="*/ 1389738 w 5260975"/>
                  <a:gd name="connsiteY99" fmla="*/ 4694247 h 4707593"/>
                  <a:gd name="connsiteX100" fmla="*/ 1338081 w 5260975"/>
                  <a:gd name="connsiteY100" fmla="*/ 4675141 h 4707593"/>
                  <a:gd name="connsiteX101" fmla="*/ 1305436 w 5260975"/>
                  <a:gd name="connsiteY101" fmla="*/ 4674276 h 4707593"/>
                  <a:gd name="connsiteX102" fmla="*/ 1234481 w 5260975"/>
                  <a:gd name="connsiteY102" fmla="*/ 4666115 h 4707593"/>
                  <a:gd name="connsiteX103" fmla="*/ 1188106 w 5260975"/>
                  <a:gd name="connsiteY103" fmla="*/ 4654497 h 4707593"/>
                  <a:gd name="connsiteX104" fmla="*/ 1154790 w 5260975"/>
                  <a:gd name="connsiteY104" fmla="*/ 4641343 h 4707593"/>
                  <a:gd name="connsiteX105" fmla="*/ 1107069 w 5260975"/>
                  <a:gd name="connsiteY105" fmla="*/ 4624156 h 4707593"/>
                  <a:gd name="connsiteX106" fmla="*/ 1059158 w 5260975"/>
                  <a:gd name="connsiteY106" fmla="*/ 4615227 h 4707593"/>
                  <a:gd name="connsiteX107" fmla="*/ 1024496 w 5260975"/>
                  <a:gd name="connsiteY107" fmla="*/ 4603993 h 4707593"/>
                  <a:gd name="connsiteX108" fmla="*/ 982153 w 5260975"/>
                  <a:gd name="connsiteY108" fmla="*/ 4596311 h 4707593"/>
                  <a:gd name="connsiteX109" fmla="*/ 946628 w 5260975"/>
                  <a:gd name="connsiteY109" fmla="*/ 4596024 h 4707593"/>
                  <a:gd name="connsiteX110" fmla="*/ 890939 w 5260975"/>
                  <a:gd name="connsiteY110" fmla="*/ 4597368 h 4707593"/>
                  <a:gd name="connsiteX111" fmla="*/ 822769 w 5260975"/>
                  <a:gd name="connsiteY111" fmla="*/ 4574133 h 4707593"/>
                  <a:gd name="connsiteX112" fmla="*/ 795212 w 5260975"/>
                  <a:gd name="connsiteY112" fmla="*/ 4568947 h 4707593"/>
                  <a:gd name="connsiteX113" fmla="*/ 769288 w 5260975"/>
                  <a:gd name="connsiteY113" fmla="*/ 4566547 h 4707593"/>
                  <a:gd name="connsiteX114" fmla="*/ 714271 w 5260975"/>
                  <a:gd name="connsiteY114" fmla="*/ 4551089 h 4707593"/>
                  <a:gd name="connsiteX115" fmla="*/ 691900 w 5260975"/>
                  <a:gd name="connsiteY115" fmla="*/ 4545999 h 4707593"/>
                  <a:gd name="connsiteX116" fmla="*/ 660598 w 5260975"/>
                  <a:gd name="connsiteY116" fmla="*/ 4546096 h 4707593"/>
                  <a:gd name="connsiteX117" fmla="*/ 603662 w 5260975"/>
                  <a:gd name="connsiteY117" fmla="*/ 4538991 h 4707593"/>
                  <a:gd name="connsiteX118" fmla="*/ 546821 w 5260975"/>
                  <a:gd name="connsiteY118" fmla="*/ 4518251 h 4707593"/>
                  <a:gd name="connsiteX119" fmla="*/ 522721 w 5260975"/>
                  <a:gd name="connsiteY119" fmla="*/ 4520267 h 4707593"/>
                  <a:gd name="connsiteX120" fmla="*/ 514080 w 5260975"/>
                  <a:gd name="connsiteY120" fmla="*/ 4519788 h 4707593"/>
                  <a:gd name="connsiteX121" fmla="*/ 436404 w 5260975"/>
                  <a:gd name="connsiteY121" fmla="*/ 4508361 h 4707593"/>
                  <a:gd name="connsiteX122" fmla="*/ 428626 w 5260975"/>
                  <a:gd name="connsiteY122" fmla="*/ 4507114 h 4707593"/>
                  <a:gd name="connsiteX123" fmla="*/ 392141 w 5260975"/>
                  <a:gd name="connsiteY123" fmla="*/ 4496936 h 4707593"/>
                  <a:gd name="connsiteX124" fmla="*/ 300157 w 5260975"/>
                  <a:gd name="connsiteY124" fmla="*/ 4490599 h 4707593"/>
                  <a:gd name="connsiteX125" fmla="*/ 294493 w 5260975"/>
                  <a:gd name="connsiteY125" fmla="*/ 4489831 h 4707593"/>
                  <a:gd name="connsiteX126" fmla="*/ 263671 w 5260975"/>
                  <a:gd name="connsiteY126" fmla="*/ 4494919 h 4707593"/>
                  <a:gd name="connsiteX127" fmla="*/ 248406 w 5260975"/>
                  <a:gd name="connsiteY127" fmla="*/ 4502121 h 4707593"/>
                  <a:gd name="connsiteX128" fmla="*/ 224594 w 5260975"/>
                  <a:gd name="connsiteY128" fmla="*/ 4509610 h 4707593"/>
                  <a:gd name="connsiteX129" fmla="*/ 200398 w 5260975"/>
                  <a:gd name="connsiteY129" fmla="*/ 4512395 h 4707593"/>
                  <a:gd name="connsiteX130" fmla="*/ 159783 w 5260975"/>
                  <a:gd name="connsiteY130" fmla="*/ 4501064 h 4707593"/>
                  <a:gd name="connsiteX131" fmla="*/ 144997 w 5260975"/>
                  <a:gd name="connsiteY131" fmla="*/ 4499912 h 4707593"/>
                  <a:gd name="connsiteX132" fmla="*/ 112064 w 5260975"/>
                  <a:gd name="connsiteY132" fmla="*/ 4494440 h 4707593"/>
                  <a:gd name="connsiteX133" fmla="*/ 83259 w 5260975"/>
                  <a:gd name="connsiteY133" fmla="*/ 4494824 h 4707593"/>
                  <a:gd name="connsiteX134" fmla="*/ 60120 w 5260975"/>
                  <a:gd name="connsiteY134" fmla="*/ 4503561 h 4707593"/>
                  <a:gd name="connsiteX135" fmla="*/ 26514 w 5260975"/>
                  <a:gd name="connsiteY135" fmla="*/ 4505289 h 4707593"/>
                  <a:gd name="connsiteX136" fmla="*/ 4814 w 5260975"/>
                  <a:gd name="connsiteY136" fmla="*/ 4498952 h 4707593"/>
                  <a:gd name="connsiteX137" fmla="*/ 398 w 5260975"/>
                  <a:gd name="connsiteY137" fmla="*/ 4498089 h 4707593"/>
                  <a:gd name="connsiteX138" fmla="*/ 0 w 5260975"/>
                  <a:gd name="connsiteY138" fmla="*/ 4498087 h 4707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</a:cxnLst>
                <a:rect l="l" t="t" r="r" b="b"/>
                <a:pathLst>
                  <a:path w="5260975" h="4707593">
                    <a:moveTo>
                      <a:pt x="0" y="0"/>
                    </a:moveTo>
                    <a:lnTo>
                      <a:pt x="5260975" y="0"/>
                    </a:lnTo>
                    <a:lnTo>
                      <a:pt x="5260975" y="3296937"/>
                    </a:lnTo>
                    <a:lnTo>
                      <a:pt x="5260975" y="3518571"/>
                    </a:lnTo>
                    <a:lnTo>
                      <a:pt x="5226503" y="3534000"/>
                    </a:lnTo>
                    <a:cubicBezTo>
                      <a:pt x="5219783" y="3536785"/>
                      <a:pt x="5212389" y="3538321"/>
                      <a:pt x="5206341" y="3542065"/>
                    </a:cubicBezTo>
                    <a:cubicBezTo>
                      <a:pt x="5178495" y="3559156"/>
                      <a:pt x="5151515" y="3577591"/>
                      <a:pt x="5123287" y="3594010"/>
                    </a:cubicBezTo>
                    <a:cubicBezTo>
                      <a:pt x="5094195" y="3611004"/>
                      <a:pt x="5068175" y="3631071"/>
                      <a:pt x="5048107" y="3658244"/>
                    </a:cubicBezTo>
                    <a:cubicBezTo>
                      <a:pt x="5029480" y="3683496"/>
                      <a:pt x="5011429" y="3709131"/>
                      <a:pt x="4992899" y="3734479"/>
                    </a:cubicBezTo>
                    <a:cubicBezTo>
                      <a:pt x="4988194" y="3740912"/>
                      <a:pt x="4983873" y="3748498"/>
                      <a:pt x="4977440" y="3752627"/>
                    </a:cubicBezTo>
                    <a:cubicBezTo>
                      <a:pt x="4964094" y="3761268"/>
                      <a:pt x="4949499" y="3768277"/>
                      <a:pt x="4935193" y="3775382"/>
                    </a:cubicBezTo>
                    <a:cubicBezTo>
                      <a:pt x="4922903" y="3781431"/>
                      <a:pt x="4909845" y="3785943"/>
                      <a:pt x="4897844" y="3792472"/>
                    </a:cubicBezTo>
                    <a:cubicBezTo>
                      <a:pt x="4888243" y="3797658"/>
                      <a:pt x="4879697" y="3804859"/>
                      <a:pt x="4870767" y="3811388"/>
                    </a:cubicBezTo>
                    <a:cubicBezTo>
                      <a:pt x="4862990" y="3817052"/>
                      <a:pt x="4854445" y="3821949"/>
                      <a:pt x="4847916" y="3828767"/>
                    </a:cubicBezTo>
                    <a:cubicBezTo>
                      <a:pt x="4831977" y="3845281"/>
                      <a:pt x="4815942" y="3861508"/>
                      <a:pt x="4796163" y="3873702"/>
                    </a:cubicBezTo>
                    <a:cubicBezTo>
                      <a:pt x="4776672" y="3885799"/>
                      <a:pt x="4758237" y="3899338"/>
                      <a:pt x="4738843" y="3911628"/>
                    </a:cubicBezTo>
                    <a:cubicBezTo>
                      <a:pt x="4719831" y="3923630"/>
                      <a:pt x="4702645" y="3936783"/>
                      <a:pt x="4692755" y="3958099"/>
                    </a:cubicBezTo>
                    <a:cubicBezTo>
                      <a:pt x="4688339" y="3967508"/>
                      <a:pt x="4682097" y="3977782"/>
                      <a:pt x="4673744" y="3983255"/>
                    </a:cubicBezTo>
                    <a:cubicBezTo>
                      <a:pt x="4661838" y="3991032"/>
                      <a:pt x="4646764" y="3993817"/>
                      <a:pt x="4633801" y="4000442"/>
                    </a:cubicBezTo>
                    <a:cubicBezTo>
                      <a:pt x="4618535" y="4008219"/>
                      <a:pt x="4600869" y="4014940"/>
                      <a:pt x="4590499" y="4027326"/>
                    </a:cubicBezTo>
                    <a:cubicBezTo>
                      <a:pt x="4581281" y="4038368"/>
                      <a:pt x="4571968" y="4047009"/>
                      <a:pt x="4559773" y="4054018"/>
                    </a:cubicBezTo>
                    <a:cubicBezTo>
                      <a:pt x="4551229" y="4058915"/>
                      <a:pt x="4544892" y="4067844"/>
                      <a:pt x="4536059" y="4071877"/>
                    </a:cubicBezTo>
                    <a:cubicBezTo>
                      <a:pt x="4524441" y="4077254"/>
                      <a:pt x="4512727" y="4081479"/>
                      <a:pt x="4502549" y="4089832"/>
                    </a:cubicBezTo>
                    <a:cubicBezTo>
                      <a:pt x="4491987" y="4098473"/>
                      <a:pt x="4479986" y="4105290"/>
                      <a:pt x="4468944" y="4113356"/>
                    </a:cubicBezTo>
                    <a:cubicBezTo>
                      <a:pt x="4463087" y="4117676"/>
                      <a:pt x="4458286" y="4123341"/>
                      <a:pt x="4452622" y="4127854"/>
                    </a:cubicBezTo>
                    <a:cubicBezTo>
                      <a:pt x="4442252" y="4136111"/>
                      <a:pt x="4431690" y="4144176"/>
                      <a:pt x="4421032" y="4151953"/>
                    </a:cubicBezTo>
                    <a:cubicBezTo>
                      <a:pt x="4410375" y="4159731"/>
                      <a:pt x="4400197" y="4168756"/>
                      <a:pt x="4388483" y="4174421"/>
                    </a:cubicBezTo>
                    <a:cubicBezTo>
                      <a:pt x="4368513" y="4184023"/>
                      <a:pt x="4346717" y="4189784"/>
                      <a:pt x="4327321" y="4200153"/>
                    </a:cubicBezTo>
                    <a:cubicBezTo>
                      <a:pt x="4307639" y="4210714"/>
                      <a:pt x="4289107" y="4223965"/>
                      <a:pt x="4271633" y="4237983"/>
                    </a:cubicBezTo>
                    <a:cubicBezTo>
                      <a:pt x="4257807" y="4249025"/>
                      <a:pt x="4244845" y="4259971"/>
                      <a:pt x="4227465" y="4265635"/>
                    </a:cubicBezTo>
                    <a:cubicBezTo>
                      <a:pt x="4217768" y="4268804"/>
                      <a:pt x="4207591" y="4275717"/>
                      <a:pt x="4201733" y="4283783"/>
                    </a:cubicBezTo>
                    <a:cubicBezTo>
                      <a:pt x="4189059" y="4301353"/>
                      <a:pt x="4172833" y="4313739"/>
                      <a:pt x="4154494" y="4324301"/>
                    </a:cubicBezTo>
                    <a:cubicBezTo>
                      <a:pt x="4130010" y="4338511"/>
                      <a:pt x="4105814" y="4353009"/>
                      <a:pt x="4081234" y="4366931"/>
                    </a:cubicBezTo>
                    <a:cubicBezTo>
                      <a:pt x="4066737" y="4375189"/>
                      <a:pt x="4052335" y="4383926"/>
                      <a:pt x="4036971" y="4389975"/>
                    </a:cubicBezTo>
                    <a:cubicBezTo>
                      <a:pt x="4005575" y="4402457"/>
                      <a:pt x="3973410" y="4413114"/>
                      <a:pt x="3941725" y="4424733"/>
                    </a:cubicBezTo>
                    <a:cubicBezTo>
                      <a:pt x="3931355" y="4428477"/>
                      <a:pt x="3921561" y="4433854"/>
                      <a:pt x="3910999" y="4437119"/>
                    </a:cubicBezTo>
                    <a:cubicBezTo>
                      <a:pt x="3899573" y="4440671"/>
                      <a:pt x="3887285" y="4441727"/>
                      <a:pt x="3875859" y="4445280"/>
                    </a:cubicBezTo>
                    <a:cubicBezTo>
                      <a:pt x="3856847" y="4451136"/>
                      <a:pt x="3838412" y="4458626"/>
                      <a:pt x="3819401" y="4464579"/>
                    </a:cubicBezTo>
                    <a:cubicBezTo>
                      <a:pt x="3782723" y="4476005"/>
                      <a:pt x="3745949" y="4486951"/>
                      <a:pt x="3709176" y="4497800"/>
                    </a:cubicBezTo>
                    <a:cubicBezTo>
                      <a:pt x="3701303" y="4500105"/>
                      <a:pt x="3692757" y="4500393"/>
                      <a:pt x="3684981" y="4502889"/>
                    </a:cubicBezTo>
                    <a:cubicBezTo>
                      <a:pt x="3664337" y="4509610"/>
                      <a:pt x="3643789" y="4516907"/>
                      <a:pt x="3623338" y="4524300"/>
                    </a:cubicBezTo>
                    <a:cubicBezTo>
                      <a:pt x="3610953" y="4528813"/>
                      <a:pt x="3598854" y="4534382"/>
                      <a:pt x="3586373" y="4538702"/>
                    </a:cubicBezTo>
                    <a:cubicBezTo>
                      <a:pt x="3576387" y="4542159"/>
                      <a:pt x="3566113" y="4544847"/>
                      <a:pt x="3555743" y="4546960"/>
                    </a:cubicBezTo>
                    <a:cubicBezTo>
                      <a:pt x="3546814" y="4548785"/>
                      <a:pt x="3537501" y="4548592"/>
                      <a:pt x="3528667" y="4550801"/>
                    </a:cubicBezTo>
                    <a:cubicBezTo>
                      <a:pt x="3504759" y="4556753"/>
                      <a:pt x="3481140" y="4563475"/>
                      <a:pt x="3457424" y="4569811"/>
                    </a:cubicBezTo>
                    <a:cubicBezTo>
                      <a:pt x="3447919" y="4572308"/>
                      <a:pt x="3438221" y="4574133"/>
                      <a:pt x="3429003" y="4577301"/>
                    </a:cubicBezTo>
                    <a:cubicBezTo>
                      <a:pt x="3404327" y="4585654"/>
                      <a:pt x="3380036" y="4595159"/>
                      <a:pt x="3355264" y="4603033"/>
                    </a:cubicBezTo>
                    <a:cubicBezTo>
                      <a:pt x="3334717" y="4609562"/>
                      <a:pt x="3313593" y="4614266"/>
                      <a:pt x="3292757" y="4620027"/>
                    </a:cubicBezTo>
                    <a:cubicBezTo>
                      <a:pt x="3283924" y="4622524"/>
                      <a:pt x="3275475" y="4626077"/>
                      <a:pt x="3266643" y="4628188"/>
                    </a:cubicBezTo>
                    <a:cubicBezTo>
                      <a:pt x="3246863" y="4632990"/>
                      <a:pt x="3226796" y="4637022"/>
                      <a:pt x="3206921" y="4641823"/>
                    </a:cubicBezTo>
                    <a:cubicBezTo>
                      <a:pt x="3195590" y="4644607"/>
                      <a:pt x="3184645" y="4649600"/>
                      <a:pt x="3173123" y="4651425"/>
                    </a:cubicBezTo>
                    <a:cubicBezTo>
                      <a:pt x="3145759" y="4655745"/>
                      <a:pt x="3118203" y="4658817"/>
                      <a:pt x="3090646" y="4662274"/>
                    </a:cubicBezTo>
                    <a:cubicBezTo>
                      <a:pt x="3062227" y="4665826"/>
                      <a:pt x="3033902" y="4669571"/>
                      <a:pt x="3005480" y="4672739"/>
                    </a:cubicBezTo>
                    <a:cubicBezTo>
                      <a:pt x="2989926" y="4674372"/>
                      <a:pt x="2974275" y="4674660"/>
                      <a:pt x="2958721" y="4676196"/>
                    </a:cubicBezTo>
                    <a:cubicBezTo>
                      <a:pt x="2945087" y="4677541"/>
                      <a:pt x="2931549" y="4680037"/>
                      <a:pt x="2917915" y="4681670"/>
                    </a:cubicBezTo>
                    <a:cubicBezTo>
                      <a:pt x="2906105" y="4683013"/>
                      <a:pt x="2894199" y="4683781"/>
                      <a:pt x="2882389" y="4685126"/>
                    </a:cubicBezTo>
                    <a:cubicBezTo>
                      <a:pt x="2863475" y="4687334"/>
                      <a:pt x="2844655" y="4689831"/>
                      <a:pt x="2825837" y="4692135"/>
                    </a:cubicBezTo>
                    <a:cubicBezTo>
                      <a:pt x="2817964" y="4692999"/>
                      <a:pt x="2809706" y="4695399"/>
                      <a:pt x="2802313" y="4693960"/>
                    </a:cubicBezTo>
                    <a:cubicBezTo>
                      <a:pt x="2783686" y="4690310"/>
                      <a:pt x="2765347" y="4691367"/>
                      <a:pt x="2746816" y="4693863"/>
                    </a:cubicBezTo>
                    <a:cubicBezTo>
                      <a:pt x="2740479" y="4694728"/>
                      <a:pt x="2733662" y="4694535"/>
                      <a:pt x="2727517" y="4692903"/>
                    </a:cubicBezTo>
                    <a:cubicBezTo>
                      <a:pt x="2714939" y="4689638"/>
                      <a:pt x="2702745" y="4685029"/>
                      <a:pt x="2690359" y="4680997"/>
                    </a:cubicBezTo>
                    <a:cubicBezTo>
                      <a:pt x="2689014" y="4680517"/>
                      <a:pt x="2687382" y="4680421"/>
                      <a:pt x="2685943" y="4680133"/>
                    </a:cubicBezTo>
                    <a:cubicBezTo>
                      <a:pt x="2677781" y="4678500"/>
                      <a:pt x="2669717" y="4676868"/>
                      <a:pt x="2661554" y="4675428"/>
                    </a:cubicBezTo>
                    <a:cubicBezTo>
                      <a:pt x="2657138" y="4674660"/>
                      <a:pt x="2652625" y="4674564"/>
                      <a:pt x="2648208" y="4673892"/>
                    </a:cubicBezTo>
                    <a:cubicBezTo>
                      <a:pt x="2631118" y="4671203"/>
                      <a:pt x="2612299" y="4675716"/>
                      <a:pt x="2597512" y="4664099"/>
                    </a:cubicBezTo>
                    <a:cubicBezTo>
                      <a:pt x="2587911" y="4656609"/>
                      <a:pt x="2578597" y="4658338"/>
                      <a:pt x="2568324" y="4659490"/>
                    </a:cubicBezTo>
                    <a:cubicBezTo>
                      <a:pt x="2560547" y="4660354"/>
                      <a:pt x="2552577" y="4660065"/>
                      <a:pt x="2544704" y="4660162"/>
                    </a:cubicBezTo>
                    <a:cubicBezTo>
                      <a:pt x="2530878" y="4660449"/>
                      <a:pt x="2517052" y="4660546"/>
                      <a:pt x="2503225" y="4661026"/>
                    </a:cubicBezTo>
                    <a:cubicBezTo>
                      <a:pt x="2498808" y="4661218"/>
                      <a:pt x="2494297" y="4663619"/>
                      <a:pt x="2489975" y="4663235"/>
                    </a:cubicBezTo>
                    <a:cubicBezTo>
                      <a:pt x="2470004" y="4661410"/>
                      <a:pt x="2450033" y="4658529"/>
                      <a:pt x="2430061" y="4656897"/>
                    </a:cubicBezTo>
                    <a:cubicBezTo>
                      <a:pt x="2418732" y="4655938"/>
                      <a:pt x="2407114" y="4657761"/>
                      <a:pt x="2395880" y="4656417"/>
                    </a:cubicBezTo>
                    <a:cubicBezTo>
                      <a:pt x="2382919" y="4654881"/>
                      <a:pt x="2370245" y="4650945"/>
                      <a:pt x="2357378" y="4648544"/>
                    </a:cubicBezTo>
                    <a:cubicBezTo>
                      <a:pt x="2353826" y="4647872"/>
                      <a:pt x="2349889" y="4648736"/>
                      <a:pt x="2346145" y="4648928"/>
                    </a:cubicBezTo>
                    <a:cubicBezTo>
                      <a:pt x="2341920" y="4649120"/>
                      <a:pt x="2337791" y="4649504"/>
                      <a:pt x="2333567" y="4649600"/>
                    </a:cubicBezTo>
                    <a:cubicBezTo>
                      <a:pt x="2320700" y="4649793"/>
                      <a:pt x="2307835" y="4649504"/>
                      <a:pt x="2294968" y="4650177"/>
                    </a:cubicBezTo>
                    <a:cubicBezTo>
                      <a:pt x="2287095" y="4650561"/>
                      <a:pt x="2278839" y="4654497"/>
                      <a:pt x="2271540" y="4653057"/>
                    </a:cubicBezTo>
                    <a:cubicBezTo>
                      <a:pt x="2256659" y="4650272"/>
                      <a:pt x="2241776" y="4656513"/>
                      <a:pt x="2226895" y="4651329"/>
                    </a:cubicBezTo>
                    <a:cubicBezTo>
                      <a:pt x="2222285" y="4649793"/>
                      <a:pt x="2215948" y="4653633"/>
                      <a:pt x="2210379" y="4653825"/>
                    </a:cubicBezTo>
                    <a:cubicBezTo>
                      <a:pt x="2196457" y="4654305"/>
                      <a:pt x="2182535" y="4654209"/>
                      <a:pt x="2168613" y="4654113"/>
                    </a:cubicBezTo>
                    <a:cubicBezTo>
                      <a:pt x="2156131" y="4654017"/>
                      <a:pt x="2143168" y="4655361"/>
                      <a:pt x="2131167" y="4652673"/>
                    </a:cubicBezTo>
                    <a:cubicBezTo>
                      <a:pt x="2118588" y="4649793"/>
                      <a:pt x="2107259" y="4650177"/>
                      <a:pt x="2095065" y="4653441"/>
                    </a:cubicBezTo>
                    <a:cubicBezTo>
                      <a:pt x="2086711" y="4655649"/>
                      <a:pt x="2077878" y="4655938"/>
                      <a:pt x="2069237" y="4656609"/>
                    </a:cubicBezTo>
                    <a:cubicBezTo>
                      <a:pt x="2059924" y="4657377"/>
                      <a:pt x="2049650" y="4655361"/>
                      <a:pt x="2041201" y="4658529"/>
                    </a:cubicBezTo>
                    <a:cubicBezTo>
                      <a:pt x="2016044" y="4667939"/>
                      <a:pt x="1990216" y="4669955"/>
                      <a:pt x="1963909" y="4669955"/>
                    </a:cubicBezTo>
                    <a:cubicBezTo>
                      <a:pt x="1959107" y="4669955"/>
                      <a:pt x="1954210" y="4668612"/>
                      <a:pt x="1949603" y="4667171"/>
                    </a:cubicBezTo>
                    <a:cubicBezTo>
                      <a:pt x="1922717" y="4658529"/>
                      <a:pt x="1895737" y="4659297"/>
                      <a:pt x="1868373" y="4664578"/>
                    </a:cubicBezTo>
                    <a:cubicBezTo>
                      <a:pt x="1862708" y="4665731"/>
                      <a:pt x="1856372" y="4665923"/>
                      <a:pt x="1850707" y="4664771"/>
                    </a:cubicBezTo>
                    <a:cubicBezTo>
                      <a:pt x="1834768" y="4661410"/>
                      <a:pt x="1819309" y="4655841"/>
                      <a:pt x="1803275" y="4653441"/>
                    </a:cubicBezTo>
                    <a:cubicBezTo>
                      <a:pt x="1776775" y="4649504"/>
                      <a:pt x="1753828" y="4662754"/>
                      <a:pt x="1730112" y="4671396"/>
                    </a:cubicBezTo>
                    <a:cubicBezTo>
                      <a:pt x="1707548" y="4679557"/>
                      <a:pt x="1688345" y="4697992"/>
                      <a:pt x="1661652" y="4693863"/>
                    </a:cubicBezTo>
                    <a:cubicBezTo>
                      <a:pt x="1658965" y="4693479"/>
                      <a:pt x="1655988" y="4696071"/>
                      <a:pt x="1653011" y="4696744"/>
                    </a:cubicBezTo>
                    <a:cubicBezTo>
                      <a:pt x="1644850" y="4698568"/>
                      <a:pt x="1636689" y="4700776"/>
                      <a:pt x="1628431" y="4701641"/>
                    </a:cubicBezTo>
                    <a:cubicBezTo>
                      <a:pt x="1618350" y="4702793"/>
                      <a:pt x="1608076" y="4702409"/>
                      <a:pt x="1597995" y="4703369"/>
                    </a:cubicBezTo>
                    <a:cubicBezTo>
                      <a:pt x="1585032" y="4704521"/>
                      <a:pt x="1572263" y="4707593"/>
                      <a:pt x="1559396" y="4707593"/>
                    </a:cubicBezTo>
                    <a:cubicBezTo>
                      <a:pt x="1549026" y="4707593"/>
                      <a:pt x="1538753" y="4704041"/>
                      <a:pt x="1528480" y="4702312"/>
                    </a:cubicBezTo>
                    <a:cubicBezTo>
                      <a:pt x="1513981" y="4699912"/>
                      <a:pt x="1498042" y="4700584"/>
                      <a:pt x="1485272" y="4694439"/>
                    </a:cubicBezTo>
                    <a:cubicBezTo>
                      <a:pt x="1471639" y="4687910"/>
                      <a:pt x="1458676" y="4684934"/>
                      <a:pt x="1444562" y="4686950"/>
                    </a:cubicBezTo>
                    <a:cubicBezTo>
                      <a:pt x="1439857" y="4687622"/>
                      <a:pt x="1433808" y="4691655"/>
                      <a:pt x="1431696" y="4695783"/>
                    </a:cubicBezTo>
                    <a:cubicBezTo>
                      <a:pt x="1426991" y="4705001"/>
                      <a:pt x="1420559" y="4706634"/>
                      <a:pt x="1411821" y="4703464"/>
                    </a:cubicBezTo>
                    <a:cubicBezTo>
                      <a:pt x="1404236" y="4700776"/>
                      <a:pt x="1394922" y="4699432"/>
                      <a:pt x="1389738" y="4694247"/>
                    </a:cubicBezTo>
                    <a:cubicBezTo>
                      <a:pt x="1375047" y="4679557"/>
                      <a:pt x="1356324" y="4679077"/>
                      <a:pt x="1338081" y="4675141"/>
                    </a:cubicBezTo>
                    <a:cubicBezTo>
                      <a:pt x="1326945" y="4672739"/>
                      <a:pt x="1316574" y="4672644"/>
                      <a:pt x="1305436" y="4674276"/>
                    </a:cubicBezTo>
                    <a:cubicBezTo>
                      <a:pt x="1281241" y="4677925"/>
                      <a:pt x="1257717" y="4672739"/>
                      <a:pt x="1234481" y="4666115"/>
                    </a:cubicBezTo>
                    <a:cubicBezTo>
                      <a:pt x="1219118" y="4661698"/>
                      <a:pt x="1203372" y="4659010"/>
                      <a:pt x="1188106" y="4654497"/>
                    </a:cubicBezTo>
                    <a:cubicBezTo>
                      <a:pt x="1176680" y="4651041"/>
                      <a:pt x="1165255" y="4646912"/>
                      <a:pt x="1154790" y="4641343"/>
                    </a:cubicBezTo>
                    <a:cubicBezTo>
                      <a:pt x="1139618" y="4633181"/>
                      <a:pt x="1126369" y="4620891"/>
                      <a:pt x="1107069" y="4624156"/>
                    </a:cubicBezTo>
                    <a:cubicBezTo>
                      <a:pt x="1090074" y="4627036"/>
                      <a:pt x="1074713" y="4620988"/>
                      <a:pt x="1059158" y="4615227"/>
                    </a:cubicBezTo>
                    <a:cubicBezTo>
                      <a:pt x="1047732" y="4611002"/>
                      <a:pt x="1036308" y="4606681"/>
                      <a:pt x="1024496" y="4603993"/>
                    </a:cubicBezTo>
                    <a:cubicBezTo>
                      <a:pt x="1010478" y="4600824"/>
                      <a:pt x="994635" y="4602169"/>
                      <a:pt x="982153" y="4596311"/>
                    </a:cubicBezTo>
                    <a:cubicBezTo>
                      <a:pt x="969095" y="4590166"/>
                      <a:pt x="958246" y="4594295"/>
                      <a:pt x="946628" y="4596024"/>
                    </a:cubicBezTo>
                    <a:cubicBezTo>
                      <a:pt x="928097" y="4598712"/>
                      <a:pt x="909661" y="4603705"/>
                      <a:pt x="890939" y="4597368"/>
                    </a:cubicBezTo>
                    <a:cubicBezTo>
                      <a:pt x="868184" y="4589687"/>
                      <a:pt x="845620" y="4581430"/>
                      <a:pt x="822769" y="4574133"/>
                    </a:cubicBezTo>
                    <a:cubicBezTo>
                      <a:pt x="813934" y="4571347"/>
                      <a:pt x="804431" y="4570195"/>
                      <a:pt x="795212" y="4568947"/>
                    </a:cubicBezTo>
                    <a:cubicBezTo>
                      <a:pt x="786476" y="4567891"/>
                      <a:pt x="776010" y="4570579"/>
                      <a:pt x="769288" y="4566547"/>
                    </a:cubicBezTo>
                    <a:cubicBezTo>
                      <a:pt x="752005" y="4556178"/>
                      <a:pt x="734243" y="4551089"/>
                      <a:pt x="714271" y="4551089"/>
                    </a:cubicBezTo>
                    <a:cubicBezTo>
                      <a:pt x="706781" y="4551089"/>
                      <a:pt x="699484" y="4546768"/>
                      <a:pt x="691900" y="4545999"/>
                    </a:cubicBezTo>
                    <a:cubicBezTo>
                      <a:pt x="681529" y="4545040"/>
                      <a:pt x="669623" y="4542447"/>
                      <a:pt x="660598" y="4546096"/>
                    </a:cubicBezTo>
                    <a:cubicBezTo>
                      <a:pt x="639379" y="4554737"/>
                      <a:pt x="622193" y="4547536"/>
                      <a:pt x="603662" y="4538991"/>
                    </a:cubicBezTo>
                    <a:cubicBezTo>
                      <a:pt x="585418" y="4530541"/>
                      <a:pt x="566215" y="4523821"/>
                      <a:pt x="546821" y="4518251"/>
                    </a:cubicBezTo>
                    <a:cubicBezTo>
                      <a:pt x="539524" y="4516235"/>
                      <a:pt x="530787" y="4519596"/>
                      <a:pt x="522721" y="4520267"/>
                    </a:cubicBezTo>
                    <a:cubicBezTo>
                      <a:pt x="519840" y="4520460"/>
                      <a:pt x="516671" y="4520748"/>
                      <a:pt x="514080" y="4519788"/>
                    </a:cubicBezTo>
                    <a:cubicBezTo>
                      <a:pt x="489020" y="4510570"/>
                      <a:pt x="463575" y="4503561"/>
                      <a:pt x="436404" y="4508361"/>
                    </a:cubicBezTo>
                    <a:cubicBezTo>
                      <a:pt x="433908" y="4508842"/>
                      <a:pt x="431123" y="4507786"/>
                      <a:pt x="428626" y="4507114"/>
                    </a:cubicBezTo>
                    <a:cubicBezTo>
                      <a:pt x="416432" y="4503657"/>
                      <a:pt x="404526" y="4498184"/>
                      <a:pt x="392141" y="4496936"/>
                    </a:cubicBezTo>
                    <a:cubicBezTo>
                      <a:pt x="361608" y="4493864"/>
                      <a:pt x="330884" y="4492615"/>
                      <a:pt x="300157" y="4490599"/>
                    </a:cubicBezTo>
                    <a:cubicBezTo>
                      <a:pt x="298237" y="4490503"/>
                      <a:pt x="296221" y="4490503"/>
                      <a:pt x="294493" y="4489831"/>
                    </a:cubicBezTo>
                    <a:cubicBezTo>
                      <a:pt x="283163" y="4485702"/>
                      <a:pt x="273274" y="4487047"/>
                      <a:pt x="263671" y="4494919"/>
                    </a:cubicBezTo>
                    <a:cubicBezTo>
                      <a:pt x="259447" y="4498376"/>
                      <a:pt x="253686" y="4500200"/>
                      <a:pt x="248406" y="4502121"/>
                    </a:cubicBezTo>
                    <a:cubicBezTo>
                      <a:pt x="240628" y="4505002"/>
                      <a:pt x="232659" y="4507786"/>
                      <a:pt x="224594" y="4509610"/>
                    </a:cubicBezTo>
                    <a:cubicBezTo>
                      <a:pt x="216624" y="4511338"/>
                      <a:pt x="208079" y="4513738"/>
                      <a:pt x="200398" y="4512395"/>
                    </a:cubicBezTo>
                    <a:cubicBezTo>
                      <a:pt x="186572" y="4509994"/>
                      <a:pt x="173417" y="4504618"/>
                      <a:pt x="159783" y="4501064"/>
                    </a:cubicBezTo>
                    <a:cubicBezTo>
                      <a:pt x="155079" y="4499816"/>
                      <a:pt x="149893" y="4500009"/>
                      <a:pt x="144997" y="4499912"/>
                    </a:cubicBezTo>
                    <a:cubicBezTo>
                      <a:pt x="133763" y="4499625"/>
                      <a:pt x="122241" y="4502409"/>
                      <a:pt x="112064" y="4494440"/>
                    </a:cubicBezTo>
                    <a:cubicBezTo>
                      <a:pt x="102655" y="4486951"/>
                      <a:pt x="93148" y="4489158"/>
                      <a:pt x="83259" y="4494824"/>
                    </a:cubicBezTo>
                    <a:cubicBezTo>
                      <a:pt x="76154" y="4498857"/>
                      <a:pt x="68090" y="4502025"/>
                      <a:pt x="60120" y="4503561"/>
                    </a:cubicBezTo>
                    <a:cubicBezTo>
                      <a:pt x="49174" y="4505673"/>
                      <a:pt x="38324" y="4506538"/>
                      <a:pt x="26514" y="4505289"/>
                    </a:cubicBezTo>
                    <a:cubicBezTo>
                      <a:pt x="18161" y="4504425"/>
                      <a:pt x="11343" y="4504041"/>
                      <a:pt x="4814" y="4498952"/>
                    </a:cubicBezTo>
                    <a:cubicBezTo>
                      <a:pt x="3759" y="4498184"/>
                      <a:pt x="1839" y="4497992"/>
                      <a:pt x="398" y="4498089"/>
                    </a:cubicBezTo>
                    <a:lnTo>
                      <a:pt x="0" y="4498087"/>
                    </a:lnTo>
                    <a:close/>
                  </a:path>
                </a:pathLst>
              </a:custGeom>
              <a:solidFill>
                <a:schemeClr val="bg1">
                  <a:alpha val="14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2C18990-7F62-45E8-B68F-47E95E4812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96000" y="4138312"/>
              <a:ext cx="5260975" cy="1410656"/>
              <a:chOff x="6096000" y="4138312"/>
              <a:chExt cx="5260975" cy="1410656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AC206BB2-3759-4DF0-9932-7445B6367AA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381FA6FA-3CB6-4F57-8871-82DDE5BE86A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>
              <a:xfrm>
                <a:off x="6096000" y="4138312"/>
                <a:ext cx="5260975" cy="1410656"/>
              </a:xfrm>
              <a:custGeom>
                <a:avLst/>
                <a:gdLst>
                  <a:gd name="connsiteX0" fmla="*/ 5260975 w 5260975"/>
                  <a:gd name="connsiteY0" fmla="*/ 0 h 1410656"/>
                  <a:gd name="connsiteX1" fmla="*/ 5260975 w 5260975"/>
                  <a:gd name="connsiteY1" fmla="*/ 221634 h 1410656"/>
                  <a:gd name="connsiteX2" fmla="*/ 5226503 w 5260975"/>
                  <a:gd name="connsiteY2" fmla="*/ 237063 h 1410656"/>
                  <a:gd name="connsiteX3" fmla="*/ 5206341 w 5260975"/>
                  <a:gd name="connsiteY3" fmla="*/ 245128 h 1410656"/>
                  <a:gd name="connsiteX4" fmla="*/ 5123287 w 5260975"/>
                  <a:gd name="connsiteY4" fmla="*/ 297073 h 1410656"/>
                  <a:gd name="connsiteX5" fmla="*/ 5048107 w 5260975"/>
                  <a:gd name="connsiteY5" fmla="*/ 361307 h 1410656"/>
                  <a:gd name="connsiteX6" fmla="*/ 4992899 w 5260975"/>
                  <a:gd name="connsiteY6" fmla="*/ 437542 h 1410656"/>
                  <a:gd name="connsiteX7" fmla="*/ 4977440 w 5260975"/>
                  <a:gd name="connsiteY7" fmla="*/ 455690 h 1410656"/>
                  <a:gd name="connsiteX8" fmla="*/ 4935193 w 5260975"/>
                  <a:gd name="connsiteY8" fmla="*/ 478445 h 1410656"/>
                  <a:gd name="connsiteX9" fmla="*/ 4897844 w 5260975"/>
                  <a:gd name="connsiteY9" fmla="*/ 495535 h 1410656"/>
                  <a:gd name="connsiteX10" fmla="*/ 4870767 w 5260975"/>
                  <a:gd name="connsiteY10" fmla="*/ 514451 h 1410656"/>
                  <a:gd name="connsiteX11" fmla="*/ 4847916 w 5260975"/>
                  <a:gd name="connsiteY11" fmla="*/ 531830 h 1410656"/>
                  <a:gd name="connsiteX12" fmla="*/ 4796163 w 5260975"/>
                  <a:gd name="connsiteY12" fmla="*/ 576765 h 1410656"/>
                  <a:gd name="connsiteX13" fmla="*/ 4738843 w 5260975"/>
                  <a:gd name="connsiteY13" fmla="*/ 614691 h 1410656"/>
                  <a:gd name="connsiteX14" fmla="*/ 4692755 w 5260975"/>
                  <a:gd name="connsiteY14" fmla="*/ 661162 h 1410656"/>
                  <a:gd name="connsiteX15" fmla="*/ 4673744 w 5260975"/>
                  <a:gd name="connsiteY15" fmla="*/ 686318 h 1410656"/>
                  <a:gd name="connsiteX16" fmla="*/ 4633801 w 5260975"/>
                  <a:gd name="connsiteY16" fmla="*/ 703505 h 1410656"/>
                  <a:gd name="connsiteX17" fmla="*/ 4590499 w 5260975"/>
                  <a:gd name="connsiteY17" fmla="*/ 730389 h 1410656"/>
                  <a:gd name="connsiteX18" fmla="*/ 4559773 w 5260975"/>
                  <a:gd name="connsiteY18" fmla="*/ 757081 h 1410656"/>
                  <a:gd name="connsiteX19" fmla="*/ 4536059 w 5260975"/>
                  <a:gd name="connsiteY19" fmla="*/ 774940 h 1410656"/>
                  <a:gd name="connsiteX20" fmla="*/ 4502549 w 5260975"/>
                  <a:gd name="connsiteY20" fmla="*/ 792895 h 1410656"/>
                  <a:gd name="connsiteX21" fmla="*/ 4468944 w 5260975"/>
                  <a:gd name="connsiteY21" fmla="*/ 816419 h 1410656"/>
                  <a:gd name="connsiteX22" fmla="*/ 4452622 w 5260975"/>
                  <a:gd name="connsiteY22" fmla="*/ 830917 h 1410656"/>
                  <a:gd name="connsiteX23" fmla="*/ 4421032 w 5260975"/>
                  <a:gd name="connsiteY23" fmla="*/ 855016 h 1410656"/>
                  <a:gd name="connsiteX24" fmla="*/ 4388483 w 5260975"/>
                  <a:gd name="connsiteY24" fmla="*/ 877484 h 1410656"/>
                  <a:gd name="connsiteX25" fmla="*/ 4327321 w 5260975"/>
                  <a:gd name="connsiteY25" fmla="*/ 903216 h 1410656"/>
                  <a:gd name="connsiteX26" fmla="*/ 4271633 w 5260975"/>
                  <a:gd name="connsiteY26" fmla="*/ 941046 h 1410656"/>
                  <a:gd name="connsiteX27" fmla="*/ 4227465 w 5260975"/>
                  <a:gd name="connsiteY27" fmla="*/ 968698 h 1410656"/>
                  <a:gd name="connsiteX28" fmla="*/ 4201733 w 5260975"/>
                  <a:gd name="connsiteY28" fmla="*/ 986846 h 1410656"/>
                  <a:gd name="connsiteX29" fmla="*/ 4154494 w 5260975"/>
                  <a:gd name="connsiteY29" fmla="*/ 1027364 h 1410656"/>
                  <a:gd name="connsiteX30" fmla="*/ 4081234 w 5260975"/>
                  <a:gd name="connsiteY30" fmla="*/ 1069994 h 1410656"/>
                  <a:gd name="connsiteX31" fmla="*/ 4036971 w 5260975"/>
                  <a:gd name="connsiteY31" fmla="*/ 1093038 h 1410656"/>
                  <a:gd name="connsiteX32" fmla="*/ 3941725 w 5260975"/>
                  <a:gd name="connsiteY32" fmla="*/ 1127796 h 1410656"/>
                  <a:gd name="connsiteX33" fmla="*/ 3910999 w 5260975"/>
                  <a:gd name="connsiteY33" fmla="*/ 1140182 h 1410656"/>
                  <a:gd name="connsiteX34" fmla="*/ 3875859 w 5260975"/>
                  <a:gd name="connsiteY34" fmla="*/ 1148343 h 1410656"/>
                  <a:gd name="connsiteX35" fmla="*/ 3819401 w 5260975"/>
                  <a:gd name="connsiteY35" fmla="*/ 1167642 h 1410656"/>
                  <a:gd name="connsiteX36" fmla="*/ 3709176 w 5260975"/>
                  <a:gd name="connsiteY36" fmla="*/ 1200863 h 1410656"/>
                  <a:gd name="connsiteX37" fmla="*/ 3684981 w 5260975"/>
                  <a:gd name="connsiteY37" fmla="*/ 1205952 h 1410656"/>
                  <a:gd name="connsiteX38" fmla="*/ 3623338 w 5260975"/>
                  <a:gd name="connsiteY38" fmla="*/ 1227363 h 1410656"/>
                  <a:gd name="connsiteX39" fmla="*/ 3586373 w 5260975"/>
                  <a:gd name="connsiteY39" fmla="*/ 1241765 h 1410656"/>
                  <a:gd name="connsiteX40" fmla="*/ 3555743 w 5260975"/>
                  <a:gd name="connsiteY40" fmla="*/ 1250023 h 1410656"/>
                  <a:gd name="connsiteX41" fmla="*/ 3528667 w 5260975"/>
                  <a:gd name="connsiteY41" fmla="*/ 1253864 h 1410656"/>
                  <a:gd name="connsiteX42" fmla="*/ 3457424 w 5260975"/>
                  <a:gd name="connsiteY42" fmla="*/ 1272874 h 1410656"/>
                  <a:gd name="connsiteX43" fmla="*/ 3429003 w 5260975"/>
                  <a:gd name="connsiteY43" fmla="*/ 1280364 h 1410656"/>
                  <a:gd name="connsiteX44" fmla="*/ 3355264 w 5260975"/>
                  <a:gd name="connsiteY44" fmla="*/ 1306096 h 1410656"/>
                  <a:gd name="connsiteX45" fmla="*/ 3292757 w 5260975"/>
                  <a:gd name="connsiteY45" fmla="*/ 1323090 h 1410656"/>
                  <a:gd name="connsiteX46" fmla="*/ 3266643 w 5260975"/>
                  <a:gd name="connsiteY46" fmla="*/ 1331251 h 1410656"/>
                  <a:gd name="connsiteX47" fmla="*/ 3206921 w 5260975"/>
                  <a:gd name="connsiteY47" fmla="*/ 1344886 h 1410656"/>
                  <a:gd name="connsiteX48" fmla="*/ 3173123 w 5260975"/>
                  <a:gd name="connsiteY48" fmla="*/ 1354488 h 1410656"/>
                  <a:gd name="connsiteX49" fmla="*/ 3090646 w 5260975"/>
                  <a:gd name="connsiteY49" fmla="*/ 1365337 h 1410656"/>
                  <a:gd name="connsiteX50" fmla="*/ 3005480 w 5260975"/>
                  <a:gd name="connsiteY50" fmla="*/ 1375802 h 1410656"/>
                  <a:gd name="connsiteX51" fmla="*/ 2958721 w 5260975"/>
                  <a:gd name="connsiteY51" fmla="*/ 1379259 h 1410656"/>
                  <a:gd name="connsiteX52" fmla="*/ 2917915 w 5260975"/>
                  <a:gd name="connsiteY52" fmla="*/ 1384733 h 1410656"/>
                  <a:gd name="connsiteX53" fmla="*/ 2882389 w 5260975"/>
                  <a:gd name="connsiteY53" fmla="*/ 1388189 h 1410656"/>
                  <a:gd name="connsiteX54" fmla="*/ 2825837 w 5260975"/>
                  <a:gd name="connsiteY54" fmla="*/ 1395198 h 1410656"/>
                  <a:gd name="connsiteX55" fmla="*/ 2802313 w 5260975"/>
                  <a:gd name="connsiteY55" fmla="*/ 1397023 h 1410656"/>
                  <a:gd name="connsiteX56" fmla="*/ 2746816 w 5260975"/>
                  <a:gd name="connsiteY56" fmla="*/ 1396926 h 1410656"/>
                  <a:gd name="connsiteX57" fmla="*/ 2727517 w 5260975"/>
                  <a:gd name="connsiteY57" fmla="*/ 1395966 h 1410656"/>
                  <a:gd name="connsiteX58" fmla="*/ 2690359 w 5260975"/>
                  <a:gd name="connsiteY58" fmla="*/ 1384060 h 1410656"/>
                  <a:gd name="connsiteX59" fmla="*/ 2685943 w 5260975"/>
                  <a:gd name="connsiteY59" fmla="*/ 1383196 h 1410656"/>
                  <a:gd name="connsiteX60" fmla="*/ 2661554 w 5260975"/>
                  <a:gd name="connsiteY60" fmla="*/ 1378491 h 1410656"/>
                  <a:gd name="connsiteX61" fmla="*/ 2648208 w 5260975"/>
                  <a:gd name="connsiteY61" fmla="*/ 1376955 h 1410656"/>
                  <a:gd name="connsiteX62" fmla="*/ 2597512 w 5260975"/>
                  <a:gd name="connsiteY62" fmla="*/ 1367162 h 1410656"/>
                  <a:gd name="connsiteX63" fmla="*/ 2568324 w 5260975"/>
                  <a:gd name="connsiteY63" fmla="*/ 1362553 h 1410656"/>
                  <a:gd name="connsiteX64" fmla="*/ 2544704 w 5260975"/>
                  <a:gd name="connsiteY64" fmla="*/ 1363225 h 1410656"/>
                  <a:gd name="connsiteX65" fmla="*/ 2503225 w 5260975"/>
                  <a:gd name="connsiteY65" fmla="*/ 1364089 h 1410656"/>
                  <a:gd name="connsiteX66" fmla="*/ 2489975 w 5260975"/>
                  <a:gd name="connsiteY66" fmla="*/ 1366298 h 1410656"/>
                  <a:gd name="connsiteX67" fmla="*/ 2430061 w 5260975"/>
                  <a:gd name="connsiteY67" fmla="*/ 1359960 h 1410656"/>
                  <a:gd name="connsiteX68" fmla="*/ 2395880 w 5260975"/>
                  <a:gd name="connsiteY68" fmla="*/ 1359480 h 1410656"/>
                  <a:gd name="connsiteX69" fmla="*/ 2357378 w 5260975"/>
                  <a:gd name="connsiteY69" fmla="*/ 1351607 h 1410656"/>
                  <a:gd name="connsiteX70" fmla="*/ 2346145 w 5260975"/>
                  <a:gd name="connsiteY70" fmla="*/ 1351991 h 1410656"/>
                  <a:gd name="connsiteX71" fmla="*/ 2333567 w 5260975"/>
                  <a:gd name="connsiteY71" fmla="*/ 1352663 h 1410656"/>
                  <a:gd name="connsiteX72" fmla="*/ 2294968 w 5260975"/>
                  <a:gd name="connsiteY72" fmla="*/ 1353240 h 1410656"/>
                  <a:gd name="connsiteX73" fmla="*/ 2271540 w 5260975"/>
                  <a:gd name="connsiteY73" fmla="*/ 1356120 h 1410656"/>
                  <a:gd name="connsiteX74" fmla="*/ 2226895 w 5260975"/>
                  <a:gd name="connsiteY74" fmla="*/ 1354392 h 1410656"/>
                  <a:gd name="connsiteX75" fmla="*/ 2210379 w 5260975"/>
                  <a:gd name="connsiteY75" fmla="*/ 1356888 h 1410656"/>
                  <a:gd name="connsiteX76" fmla="*/ 2168613 w 5260975"/>
                  <a:gd name="connsiteY76" fmla="*/ 1357176 h 1410656"/>
                  <a:gd name="connsiteX77" fmla="*/ 2131167 w 5260975"/>
                  <a:gd name="connsiteY77" fmla="*/ 1355736 h 1410656"/>
                  <a:gd name="connsiteX78" fmla="*/ 2095065 w 5260975"/>
                  <a:gd name="connsiteY78" fmla="*/ 1356504 h 1410656"/>
                  <a:gd name="connsiteX79" fmla="*/ 2069237 w 5260975"/>
                  <a:gd name="connsiteY79" fmla="*/ 1359672 h 1410656"/>
                  <a:gd name="connsiteX80" fmla="*/ 2041201 w 5260975"/>
                  <a:gd name="connsiteY80" fmla="*/ 1361592 h 1410656"/>
                  <a:gd name="connsiteX81" fmla="*/ 1963909 w 5260975"/>
                  <a:gd name="connsiteY81" fmla="*/ 1373018 h 1410656"/>
                  <a:gd name="connsiteX82" fmla="*/ 1949603 w 5260975"/>
                  <a:gd name="connsiteY82" fmla="*/ 1370234 h 1410656"/>
                  <a:gd name="connsiteX83" fmla="*/ 1868373 w 5260975"/>
                  <a:gd name="connsiteY83" fmla="*/ 1367641 h 1410656"/>
                  <a:gd name="connsiteX84" fmla="*/ 1850707 w 5260975"/>
                  <a:gd name="connsiteY84" fmla="*/ 1367834 h 1410656"/>
                  <a:gd name="connsiteX85" fmla="*/ 1803275 w 5260975"/>
                  <a:gd name="connsiteY85" fmla="*/ 1356504 h 1410656"/>
                  <a:gd name="connsiteX86" fmla="*/ 1730112 w 5260975"/>
                  <a:gd name="connsiteY86" fmla="*/ 1374459 h 1410656"/>
                  <a:gd name="connsiteX87" fmla="*/ 1661652 w 5260975"/>
                  <a:gd name="connsiteY87" fmla="*/ 1396926 h 1410656"/>
                  <a:gd name="connsiteX88" fmla="*/ 1653011 w 5260975"/>
                  <a:gd name="connsiteY88" fmla="*/ 1399807 h 1410656"/>
                  <a:gd name="connsiteX89" fmla="*/ 1628431 w 5260975"/>
                  <a:gd name="connsiteY89" fmla="*/ 1404704 h 1410656"/>
                  <a:gd name="connsiteX90" fmla="*/ 1597995 w 5260975"/>
                  <a:gd name="connsiteY90" fmla="*/ 1406432 h 1410656"/>
                  <a:gd name="connsiteX91" fmla="*/ 1559396 w 5260975"/>
                  <a:gd name="connsiteY91" fmla="*/ 1410656 h 1410656"/>
                  <a:gd name="connsiteX92" fmla="*/ 1528480 w 5260975"/>
                  <a:gd name="connsiteY92" fmla="*/ 1405375 h 1410656"/>
                  <a:gd name="connsiteX93" fmla="*/ 1485272 w 5260975"/>
                  <a:gd name="connsiteY93" fmla="*/ 1397502 h 1410656"/>
                  <a:gd name="connsiteX94" fmla="*/ 1444562 w 5260975"/>
                  <a:gd name="connsiteY94" fmla="*/ 1390013 h 1410656"/>
                  <a:gd name="connsiteX95" fmla="*/ 1431696 w 5260975"/>
                  <a:gd name="connsiteY95" fmla="*/ 1398846 h 1410656"/>
                  <a:gd name="connsiteX96" fmla="*/ 1411821 w 5260975"/>
                  <a:gd name="connsiteY96" fmla="*/ 1406527 h 1410656"/>
                  <a:gd name="connsiteX97" fmla="*/ 1389738 w 5260975"/>
                  <a:gd name="connsiteY97" fmla="*/ 1397310 h 1410656"/>
                  <a:gd name="connsiteX98" fmla="*/ 1338081 w 5260975"/>
                  <a:gd name="connsiteY98" fmla="*/ 1378204 h 1410656"/>
                  <a:gd name="connsiteX99" fmla="*/ 1305436 w 5260975"/>
                  <a:gd name="connsiteY99" fmla="*/ 1377339 h 1410656"/>
                  <a:gd name="connsiteX100" fmla="*/ 1234481 w 5260975"/>
                  <a:gd name="connsiteY100" fmla="*/ 1369178 h 1410656"/>
                  <a:gd name="connsiteX101" fmla="*/ 1188106 w 5260975"/>
                  <a:gd name="connsiteY101" fmla="*/ 1357560 h 1410656"/>
                  <a:gd name="connsiteX102" fmla="*/ 1154790 w 5260975"/>
                  <a:gd name="connsiteY102" fmla="*/ 1344406 h 1410656"/>
                  <a:gd name="connsiteX103" fmla="*/ 1107069 w 5260975"/>
                  <a:gd name="connsiteY103" fmla="*/ 1327219 h 1410656"/>
                  <a:gd name="connsiteX104" fmla="*/ 1059158 w 5260975"/>
                  <a:gd name="connsiteY104" fmla="*/ 1318290 h 1410656"/>
                  <a:gd name="connsiteX105" fmla="*/ 1024496 w 5260975"/>
                  <a:gd name="connsiteY105" fmla="*/ 1307056 h 1410656"/>
                  <a:gd name="connsiteX106" fmla="*/ 982153 w 5260975"/>
                  <a:gd name="connsiteY106" fmla="*/ 1299374 h 1410656"/>
                  <a:gd name="connsiteX107" fmla="*/ 946628 w 5260975"/>
                  <a:gd name="connsiteY107" fmla="*/ 1299087 h 1410656"/>
                  <a:gd name="connsiteX108" fmla="*/ 890939 w 5260975"/>
                  <a:gd name="connsiteY108" fmla="*/ 1300431 h 1410656"/>
                  <a:gd name="connsiteX109" fmla="*/ 822769 w 5260975"/>
                  <a:gd name="connsiteY109" fmla="*/ 1277196 h 1410656"/>
                  <a:gd name="connsiteX110" fmla="*/ 795212 w 5260975"/>
                  <a:gd name="connsiteY110" fmla="*/ 1272010 h 1410656"/>
                  <a:gd name="connsiteX111" fmla="*/ 769288 w 5260975"/>
                  <a:gd name="connsiteY111" fmla="*/ 1269610 h 1410656"/>
                  <a:gd name="connsiteX112" fmla="*/ 714271 w 5260975"/>
                  <a:gd name="connsiteY112" fmla="*/ 1254152 h 1410656"/>
                  <a:gd name="connsiteX113" fmla="*/ 691900 w 5260975"/>
                  <a:gd name="connsiteY113" fmla="*/ 1249062 h 1410656"/>
                  <a:gd name="connsiteX114" fmla="*/ 660598 w 5260975"/>
                  <a:gd name="connsiteY114" fmla="*/ 1249159 h 1410656"/>
                  <a:gd name="connsiteX115" fmla="*/ 603662 w 5260975"/>
                  <a:gd name="connsiteY115" fmla="*/ 1242054 h 1410656"/>
                  <a:gd name="connsiteX116" fmla="*/ 546821 w 5260975"/>
                  <a:gd name="connsiteY116" fmla="*/ 1221314 h 1410656"/>
                  <a:gd name="connsiteX117" fmla="*/ 522721 w 5260975"/>
                  <a:gd name="connsiteY117" fmla="*/ 1223330 h 1410656"/>
                  <a:gd name="connsiteX118" fmla="*/ 514080 w 5260975"/>
                  <a:gd name="connsiteY118" fmla="*/ 1222851 h 1410656"/>
                  <a:gd name="connsiteX119" fmla="*/ 436404 w 5260975"/>
                  <a:gd name="connsiteY119" fmla="*/ 1211424 h 1410656"/>
                  <a:gd name="connsiteX120" fmla="*/ 428626 w 5260975"/>
                  <a:gd name="connsiteY120" fmla="*/ 1210177 h 1410656"/>
                  <a:gd name="connsiteX121" fmla="*/ 392141 w 5260975"/>
                  <a:gd name="connsiteY121" fmla="*/ 1199999 h 1410656"/>
                  <a:gd name="connsiteX122" fmla="*/ 300157 w 5260975"/>
                  <a:gd name="connsiteY122" fmla="*/ 1193662 h 1410656"/>
                  <a:gd name="connsiteX123" fmla="*/ 294493 w 5260975"/>
                  <a:gd name="connsiteY123" fmla="*/ 1192894 h 1410656"/>
                  <a:gd name="connsiteX124" fmla="*/ 263671 w 5260975"/>
                  <a:gd name="connsiteY124" fmla="*/ 1197982 h 1410656"/>
                  <a:gd name="connsiteX125" fmla="*/ 248406 w 5260975"/>
                  <a:gd name="connsiteY125" fmla="*/ 1205184 h 1410656"/>
                  <a:gd name="connsiteX126" fmla="*/ 224594 w 5260975"/>
                  <a:gd name="connsiteY126" fmla="*/ 1212673 h 1410656"/>
                  <a:gd name="connsiteX127" fmla="*/ 200398 w 5260975"/>
                  <a:gd name="connsiteY127" fmla="*/ 1215458 h 1410656"/>
                  <a:gd name="connsiteX128" fmla="*/ 159783 w 5260975"/>
                  <a:gd name="connsiteY128" fmla="*/ 1204127 h 1410656"/>
                  <a:gd name="connsiteX129" fmla="*/ 144997 w 5260975"/>
                  <a:gd name="connsiteY129" fmla="*/ 1202975 h 1410656"/>
                  <a:gd name="connsiteX130" fmla="*/ 112064 w 5260975"/>
                  <a:gd name="connsiteY130" fmla="*/ 1197503 h 1410656"/>
                  <a:gd name="connsiteX131" fmla="*/ 83259 w 5260975"/>
                  <a:gd name="connsiteY131" fmla="*/ 1197887 h 1410656"/>
                  <a:gd name="connsiteX132" fmla="*/ 60120 w 5260975"/>
                  <a:gd name="connsiteY132" fmla="*/ 1206624 h 1410656"/>
                  <a:gd name="connsiteX133" fmla="*/ 26514 w 5260975"/>
                  <a:gd name="connsiteY133" fmla="*/ 1208352 h 1410656"/>
                  <a:gd name="connsiteX134" fmla="*/ 4814 w 5260975"/>
                  <a:gd name="connsiteY134" fmla="*/ 1202015 h 1410656"/>
                  <a:gd name="connsiteX135" fmla="*/ 398 w 5260975"/>
                  <a:gd name="connsiteY135" fmla="*/ 1201152 h 1410656"/>
                  <a:gd name="connsiteX136" fmla="*/ 0 w 5260975"/>
                  <a:gd name="connsiteY136" fmla="*/ 1201150 h 1410656"/>
                  <a:gd name="connsiteX137" fmla="*/ 0 w 5260975"/>
                  <a:gd name="connsiteY137" fmla="*/ 1004512 h 1410656"/>
                  <a:gd name="connsiteX138" fmla="*/ 30355 w 5260975"/>
                  <a:gd name="connsiteY138" fmla="*/ 1002784 h 1410656"/>
                  <a:gd name="connsiteX139" fmla="*/ 52151 w 5260975"/>
                  <a:gd name="connsiteY139" fmla="*/ 997695 h 1410656"/>
                  <a:gd name="connsiteX140" fmla="*/ 64248 w 5260975"/>
                  <a:gd name="connsiteY140" fmla="*/ 994430 h 1410656"/>
                  <a:gd name="connsiteX141" fmla="*/ 126370 w 5260975"/>
                  <a:gd name="connsiteY141" fmla="*/ 985405 h 1410656"/>
                  <a:gd name="connsiteX142" fmla="*/ 154022 w 5260975"/>
                  <a:gd name="connsiteY142" fmla="*/ 975708 h 1410656"/>
                  <a:gd name="connsiteX143" fmla="*/ 161512 w 5260975"/>
                  <a:gd name="connsiteY143" fmla="*/ 974268 h 1410656"/>
                  <a:gd name="connsiteX144" fmla="*/ 202510 w 5260975"/>
                  <a:gd name="connsiteY144" fmla="*/ 978300 h 1410656"/>
                  <a:gd name="connsiteX145" fmla="*/ 233235 w 5260975"/>
                  <a:gd name="connsiteY145" fmla="*/ 993950 h 1410656"/>
                  <a:gd name="connsiteX146" fmla="*/ 239188 w 5260975"/>
                  <a:gd name="connsiteY146" fmla="*/ 999231 h 1410656"/>
                  <a:gd name="connsiteX147" fmla="*/ 324834 w 5260975"/>
                  <a:gd name="connsiteY147" fmla="*/ 997407 h 1410656"/>
                  <a:gd name="connsiteX148" fmla="*/ 337987 w 5260975"/>
                  <a:gd name="connsiteY148" fmla="*/ 995198 h 1410656"/>
                  <a:gd name="connsiteX149" fmla="*/ 401550 w 5260975"/>
                  <a:gd name="connsiteY149" fmla="*/ 1004416 h 1410656"/>
                  <a:gd name="connsiteX150" fmla="*/ 420081 w 5260975"/>
                  <a:gd name="connsiteY150" fmla="*/ 1006240 h 1410656"/>
                  <a:gd name="connsiteX151" fmla="*/ 486523 w 5260975"/>
                  <a:gd name="connsiteY151" fmla="*/ 1014498 h 1410656"/>
                  <a:gd name="connsiteX152" fmla="*/ 495932 w 5260975"/>
                  <a:gd name="connsiteY152" fmla="*/ 1006817 h 1410656"/>
                  <a:gd name="connsiteX153" fmla="*/ 523009 w 5260975"/>
                  <a:gd name="connsiteY153" fmla="*/ 987517 h 1410656"/>
                  <a:gd name="connsiteX154" fmla="*/ 576393 w 5260975"/>
                  <a:gd name="connsiteY154" fmla="*/ 970427 h 1410656"/>
                  <a:gd name="connsiteX155" fmla="*/ 590892 w 5260975"/>
                  <a:gd name="connsiteY155" fmla="*/ 971387 h 1410656"/>
                  <a:gd name="connsiteX156" fmla="*/ 627569 w 5260975"/>
                  <a:gd name="connsiteY156" fmla="*/ 999904 h 1410656"/>
                  <a:gd name="connsiteX157" fmla="*/ 645429 w 5260975"/>
                  <a:gd name="connsiteY157" fmla="*/ 1011329 h 1410656"/>
                  <a:gd name="connsiteX158" fmla="*/ 696125 w 5260975"/>
                  <a:gd name="connsiteY158" fmla="*/ 1032356 h 1410656"/>
                  <a:gd name="connsiteX159" fmla="*/ 700349 w 5260975"/>
                  <a:gd name="connsiteY159" fmla="*/ 1036197 h 1410656"/>
                  <a:gd name="connsiteX160" fmla="*/ 737795 w 5260975"/>
                  <a:gd name="connsiteY160" fmla="*/ 1081804 h 1410656"/>
                  <a:gd name="connsiteX161" fmla="*/ 746244 w 5260975"/>
                  <a:gd name="connsiteY161" fmla="*/ 1089581 h 1410656"/>
                  <a:gd name="connsiteX162" fmla="*/ 756422 w 5260975"/>
                  <a:gd name="connsiteY162" fmla="*/ 1101680 h 1410656"/>
                  <a:gd name="connsiteX163" fmla="*/ 788202 w 5260975"/>
                  <a:gd name="connsiteY163" fmla="*/ 1125108 h 1410656"/>
                  <a:gd name="connsiteX164" fmla="*/ 827569 w 5260975"/>
                  <a:gd name="connsiteY164" fmla="*/ 1132596 h 1410656"/>
                  <a:gd name="connsiteX165" fmla="*/ 875097 w 5260975"/>
                  <a:gd name="connsiteY165" fmla="*/ 1144022 h 1410656"/>
                  <a:gd name="connsiteX166" fmla="*/ 894972 w 5260975"/>
                  <a:gd name="connsiteY166" fmla="*/ 1151704 h 1410656"/>
                  <a:gd name="connsiteX167" fmla="*/ 948260 w 5260975"/>
                  <a:gd name="connsiteY167" fmla="*/ 1166298 h 1410656"/>
                  <a:gd name="connsiteX168" fmla="*/ 986282 w 5260975"/>
                  <a:gd name="connsiteY168" fmla="*/ 1178588 h 1410656"/>
                  <a:gd name="connsiteX169" fmla="*/ 1041107 w 5260975"/>
                  <a:gd name="connsiteY169" fmla="*/ 1185789 h 1410656"/>
                  <a:gd name="connsiteX170" fmla="*/ 1067703 w 5260975"/>
                  <a:gd name="connsiteY170" fmla="*/ 1186076 h 1410656"/>
                  <a:gd name="connsiteX171" fmla="*/ 1116574 w 5260975"/>
                  <a:gd name="connsiteY171" fmla="*/ 1222946 h 1410656"/>
                  <a:gd name="connsiteX172" fmla="*/ 1155557 w 5260975"/>
                  <a:gd name="connsiteY172" fmla="*/ 1247335 h 1410656"/>
                  <a:gd name="connsiteX173" fmla="*/ 1196556 w 5260975"/>
                  <a:gd name="connsiteY173" fmla="*/ 1235525 h 1410656"/>
                  <a:gd name="connsiteX174" fmla="*/ 1207693 w 5260975"/>
                  <a:gd name="connsiteY174" fmla="*/ 1224387 h 1410656"/>
                  <a:gd name="connsiteX175" fmla="*/ 1274904 w 5260975"/>
                  <a:gd name="connsiteY175" fmla="*/ 1213826 h 1410656"/>
                  <a:gd name="connsiteX176" fmla="*/ 1370919 w 5260975"/>
                  <a:gd name="connsiteY176" fmla="*/ 1213442 h 1410656"/>
                  <a:gd name="connsiteX177" fmla="*/ 1530593 w 5260975"/>
                  <a:gd name="connsiteY177" fmla="*/ 1189437 h 1410656"/>
                  <a:gd name="connsiteX178" fmla="*/ 1558436 w 5260975"/>
                  <a:gd name="connsiteY178" fmla="*/ 1178299 h 1410656"/>
                  <a:gd name="connsiteX179" fmla="*/ 1589737 w 5260975"/>
                  <a:gd name="connsiteY179" fmla="*/ 1175515 h 1410656"/>
                  <a:gd name="connsiteX180" fmla="*/ 1601740 w 5260975"/>
                  <a:gd name="connsiteY180" fmla="*/ 1182333 h 1410656"/>
                  <a:gd name="connsiteX181" fmla="*/ 1654259 w 5260975"/>
                  <a:gd name="connsiteY181" fmla="*/ 1192510 h 1410656"/>
                  <a:gd name="connsiteX182" fmla="*/ 1664246 w 5260975"/>
                  <a:gd name="connsiteY182" fmla="*/ 1192702 h 1410656"/>
                  <a:gd name="connsiteX183" fmla="*/ 1698427 w 5260975"/>
                  <a:gd name="connsiteY183" fmla="*/ 1188381 h 1410656"/>
                  <a:gd name="connsiteX184" fmla="*/ 1730112 w 5260975"/>
                  <a:gd name="connsiteY184" fmla="*/ 1185885 h 1410656"/>
                  <a:gd name="connsiteX185" fmla="*/ 1809996 w 5260975"/>
                  <a:gd name="connsiteY185" fmla="*/ 1194046 h 1410656"/>
                  <a:gd name="connsiteX186" fmla="*/ 1871254 w 5260975"/>
                  <a:gd name="connsiteY186" fmla="*/ 1192126 h 1410656"/>
                  <a:gd name="connsiteX187" fmla="*/ 1899482 w 5260975"/>
                  <a:gd name="connsiteY187" fmla="*/ 1194046 h 1410656"/>
                  <a:gd name="connsiteX188" fmla="*/ 1915420 w 5260975"/>
                  <a:gd name="connsiteY188" fmla="*/ 1196927 h 1410656"/>
                  <a:gd name="connsiteX189" fmla="*/ 1951522 w 5260975"/>
                  <a:gd name="connsiteY189" fmla="*/ 1216994 h 1410656"/>
                  <a:gd name="connsiteX190" fmla="*/ 1971302 w 5260975"/>
                  <a:gd name="connsiteY190" fmla="*/ 1221507 h 1410656"/>
                  <a:gd name="connsiteX191" fmla="*/ 2030831 w 5260975"/>
                  <a:gd name="connsiteY191" fmla="*/ 1221123 h 1410656"/>
                  <a:gd name="connsiteX192" fmla="*/ 2120125 w 5260975"/>
                  <a:gd name="connsiteY192" fmla="*/ 1190878 h 1410656"/>
                  <a:gd name="connsiteX193" fmla="*/ 2129439 w 5260975"/>
                  <a:gd name="connsiteY193" fmla="*/ 1186845 h 1410656"/>
                  <a:gd name="connsiteX194" fmla="*/ 2174854 w 5260975"/>
                  <a:gd name="connsiteY194" fmla="*/ 1181852 h 1410656"/>
                  <a:gd name="connsiteX195" fmla="*/ 2205674 w 5260975"/>
                  <a:gd name="connsiteY195" fmla="*/ 1188669 h 1410656"/>
                  <a:gd name="connsiteX196" fmla="*/ 2247634 w 5260975"/>
                  <a:gd name="connsiteY196" fmla="*/ 1202784 h 1410656"/>
                  <a:gd name="connsiteX197" fmla="*/ 2285367 w 5260975"/>
                  <a:gd name="connsiteY197" fmla="*/ 1214594 h 1410656"/>
                  <a:gd name="connsiteX198" fmla="*/ 2312827 w 5260975"/>
                  <a:gd name="connsiteY198" fmla="*/ 1227939 h 1410656"/>
                  <a:gd name="connsiteX199" fmla="*/ 2375622 w 5260975"/>
                  <a:gd name="connsiteY199" fmla="*/ 1237733 h 1410656"/>
                  <a:gd name="connsiteX200" fmla="*/ 2382151 w 5260975"/>
                  <a:gd name="connsiteY200" fmla="*/ 1239365 h 1410656"/>
                  <a:gd name="connsiteX201" fmla="*/ 2429390 w 5260975"/>
                  <a:gd name="connsiteY201" fmla="*/ 1227459 h 1410656"/>
                  <a:gd name="connsiteX202" fmla="*/ 2486134 w 5260975"/>
                  <a:gd name="connsiteY202" fmla="*/ 1215362 h 1410656"/>
                  <a:gd name="connsiteX203" fmla="*/ 2506394 w 5260975"/>
                  <a:gd name="connsiteY203" fmla="*/ 1219490 h 1410656"/>
                  <a:gd name="connsiteX204" fmla="*/ 2534142 w 5260975"/>
                  <a:gd name="connsiteY204" fmla="*/ 1225347 h 1410656"/>
                  <a:gd name="connsiteX205" fmla="*/ 2559874 w 5260975"/>
                  <a:gd name="connsiteY205" fmla="*/ 1222275 h 1410656"/>
                  <a:gd name="connsiteX206" fmla="*/ 2575525 w 5260975"/>
                  <a:gd name="connsiteY206" fmla="*/ 1221987 h 1410656"/>
                  <a:gd name="connsiteX207" fmla="*/ 2646960 w 5260975"/>
                  <a:gd name="connsiteY207" fmla="*/ 1257896 h 1410656"/>
                  <a:gd name="connsiteX208" fmla="*/ 2665107 w 5260975"/>
                  <a:gd name="connsiteY208" fmla="*/ 1260873 h 1410656"/>
                  <a:gd name="connsiteX209" fmla="*/ 2675381 w 5260975"/>
                  <a:gd name="connsiteY209" fmla="*/ 1265290 h 1410656"/>
                  <a:gd name="connsiteX210" fmla="*/ 2737311 w 5260975"/>
                  <a:gd name="connsiteY210" fmla="*/ 1309841 h 1410656"/>
                  <a:gd name="connsiteX211" fmla="*/ 2763619 w 5260975"/>
                  <a:gd name="connsiteY211" fmla="*/ 1318866 h 1410656"/>
                  <a:gd name="connsiteX212" fmla="*/ 2792519 w 5260975"/>
                  <a:gd name="connsiteY212" fmla="*/ 1317041 h 1410656"/>
                  <a:gd name="connsiteX213" fmla="*/ 2809226 w 5260975"/>
                  <a:gd name="connsiteY213" fmla="*/ 1313777 h 1410656"/>
                  <a:gd name="connsiteX214" fmla="*/ 2850705 w 5260975"/>
                  <a:gd name="connsiteY214" fmla="*/ 1285452 h 1410656"/>
                  <a:gd name="connsiteX215" fmla="*/ 2874324 w 5260975"/>
                  <a:gd name="connsiteY215" fmla="*/ 1286413 h 1410656"/>
                  <a:gd name="connsiteX216" fmla="*/ 2911194 w 5260975"/>
                  <a:gd name="connsiteY216" fmla="*/ 1305903 h 1410656"/>
                  <a:gd name="connsiteX217" fmla="*/ 2978116 w 5260975"/>
                  <a:gd name="connsiteY217" fmla="*/ 1314641 h 1410656"/>
                  <a:gd name="connsiteX218" fmla="*/ 3012106 w 5260975"/>
                  <a:gd name="connsiteY218" fmla="*/ 1287373 h 1410656"/>
                  <a:gd name="connsiteX219" fmla="*/ 3029676 w 5260975"/>
                  <a:gd name="connsiteY219" fmla="*/ 1261161 h 1410656"/>
                  <a:gd name="connsiteX220" fmla="*/ 3080469 w 5260975"/>
                  <a:gd name="connsiteY220" fmla="*/ 1230724 h 1410656"/>
                  <a:gd name="connsiteX221" fmla="*/ 3092567 w 5260975"/>
                  <a:gd name="connsiteY221" fmla="*/ 1242054 h 1410656"/>
                  <a:gd name="connsiteX222" fmla="*/ 3129821 w 5260975"/>
                  <a:gd name="connsiteY222" fmla="*/ 1246855 h 1410656"/>
                  <a:gd name="connsiteX223" fmla="*/ 3170147 w 5260975"/>
                  <a:gd name="connsiteY223" fmla="*/ 1246471 h 1410656"/>
                  <a:gd name="connsiteX224" fmla="*/ 3240429 w 5260975"/>
                  <a:gd name="connsiteY224" fmla="*/ 1251559 h 1410656"/>
                  <a:gd name="connsiteX225" fmla="*/ 3287189 w 5260975"/>
                  <a:gd name="connsiteY225" fmla="*/ 1222466 h 1410656"/>
                  <a:gd name="connsiteX226" fmla="*/ 3305049 w 5260975"/>
                  <a:gd name="connsiteY226" fmla="*/ 1210465 h 1410656"/>
                  <a:gd name="connsiteX227" fmla="*/ 3321755 w 5260975"/>
                  <a:gd name="connsiteY227" fmla="*/ 1202784 h 1410656"/>
                  <a:gd name="connsiteX228" fmla="*/ 3341055 w 5260975"/>
                  <a:gd name="connsiteY228" fmla="*/ 1198463 h 1410656"/>
                  <a:gd name="connsiteX229" fmla="*/ 3387621 w 5260975"/>
                  <a:gd name="connsiteY229" fmla="*/ 1182140 h 1410656"/>
                  <a:gd name="connsiteX230" fmla="*/ 3413161 w 5260975"/>
                  <a:gd name="connsiteY230" fmla="*/ 1166105 h 1410656"/>
                  <a:gd name="connsiteX231" fmla="*/ 3470579 w 5260975"/>
                  <a:gd name="connsiteY231" fmla="*/ 1150647 h 1410656"/>
                  <a:gd name="connsiteX232" fmla="*/ 3509657 w 5260975"/>
                  <a:gd name="connsiteY232" fmla="*/ 1136821 h 1410656"/>
                  <a:gd name="connsiteX233" fmla="*/ 3550847 w 5260975"/>
                  <a:gd name="connsiteY233" fmla="*/ 1113009 h 1410656"/>
                  <a:gd name="connsiteX234" fmla="*/ 3556608 w 5260975"/>
                  <a:gd name="connsiteY234" fmla="*/ 1109361 h 1410656"/>
                  <a:gd name="connsiteX235" fmla="*/ 3570435 w 5260975"/>
                  <a:gd name="connsiteY235" fmla="*/ 1093710 h 1410656"/>
                  <a:gd name="connsiteX236" fmla="*/ 3590501 w 5260975"/>
                  <a:gd name="connsiteY236" fmla="*/ 1039846 h 1410656"/>
                  <a:gd name="connsiteX237" fmla="*/ 3596263 w 5260975"/>
                  <a:gd name="connsiteY237" fmla="*/ 1028900 h 1410656"/>
                  <a:gd name="connsiteX238" fmla="*/ 3648591 w 5260975"/>
                  <a:gd name="connsiteY238" fmla="*/ 992030 h 1410656"/>
                  <a:gd name="connsiteX239" fmla="*/ 3667986 w 5260975"/>
                  <a:gd name="connsiteY239" fmla="*/ 995487 h 1410656"/>
                  <a:gd name="connsiteX240" fmla="*/ 3689397 w 5260975"/>
                  <a:gd name="connsiteY240" fmla="*/ 1007585 h 1410656"/>
                  <a:gd name="connsiteX241" fmla="*/ 3736349 w 5260975"/>
                  <a:gd name="connsiteY241" fmla="*/ 1010753 h 1410656"/>
                  <a:gd name="connsiteX242" fmla="*/ 3753919 w 5260975"/>
                  <a:gd name="connsiteY242" fmla="*/ 1004513 h 1410656"/>
                  <a:gd name="connsiteX243" fmla="*/ 3784643 w 5260975"/>
                  <a:gd name="connsiteY243" fmla="*/ 987710 h 1410656"/>
                  <a:gd name="connsiteX244" fmla="*/ 3808359 w 5260975"/>
                  <a:gd name="connsiteY244" fmla="*/ 961689 h 1410656"/>
                  <a:gd name="connsiteX245" fmla="*/ 3842829 w 5260975"/>
                  <a:gd name="connsiteY245" fmla="*/ 918674 h 1410656"/>
                  <a:gd name="connsiteX246" fmla="*/ 3908983 w 5260975"/>
                  <a:gd name="connsiteY246" fmla="*/ 902256 h 1410656"/>
                  <a:gd name="connsiteX247" fmla="*/ 3934428 w 5260975"/>
                  <a:gd name="connsiteY247" fmla="*/ 896783 h 1410656"/>
                  <a:gd name="connsiteX248" fmla="*/ 4026987 w 5260975"/>
                  <a:gd name="connsiteY248" fmla="*/ 873835 h 1410656"/>
                  <a:gd name="connsiteX249" fmla="*/ 4035051 w 5260975"/>
                  <a:gd name="connsiteY249" fmla="*/ 873067 h 1410656"/>
                  <a:gd name="connsiteX250" fmla="*/ 4099189 w 5260975"/>
                  <a:gd name="connsiteY250" fmla="*/ 846664 h 1410656"/>
                  <a:gd name="connsiteX251" fmla="*/ 4114647 w 5260975"/>
                  <a:gd name="connsiteY251" fmla="*/ 840134 h 1410656"/>
                  <a:gd name="connsiteX252" fmla="*/ 4133563 w 5260975"/>
                  <a:gd name="connsiteY252" fmla="*/ 823427 h 1410656"/>
                  <a:gd name="connsiteX253" fmla="*/ 4151039 w 5260975"/>
                  <a:gd name="connsiteY253" fmla="*/ 776284 h 1410656"/>
                  <a:gd name="connsiteX254" fmla="*/ 4171489 w 5260975"/>
                  <a:gd name="connsiteY254" fmla="*/ 754776 h 1410656"/>
                  <a:gd name="connsiteX255" fmla="*/ 4186372 w 5260975"/>
                  <a:gd name="connsiteY255" fmla="*/ 741718 h 1410656"/>
                  <a:gd name="connsiteX256" fmla="*/ 4199429 w 5260975"/>
                  <a:gd name="connsiteY256" fmla="*/ 721940 h 1410656"/>
                  <a:gd name="connsiteX257" fmla="*/ 4212487 w 5260975"/>
                  <a:gd name="connsiteY257" fmla="*/ 674604 h 1410656"/>
                  <a:gd name="connsiteX258" fmla="*/ 4232555 w 5260975"/>
                  <a:gd name="connsiteY258" fmla="*/ 632645 h 1410656"/>
                  <a:gd name="connsiteX259" fmla="*/ 4268657 w 5260975"/>
                  <a:gd name="connsiteY259" fmla="*/ 609410 h 1410656"/>
                  <a:gd name="connsiteX260" fmla="*/ 4291028 w 5260975"/>
                  <a:gd name="connsiteY260" fmla="*/ 597216 h 1410656"/>
                  <a:gd name="connsiteX261" fmla="*/ 4379651 w 5260975"/>
                  <a:gd name="connsiteY261" fmla="*/ 609506 h 1410656"/>
                  <a:gd name="connsiteX262" fmla="*/ 4440139 w 5260975"/>
                  <a:gd name="connsiteY262" fmla="*/ 621507 h 1410656"/>
                  <a:gd name="connsiteX263" fmla="*/ 4460015 w 5260975"/>
                  <a:gd name="connsiteY263" fmla="*/ 616899 h 1410656"/>
                  <a:gd name="connsiteX264" fmla="*/ 4516183 w 5260975"/>
                  <a:gd name="connsiteY264" fmla="*/ 577724 h 1410656"/>
                  <a:gd name="connsiteX265" fmla="*/ 4571681 w 5260975"/>
                  <a:gd name="connsiteY265" fmla="*/ 560250 h 1410656"/>
                  <a:gd name="connsiteX266" fmla="*/ 4613447 w 5260975"/>
                  <a:gd name="connsiteY266" fmla="*/ 555257 h 1410656"/>
                  <a:gd name="connsiteX267" fmla="*/ 4649355 w 5260975"/>
                  <a:gd name="connsiteY267" fmla="*/ 551417 h 1410656"/>
                  <a:gd name="connsiteX268" fmla="*/ 4692467 w 5260975"/>
                  <a:gd name="connsiteY268" fmla="*/ 540663 h 1410656"/>
                  <a:gd name="connsiteX269" fmla="*/ 4716855 w 5260975"/>
                  <a:gd name="connsiteY269" fmla="*/ 528949 h 1410656"/>
                  <a:gd name="connsiteX270" fmla="*/ 4755645 w 5260975"/>
                  <a:gd name="connsiteY270" fmla="*/ 512147 h 1410656"/>
                  <a:gd name="connsiteX271" fmla="*/ 4795395 w 5260975"/>
                  <a:gd name="connsiteY271" fmla="*/ 490351 h 1410656"/>
                  <a:gd name="connsiteX272" fmla="*/ 4825928 w 5260975"/>
                  <a:gd name="connsiteY272" fmla="*/ 459818 h 1410656"/>
                  <a:gd name="connsiteX273" fmla="*/ 4842347 w 5260975"/>
                  <a:gd name="connsiteY273" fmla="*/ 434086 h 1410656"/>
                  <a:gd name="connsiteX274" fmla="*/ 4890451 w 5260975"/>
                  <a:gd name="connsiteY274" fmla="*/ 397216 h 1410656"/>
                  <a:gd name="connsiteX275" fmla="*/ 4933945 w 5260975"/>
                  <a:gd name="connsiteY275" fmla="*/ 327701 h 1410656"/>
                  <a:gd name="connsiteX276" fmla="*/ 4961214 w 5260975"/>
                  <a:gd name="connsiteY276" fmla="*/ 298801 h 1410656"/>
                  <a:gd name="connsiteX277" fmla="*/ 4976672 w 5260975"/>
                  <a:gd name="connsiteY277" fmla="*/ 290639 h 1410656"/>
                  <a:gd name="connsiteX278" fmla="*/ 5002979 w 5260975"/>
                  <a:gd name="connsiteY278" fmla="*/ 270573 h 1410656"/>
                  <a:gd name="connsiteX279" fmla="*/ 5018535 w 5260975"/>
                  <a:gd name="connsiteY279" fmla="*/ 255690 h 1410656"/>
                  <a:gd name="connsiteX280" fmla="*/ 5061069 w 5260975"/>
                  <a:gd name="connsiteY280" fmla="*/ 200961 h 1410656"/>
                  <a:gd name="connsiteX281" fmla="*/ 5074127 w 5260975"/>
                  <a:gd name="connsiteY281" fmla="*/ 184735 h 1410656"/>
                  <a:gd name="connsiteX282" fmla="*/ 5101108 w 5260975"/>
                  <a:gd name="connsiteY282" fmla="*/ 156891 h 1410656"/>
                  <a:gd name="connsiteX283" fmla="*/ 5112918 w 5260975"/>
                  <a:gd name="connsiteY283" fmla="*/ 148441 h 1410656"/>
                  <a:gd name="connsiteX284" fmla="*/ 5133753 w 5260975"/>
                  <a:gd name="connsiteY284" fmla="*/ 125782 h 1410656"/>
                  <a:gd name="connsiteX285" fmla="*/ 5183393 w 5260975"/>
                  <a:gd name="connsiteY285" fmla="*/ 66348 h 1410656"/>
                  <a:gd name="connsiteX286" fmla="*/ 5204709 w 5260975"/>
                  <a:gd name="connsiteY286" fmla="*/ 33030 h 1410656"/>
                  <a:gd name="connsiteX287" fmla="*/ 5247243 w 5260975"/>
                  <a:gd name="connsiteY287" fmla="*/ 8451 h 1410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</a:cxnLst>
                <a:rect l="l" t="t" r="r" b="b"/>
                <a:pathLst>
                  <a:path w="5260975" h="1410656">
                    <a:moveTo>
                      <a:pt x="5260975" y="0"/>
                    </a:moveTo>
                    <a:lnTo>
                      <a:pt x="5260975" y="221634"/>
                    </a:lnTo>
                    <a:lnTo>
                      <a:pt x="5226503" y="237063"/>
                    </a:lnTo>
                    <a:cubicBezTo>
                      <a:pt x="5219783" y="239848"/>
                      <a:pt x="5212389" y="241384"/>
                      <a:pt x="5206341" y="245128"/>
                    </a:cubicBezTo>
                    <a:cubicBezTo>
                      <a:pt x="5178495" y="262219"/>
                      <a:pt x="5151515" y="280654"/>
                      <a:pt x="5123287" y="297073"/>
                    </a:cubicBezTo>
                    <a:cubicBezTo>
                      <a:pt x="5094195" y="314067"/>
                      <a:pt x="5068175" y="334134"/>
                      <a:pt x="5048107" y="361307"/>
                    </a:cubicBezTo>
                    <a:cubicBezTo>
                      <a:pt x="5029480" y="386559"/>
                      <a:pt x="5011429" y="412194"/>
                      <a:pt x="4992899" y="437542"/>
                    </a:cubicBezTo>
                    <a:cubicBezTo>
                      <a:pt x="4988194" y="443975"/>
                      <a:pt x="4983873" y="451561"/>
                      <a:pt x="4977440" y="455690"/>
                    </a:cubicBezTo>
                    <a:cubicBezTo>
                      <a:pt x="4964094" y="464331"/>
                      <a:pt x="4949499" y="471340"/>
                      <a:pt x="4935193" y="478445"/>
                    </a:cubicBezTo>
                    <a:cubicBezTo>
                      <a:pt x="4922903" y="484494"/>
                      <a:pt x="4909845" y="489006"/>
                      <a:pt x="4897844" y="495535"/>
                    </a:cubicBezTo>
                    <a:cubicBezTo>
                      <a:pt x="4888243" y="500721"/>
                      <a:pt x="4879697" y="507922"/>
                      <a:pt x="4870767" y="514451"/>
                    </a:cubicBezTo>
                    <a:cubicBezTo>
                      <a:pt x="4862990" y="520115"/>
                      <a:pt x="4854445" y="525012"/>
                      <a:pt x="4847916" y="531830"/>
                    </a:cubicBezTo>
                    <a:cubicBezTo>
                      <a:pt x="4831977" y="548344"/>
                      <a:pt x="4815942" y="564571"/>
                      <a:pt x="4796163" y="576765"/>
                    </a:cubicBezTo>
                    <a:cubicBezTo>
                      <a:pt x="4776672" y="588862"/>
                      <a:pt x="4758237" y="602401"/>
                      <a:pt x="4738843" y="614691"/>
                    </a:cubicBezTo>
                    <a:cubicBezTo>
                      <a:pt x="4719831" y="626693"/>
                      <a:pt x="4702645" y="639846"/>
                      <a:pt x="4692755" y="661162"/>
                    </a:cubicBezTo>
                    <a:cubicBezTo>
                      <a:pt x="4688339" y="670571"/>
                      <a:pt x="4682097" y="680845"/>
                      <a:pt x="4673744" y="686318"/>
                    </a:cubicBezTo>
                    <a:cubicBezTo>
                      <a:pt x="4661838" y="694095"/>
                      <a:pt x="4646764" y="696880"/>
                      <a:pt x="4633801" y="703505"/>
                    </a:cubicBezTo>
                    <a:cubicBezTo>
                      <a:pt x="4618535" y="711282"/>
                      <a:pt x="4600869" y="718003"/>
                      <a:pt x="4590499" y="730389"/>
                    </a:cubicBezTo>
                    <a:cubicBezTo>
                      <a:pt x="4581281" y="741431"/>
                      <a:pt x="4571968" y="750072"/>
                      <a:pt x="4559773" y="757081"/>
                    </a:cubicBezTo>
                    <a:cubicBezTo>
                      <a:pt x="4551229" y="761978"/>
                      <a:pt x="4544892" y="770907"/>
                      <a:pt x="4536059" y="774940"/>
                    </a:cubicBezTo>
                    <a:cubicBezTo>
                      <a:pt x="4524441" y="780317"/>
                      <a:pt x="4512727" y="784542"/>
                      <a:pt x="4502549" y="792895"/>
                    </a:cubicBezTo>
                    <a:cubicBezTo>
                      <a:pt x="4491987" y="801536"/>
                      <a:pt x="4479986" y="808353"/>
                      <a:pt x="4468944" y="816419"/>
                    </a:cubicBezTo>
                    <a:cubicBezTo>
                      <a:pt x="4463087" y="820739"/>
                      <a:pt x="4458286" y="826404"/>
                      <a:pt x="4452622" y="830917"/>
                    </a:cubicBezTo>
                    <a:cubicBezTo>
                      <a:pt x="4442252" y="839174"/>
                      <a:pt x="4431690" y="847239"/>
                      <a:pt x="4421032" y="855016"/>
                    </a:cubicBezTo>
                    <a:cubicBezTo>
                      <a:pt x="4410375" y="862794"/>
                      <a:pt x="4400197" y="871819"/>
                      <a:pt x="4388483" y="877484"/>
                    </a:cubicBezTo>
                    <a:cubicBezTo>
                      <a:pt x="4368513" y="887086"/>
                      <a:pt x="4346717" y="892847"/>
                      <a:pt x="4327321" y="903216"/>
                    </a:cubicBezTo>
                    <a:cubicBezTo>
                      <a:pt x="4307639" y="913777"/>
                      <a:pt x="4289107" y="927028"/>
                      <a:pt x="4271633" y="941046"/>
                    </a:cubicBezTo>
                    <a:cubicBezTo>
                      <a:pt x="4257807" y="952088"/>
                      <a:pt x="4244845" y="963034"/>
                      <a:pt x="4227465" y="968698"/>
                    </a:cubicBezTo>
                    <a:cubicBezTo>
                      <a:pt x="4217768" y="971867"/>
                      <a:pt x="4207591" y="978780"/>
                      <a:pt x="4201733" y="986846"/>
                    </a:cubicBezTo>
                    <a:cubicBezTo>
                      <a:pt x="4189059" y="1004416"/>
                      <a:pt x="4172833" y="1016802"/>
                      <a:pt x="4154494" y="1027364"/>
                    </a:cubicBezTo>
                    <a:cubicBezTo>
                      <a:pt x="4130010" y="1041574"/>
                      <a:pt x="4105814" y="1056072"/>
                      <a:pt x="4081234" y="1069994"/>
                    </a:cubicBezTo>
                    <a:cubicBezTo>
                      <a:pt x="4066737" y="1078252"/>
                      <a:pt x="4052335" y="1086989"/>
                      <a:pt x="4036971" y="1093038"/>
                    </a:cubicBezTo>
                    <a:cubicBezTo>
                      <a:pt x="4005575" y="1105520"/>
                      <a:pt x="3973410" y="1116177"/>
                      <a:pt x="3941725" y="1127796"/>
                    </a:cubicBezTo>
                    <a:cubicBezTo>
                      <a:pt x="3931355" y="1131540"/>
                      <a:pt x="3921561" y="1136917"/>
                      <a:pt x="3910999" y="1140182"/>
                    </a:cubicBezTo>
                    <a:cubicBezTo>
                      <a:pt x="3899573" y="1143734"/>
                      <a:pt x="3887285" y="1144790"/>
                      <a:pt x="3875859" y="1148343"/>
                    </a:cubicBezTo>
                    <a:cubicBezTo>
                      <a:pt x="3856847" y="1154199"/>
                      <a:pt x="3838412" y="1161689"/>
                      <a:pt x="3819401" y="1167642"/>
                    </a:cubicBezTo>
                    <a:cubicBezTo>
                      <a:pt x="3782723" y="1179068"/>
                      <a:pt x="3745949" y="1190014"/>
                      <a:pt x="3709176" y="1200863"/>
                    </a:cubicBezTo>
                    <a:cubicBezTo>
                      <a:pt x="3701303" y="1203168"/>
                      <a:pt x="3692757" y="1203456"/>
                      <a:pt x="3684981" y="1205952"/>
                    </a:cubicBezTo>
                    <a:cubicBezTo>
                      <a:pt x="3664337" y="1212673"/>
                      <a:pt x="3643789" y="1219970"/>
                      <a:pt x="3623338" y="1227363"/>
                    </a:cubicBezTo>
                    <a:cubicBezTo>
                      <a:pt x="3610953" y="1231876"/>
                      <a:pt x="3598854" y="1237445"/>
                      <a:pt x="3586373" y="1241765"/>
                    </a:cubicBezTo>
                    <a:cubicBezTo>
                      <a:pt x="3576387" y="1245222"/>
                      <a:pt x="3566113" y="1247910"/>
                      <a:pt x="3555743" y="1250023"/>
                    </a:cubicBezTo>
                    <a:cubicBezTo>
                      <a:pt x="3546814" y="1251848"/>
                      <a:pt x="3537501" y="1251655"/>
                      <a:pt x="3528667" y="1253864"/>
                    </a:cubicBezTo>
                    <a:cubicBezTo>
                      <a:pt x="3504759" y="1259816"/>
                      <a:pt x="3481140" y="1266538"/>
                      <a:pt x="3457424" y="1272874"/>
                    </a:cubicBezTo>
                    <a:cubicBezTo>
                      <a:pt x="3447919" y="1275371"/>
                      <a:pt x="3438221" y="1277196"/>
                      <a:pt x="3429003" y="1280364"/>
                    </a:cubicBezTo>
                    <a:cubicBezTo>
                      <a:pt x="3404327" y="1288717"/>
                      <a:pt x="3380036" y="1298222"/>
                      <a:pt x="3355264" y="1306096"/>
                    </a:cubicBezTo>
                    <a:cubicBezTo>
                      <a:pt x="3334717" y="1312625"/>
                      <a:pt x="3313593" y="1317329"/>
                      <a:pt x="3292757" y="1323090"/>
                    </a:cubicBezTo>
                    <a:cubicBezTo>
                      <a:pt x="3283924" y="1325587"/>
                      <a:pt x="3275475" y="1329140"/>
                      <a:pt x="3266643" y="1331251"/>
                    </a:cubicBezTo>
                    <a:cubicBezTo>
                      <a:pt x="3246863" y="1336053"/>
                      <a:pt x="3226796" y="1340085"/>
                      <a:pt x="3206921" y="1344886"/>
                    </a:cubicBezTo>
                    <a:cubicBezTo>
                      <a:pt x="3195590" y="1347670"/>
                      <a:pt x="3184645" y="1352663"/>
                      <a:pt x="3173123" y="1354488"/>
                    </a:cubicBezTo>
                    <a:cubicBezTo>
                      <a:pt x="3145759" y="1358808"/>
                      <a:pt x="3118203" y="1361880"/>
                      <a:pt x="3090646" y="1365337"/>
                    </a:cubicBezTo>
                    <a:cubicBezTo>
                      <a:pt x="3062227" y="1368889"/>
                      <a:pt x="3033902" y="1372634"/>
                      <a:pt x="3005480" y="1375802"/>
                    </a:cubicBezTo>
                    <a:cubicBezTo>
                      <a:pt x="2989926" y="1377435"/>
                      <a:pt x="2974275" y="1377723"/>
                      <a:pt x="2958721" y="1379259"/>
                    </a:cubicBezTo>
                    <a:cubicBezTo>
                      <a:pt x="2945087" y="1380604"/>
                      <a:pt x="2931549" y="1383100"/>
                      <a:pt x="2917915" y="1384733"/>
                    </a:cubicBezTo>
                    <a:cubicBezTo>
                      <a:pt x="2906105" y="1386076"/>
                      <a:pt x="2894199" y="1386844"/>
                      <a:pt x="2882389" y="1388189"/>
                    </a:cubicBezTo>
                    <a:cubicBezTo>
                      <a:pt x="2863475" y="1390397"/>
                      <a:pt x="2844655" y="1392894"/>
                      <a:pt x="2825837" y="1395198"/>
                    </a:cubicBezTo>
                    <a:cubicBezTo>
                      <a:pt x="2817964" y="1396062"/>
                      <a:pt x="2809706" y="1398462"/>
                      <a:pt x="2802313" y="1397023"/>
                    </a:cubicBezTo>
                    <a:cubicBezTo>
                      <a:pt x="2783686" y="1393373"/>
                      <a:pt x="2765347" y="1394430"/>
                      <a:pt x="2746816" y="1396926"/>
                    </a:cubicBezTo>
                    <a:cubicBezTo>
                      <a:pt x="2740479" y="1397791"/>
                      <a:pt x="2733662" y="1397598"/>
                      <a:pt x="2727517" y="1395966"/>
                    </a:cubicBezTo>
                    <a:cubicBezTo>
                      <a:pt x="2714939" y="1392701"/>
                      <a:pt x="2702745" y="1388092"/>
                      <a:pt x="2690359" y="1384060"/>
                    </a:cubicBezTo>
                    <a:cubicBezTo>
                      <a:pt x="2689014" y="1383580"/>
                      <a:pt x="2687382" y="1383484"/>
                      <a:pt x="2685943" y="1383196"/>
                    </a:cubicBezTo>
                    <a:cubicBezTo>
                      <a:pt x="2677781" y="1381563"/>
                      <a:pt x="2669717" y="1379931"/>
                      <a:pt x="2661554" y="1378491"/>
                    </a:cubicBezTo>
                    <a:cubicBezTo>
                      <a:pt x="2657138" y="1377723"/>
                      <a:pt x="2652625" y="1377627"/>
                      <a:pt x="2648208" y="1376955"/>
                    </a:cubicBezTo>
                    <a:cubicBezTo>
                      <a:pt x="2631118" y="1374266"/>
                      <a:pt x="2612299" y="1378779"/>
                      <a:pt x="2597512" y="1367162"/>
                    </a:cubicBezTo>
                    <a:cubicBezTo>
                      <a:pt x="2587911" y="1359672"/>
                      <a:pt x="2578597" y="1361401"/>
                      <a:pt x="2568324" y="1362553"/>
                    </a:cubicBezTo>
                    <a:cubicBezTo>
                      <a:pt x="2560547" y="1363417"/>
                      <a:pt x="2552577" y="1363128"/>
                      <a:pt x="2544704" y="1363225"/>
                    </a:cubicBezTo>
                    <a:cubicBezTo>
                      <a:pt x="2530878" y="1363512"/>
                      <a:pt x="2517052" y="1363609"/>
                      <a:pt x="2503225" y="1364089"/>
                    </a:cubicBezTo>
                    <a:cubicBezTo>
                      <a:pt x="2498808" y="1364281"/>
                      <a:pt x="2494297" y="1366682"/>
                      <a:pt x="2489975" y="1366298"/>
                    </a:cubicBezTo>
                    <a:cubicBezTo>
                      <a:pt x="2470004" y="1364473"/>
                      <a:pt x="2450033" y="1361592"/>
                      <a:pt x="2430061" y="1359960"/>
                    </a:cubicBezTo>
                    <a:cubicBezTo>
                      <a:pt x="2418732" y="1359001"/>
                      <a:pt x="2407114" y="1360824"/>
                      <a:pt x="2395880" y="1359480"/>
                    </a:cubicBezTo>
                    <a:cubicBezTo>
                      <a:pt x="2382919" y="1357944"/>
                      <a:pt x="2370245" y="1354008"/>
                      <a:pt x="2357378" y="1351607"/>
                    </a:cubicBezTo>
                    <a:cubicBezTo>
                      <a:pt x="2353826" y="1350935"/>
                      <a:pt x="2349889" y="1351799"/>
                      <a:pt x="2346145" y="1351991"/>
                    </a:cubicBezTo>
                    <a:cubicBezTo>
                      <a:pt x="2341920" y="1352183"/>
                      <a:pt x="2337791" y="1352567"/>
                      <a:pt x="2333567" y="1352663"/>
                    </a:cubicBezTo>
                    <a:cubicBezTo>
                      <a:pt x="2320700" y="1352856"/>
                      <a:pt x="2307835" y="1352567"/>
                      <a:pt x="2294968" y="1353240"/>
                    </a:cubicBezTo>
                    <a:cubicBezTo>
                      <a:pt x="2287095" y="1353624"/>
                      <a:pt x="2278839" y="1357560"/>
                      <a:pt x="2271540" y="1356120"/>
                    </a:cubicBezTo>
                    <a:cubicBezTo>
                      <a:pt x="2256659" y="1353335"/>
                      <a:pt x="2241776" y="1359576"/>
                      <a:pt x="2226895" y="1354392"/>
                    </a:cubicBezTo>
                    <a:cubicBezTo>
                      <a:pt x="2222285" y="1352856"/>
                      <a:pt x="2215948" y="1356696"/>
                      <a:pt x="2210379" y="1356888"/>
                    </a:cubicBezTo>
                    <a:cubicBezTo>
                      <a:pt x="2196457" y="1357368"/>
                      <a:pt x="2182535" y="1357272"/>
                      <a:pt x="2168613" y="1357176"/>
                    </a:cubicBezTo>
                    <a:cubicBezTo>
                      <a:pt x="2156131" y="1357080"/>
                      <a:pt x="2143168" y="1358424"/>
                      <a:pt x="2131167" y="1355736"/>
                    </a:cubicBezTo>
                    <a:cubicBezTo>
                      <a:pt x="2118588" y="1352856"/>
                      <a:pt x="2107259" y="1353240"/>
                      <a:pt x="2095065" y="1356504"/>
                    </a:cubicBezTo>
                    <a:cubicBezTo>
                      <a:pt x="2086711" y="1358712"/>
                      <a:pt x="2077878" y="1359001"/>
                      <a:pt x="2069237" y="1359672"/>
                    </a:cubicBezTo>
                    <a:cubicBezTo>
                      <a:pt x="2059924" y="1360440"/>
                      <a:pt x="2049650" y="1358424"/>
                      <a:pt x="2041201" y="1361592"/>
                    </a:cubicBezTo>
                    <a:cubicBezTo>
                      <a:pt x="2016044" y="1371002"/>
                      <a:pt x="1990216" y="1373018"/>
                      <a:pt x="1963909" y="1373018"/>
                    </a:cubicBezTo>
                    <a:cubicBezTo>
                      <a:pt x="1959107" y="1373018"/>
                      <a:pt x="1954210" y="1371675"/>
                      <a:pt x="1949603" y="1370234"/>
                    </a:cubicBezTo>
                    <a:cubicBezTo>
                      <a:pt x="1922717" y="1361592"/>
                      <a:pt x="1895737" y="1362360"/>
                      <a:pt x="1868373" y="1367641"/>
                    </a:cubicBezTo>
                    <a:cubicBezTo>
                      <a:pt x="1862708" y="1368794"/>
                      <a:pt x="1856372" y="1368986"/>
                      <a:pt x="1850707" y="1367834"/>
                    </a:cubicBezTo>
                    <a:cubicBezTo>
                      <a:pt x="1834768" y="1364473"/>
                      <a:pt x="1819309" y="1358904"/>
                      <a:pt x="1803275" y="1356504"/>
                    </a:cubicBezTo>
                    <a:cubicBezTo>
                      <a:pt x="1776775" y="1352567"/>
                      <a:pt x="1753828" y="1365817"/>
                      <a:pt x="1730112" y="1374459"/>
                    </a:cubicBezTo>
                    <a:cubicBezTo>
                      <a:pt x="1707548" y="1382620"/>
                      <a:pt x="1688345" y="1401055"/>
                      <a:pt x="1661652" y="1396926"/>
                    </a:cubicBezTo>
                    <a:cubicBezTo>
                      <a:pt x="1658965" y="1396542"/>
                      <a:pt x="1655988" y="1399134"/>
                      <a:pt x="1653011" y="1399807"/>
                    </a:cubicBezTo>
                    <a:cubicBezTo>
                      <a:pt x="1644850" y="1401631"/>
                      <a:pt x="1636689" y="1403839"/>
                      <a:pt x="1628431" y="1404704"/>
                    </a:cubicBezTo>
                    <a:cubicBezTo>
                      <a:pt x="1618350" y="1405856"/>
                      <a:pt x="1608076" y="1405472"/>
                      <a:pt x="1597995" y="1406432"/>
                    </a:cubicBezTo>
                    <a:cubicBezTo>
                      <a:pt x="1585032" y="1407584"/>
                      <a:pt x="1572263" y="1410656"/>
                      <a:pt x="1559396" y="1410656"/>
                    </a:cubicBezTo>
                    <a:cubicBezTo>
                      <a:pt x="1549026" y="1410656"/>
                      <a:pt x="1538753" y="1407104"/>
                      <a:pt x="1528480" y="1405375"/>
                    </a:cubicBezTo>
                    <a:cubicBezTo>
                      <a:pt x="1513981" y="1402975"/>
                      <a:pt x="1498042" y="1403647"/>
                      <a:pt x="1485272" y="1397502"/>
                    </a:cubicBezTo>
                    <a:cubicBezTo>
                      <a:pt x="1471639" y="1390973"/>
                      <a:pt x="1458676" y="1387997"/>
                      <a:pt x="1444562" y="1390013"/>
                    </a:cubicBezTo>
                    <a:cubicBezTo>
                      <a:pt x="1439857" y="1390685"/>
                      <a:pt x="1433808" y="1394718"/>
                      <a:pt x="1431696" y="1398846"/>
                    </a:cubicBezTo>
                    <a:cubicBezTo>
                      <a:pt x="1426991" y="1408064"/>
                      <a:pt x="1420559" y="1409697"/>
                      <a:pt x="1411821" y="1406527"/>
                    </a:cubicBezTo>
                    <a:cubicBezTo>
                      <a:pt x="1404236" y="1403839"/>
                      <a:pt x="1394922" y="1402495"/>
                      <a:pt x="1389738" y="1397310"/>
                    </a:cubicBezTo>
                    <a:cubicBezTo>
                      <a:pt x="1375047" y="1382620"/>
                      <a:pt x="1356324" y="1382140"/>
                      <a:pt x="1338081" y="1378204"/>
                    </a:cubicBezTo>
                    <a:cubicBezTo>
                      <a:pt x="1326945" y="1375802"/>
                      <a:pt x="1316574" y="1375707"/>
                      <a:pt x="1305436" y="1377339"/>
                    </a:cubicBezTo>
                    <a:cubicBezTo>
                      <a:pt x="1281241" y="1380988"/>
                      <a:pt x="1257717" y="1375802"/>
                      <a:pt x="1234481" y="1369178"/>
                    </a:cubicBezTo>
                    <a:cubicBezTo>
                      <a:pt x="1219118" y="1364761"/>
                      <a:pt x="1203372" y="1362073"/>
                      <a:pt x="1188106" y="1357560"/>
                    </a:cubicBezTo>
                    <a:cubicBezTo>
                      <a:pt x="1176680" y="1354104"/>
                      <a:pt x="1165255" y="1349975"/>
                      <a:pt x="1154790" y="1344406"/>
                    </a:cubicBezTo>
                    <a:cubicBezTo>
                      <a:pt x="1139618" y="1336244"/>
                      <a:pt x="1126369" y="1323954"/>
                      <a:pt x="1107069" y="1327219"/>
                    </a:cubicBezTo>
                    <a:cubicBezTo>
                      <a:pt x="1090074" y="1330099"/>
                      <a:pt x="1074713" y="1324051"/>
                      <a:pt x="1059158" y="1318290"/>
                    </a:cubicBezTo>
                    <a:cubicBezTo>
                      <a:pt x="1047732" y="1314065"/>
                      <a:pt x="1036308" y="1309744"/>
                      <a:pt x="1024496" y="1307056"/>
                    </a:cubicBezTo>
                    <a:cubicBezTo>
                      <a:pt x="1010478" y="1303887"/>
                      <a:pt x="994635" y="1305232"/>
                      <a:pt x="982153" y="1299374"/>
                    </a:cubicBezTo>
                    <a:cubicBezTo>
                      <a:pt x="969095" y="1293229"/>
                      <a:pt x="958246" y="1297358"/>
                      <a:pt x="946628" y="1299087"/>
                    </a:cubicBezTo>
                    <a:cubicBezTo>
                      <a:pt x="928097" y="1301775"/>
                      <a:pt x="909661" y="1306768"/>
                      <a:pt x="890939" y="1300431"/>
                    </a:cubicBezTo>
                    <a:cubicBezTo>
                      <a:pt x="868184" y="1292750"/>
                      <a:pt x="845620" y="1284493"/>
                      <a:pt x="822769" y="1277196"/>
                    </a:cubicBezTo>
                    <a:cubicBezTo>
                      <a:pt x="813934" y="1274410"/>
                      <a:pt x="804431" y="1273258"/>
                      <a:pt x="795212" y="1272010"/>
                    </a:cubicBezTo>
                    <a:cubicBezTo>
                      <a:pt x="786476" y="1270954"/>
                      <a:pt x="776010" y="1273642"/>
                      <a:pt x="769288" y="1269610"/>
                    </a:cubicBezTo>
                    <a:cubicBezTo>
                      <a:pt x="752005" y="1259241"/>
                      <a:pt x="734243" y="1254152"/>
                      <a:pt x="714271" y="1254152"/>
                    </a:cubicBezTo>
                    <a:cubicBezTo>
                      <a:pt x="706781" y="1254152"/>
                      <a:pt x="699484" y="1249831"/>
                      <a:pt x="691900" y="1249062"/>
                    </a:cubicBezTo>
                    <a:cubicBezTo>
                      <a:pt x="681529" y="1248103"/>
                      <a:pt x="669623" y="1245510"/>
                      <a:pt x="660598" y="1249159"/>
                    </a:cubicBezTo>
                    <a:cubicBezTo>
                      <a:pt x="639379" y="1257800"/>
                      <a:pt x="622193" y="1250599"/>
                      <a:pt x="603662" y="1242054"/>
                    </a:cubicBezTo>
                    <a:cubicBezTo>
                      <a:pt x="585418" y="1233604"/>
                      <a:pt x="566215" y="1226884"/>
                      <a:pt x="546821" y="1221314"/>
                    </a:cubicBezTo>
                    <a:cubicBezTo>
                      <a:pt x="539524" y="1219298"/>
                      <a:pt x="530787" y="1222659"/>
                      <a:pt x="522721" y="1223330"/>
                    </a:cubicBezTo>
                    <a:cubicBezTo>
                      <a:pt x="519840" y="1223523"/>
                      <a:pt x="516671" y="1223811"/>
                      <a:pt x="514080" y="1222851"/>
                    </a:cubicBezTo>
                    <a:cubicBezTo>
                      <a:pt x="489020" y="1213633"/>
                      <a:pt x="463575" y="1206624"/>
                      <a:pt x="436404" y="1211424"/>
                    </a:cubicBezTo>
                    <a:cubicBezTo>
                      <a:pt x="433908" y="1211905"/>
                      <a:pt x="431123" y="1210849"/>
                      <a:pt x="428626" y="1210177"/>
                    </a:cubicBezTo>
                    <a:cubicBezTo>
                      <a:pt x="416432" y="1206720"/>
                      <a:pt x="404526" y="1201247"/>
                      <a:pt x="392141" y="1199999"/>
                    </a:cubicBezTo>
                    <a:cubicBezTo>
                      <a:pt x="361608" y="1196927"/>
                      <a:pt x="330884" y="1195678"/>
                      <a:pt x="300157" y="1193662"/>
                    </a:cubicBezTo>
                    <a:cubicBezTo>
                      <a:pt x="298237" y="1193566"/>
                      <a:pt x="296221" y="1193566"/>
                      <a:pt x="294493" y="1192894"/>
                    </a:cubicBezTo>
                    <a:cubicBezTo>
                      <a:pt x="283163" y="1188765"/>
                      <a:pt x="273274" y="1190110"/>
                      <a:pt x="263671" y="1197982"/>
                    </a:cubicBezTo>
                    <a:cubicBezTo>
                      <a:pt x="259447" y="1201439"/>
                      <a:pt x="253686" y="1203263"/>
                      <a:pt x="248406" y="1205184"/>
                    </a:cubicBezTo>
                    <a:cubicBezTo>
                      <a:pt x="240628" y="1208065"/>
                      <a:pt x="232659" y="1210849"/>
                      <a:pt x="224594" y="1212673"/>
                    </a:cubicBezTo>
                    <a:cubicBezTo>
                      <a:pt x="216624" y="1214401"/>
                      <a:pt x="208079" y="1216801"/>
                      <a:pt x="200398" y="1215458"/>
                    </a:cubicBezTo>
                    <a:cubicBezTo>
                      <a:pt x="186572" y="1213057"/>
                      <a:pt x="173417" y="1207681"/>
                      <a:pt x="159783" y="1204127"/>
                    </a:cubicBezTo>
                    <a:cubicBezTo>
                      <a:pt x="155079" y="1202879"/>
                      <a:pt x="149893" y="1203072"/>
                      <a:pt x="144997" y="1202975"/>
                    </a:cubicBezTo>
                    <a:cubicBezTo>
                      <a:pt x="133763" y="1202688"/>
                      <a:pt x="122241" y="1205472"/>
                      <a:pt x="112064" y="1197503"/>
                    </a:cubicBezTo>
                    <a:cubicBezTo>
                      <a:pt x="102655" y="1190014"/>
                      <a:pt x="93148" y="1192221"/>
                      <a:pt x="83259" y="1197887"/>
                    </a:cubicBezTo>
                    <a:cubicBezTo>
                      <a:pt x="76154" y="1201920"/>
                      <a:pt x="68090" y="1205088"/>
                      <a:pt x="60120" y="1206624"/>
                    </a:cubicBezTo>
                    <a:cubicBezTo>
                      <a:pt x="49174" y="1208736"/>
                      <a:pt x="38324" y="1209601"/>
                      <a:pt x="26514" y="1208352"/>
                    </a:cubicBezTo>
                    <a:cubicBezTo>
                      <a:pt x="18161" y="1207488"/>
                      <a:pt x="11343" y="1207104"/>
                      <a:pt x="4814" y="1202015"/>
                    </a:cubicBezTo>
                    <a:cubicBezTo>
                      <a:pt x="3759" y="1201247"/>
                      <a:pt x="1839" y="1201055"/>
                      <a:pt x="398" y="1201152"/>
                    </a:cubicBezTo>
                    <a:lnTo>
                      <a:pt x="0" y="1201150"/>
                    </a:lnTo>
                    <a:lnTo>
                      <a:pt x="0" y="1004512"/>
                    </a:lnTo>
                    <a:lnTo>
                      <a:pt x="30355" y="1002784"/>
                    </a:lnTo>
                    <a:cubicBezTo>
                      <a:pt x="37748" y="1002111"/>
                      <a:pt x="44853" y="999520"/>
                      <a:pt x="52151" y="997695"/>
                    </a:cubicBezTo>
                    <a:cubicBezTo>
                      <a:pt x="56183" y="996639"/>
                      <a:pt x="60504" y="993855"/>
                      <a:pt x="64248" y="994430"/>
                    </a:cubicBezTo>
                    <a:cubicBezTo>
                      <a:pt x="85948" y="997791"/>
                      <a:pt x="105823" y="989534"/>
                      <a:pt x="126370" y="985405"/>
                    </a:cubicBezTo>
                    <a:cubicBezTo>
                      <a:pt x="135876" y="983485"/>
                      <a:pt x="144805" y="978876"/>
                      <a:pt x="154022" y="975708"/>
                    </a:cubicBezTo>
                    <a:cubicBezTo>
                      <a:pt x="156423" y="974843"/>
                      <a:pt x="159111" y="974075"/>
                      <a:pt x="161512" y="974268"/>
                    </a:cubicBezTo>
                    <a:cubicBezTo>
                      <a:pt x="175242" y="975420"/>
                      <a:pt x="188876" y="977052"/>
                      <a:pt x="202510" y="978300"/>
                    </a:cubicBezTo>
                    <a:cubicBezTo>
                      <a:pt x="214896" y="979452"/>
                      <a:pt x="227378" y="979836"/>
                      <a:pt x="233235" y="993950"/>
                    </a:cubicBezTo>
                    <a:cubicBezTo>
                      <a:pt x="234100" y="996159"/>
                      <a:pt x="236979" y="997791"/>
                      <a:pt x="239188" y="999231"/>
                    </a:cubicBezTo>
                    <a:cubicBezTo>
                      <a:pt x="273274" y="1021411"/>
                      <a:pt x="291516" y="1020835"/>
                      <a:pt x="324834" y="997407"/>
                    </a:cubicBezTo>
                    <a:cubicBezTo>
                      <a:pt x="328290" y="995007"/>
                      <a:pt x="335683" y="993278"/>
                      <a:pt x="337987" y="995198"/>
                    </a:cubicBezTo>
                    <a:cubicBezTo>
                      <a:pt x="357575" y="1011137"/>
                      <a:pt x="378986" y="1009409"/>
                      <a:pt x="401550" y="1004416"/>
                    </a:cubicBezTo>
                    <a:cubicBezTo>
                      <a:pt x="407407" y="1003072"/>
                      <a:pt x="415664" y="1003072"/>
                      <a:pt x="420081" y="1006240"/>
                    </a:cubicBezTo>
                    <a:cubicBezTo>
                      <a:pt x="441108" y="1020930"/>
                      <a:pt x="463672" y="1018819"/>
                      <a:pt x="486523" y="1014498"/>
                    </a:cubicBezTo>
                    <a:cubicBezTo>
                      <a:pt x="490075" y="1013826"/>
                      <a:pt x="494397" y="1010177"/>
                      <a:pt x="495932" y="1006817"/>
                    </a:cubicBezTo>
                    <a:cubicBezTo>
                      <a:pt x="501406" y="994911"/>
                      <a:pt x="511680" y="990878"/>
                      <a:pt x="523009" y="987517"/>
                    </a:cubicBezTo>
                    <a:cubicBezTo>
                      <a:pt x="540868" y="982044"/>
                      <a:pt x="558438" y="975611"/>
                      <a:pt x="576393" y="970427"/>
                    </a:cubicBezTo>
                    <a:cubicBezTo>
                      <a:pt x="580811" y="969179"/>
                      <a:pt x="586283" y="969947"/>
                      <a:pt x="590892" y="971387"/>
                    </a:cubicBezTo>
                    <a:cubicBezTo>
                      <a:pt x="606638" y="976284"/>
                      <a:pt x="616624" y="988574"/>
                      <a:pt x="627569" y="999904"/>
                    </a:cubicBezTo>
                    <a:cubicBezTo>
                      <a:pt x="632370" y="1004897"/>
                      <a:pt x="638995" y="1008449"/>
                      <a:pt x="645429" y="1011329"/>
                    </a:cubicBezTo>
                    <a:cubicBezTo>
                      <a:pt x="662135" y="1018723"/>
                      <a:pt x="679226" y="1025348"/>
                      <a:pt x="696125" y="1032356"/>
                    </a:cubicBezTo>
                    <a:cubicBezTo>
                      <a:pt x="697757" y="1033029"/>
                      <a:pt x="699100" y="1034757"/>
                      <a:pt x="700349" y="1036197"/>
                    </a:cubicBezTo>
                    <a:cubicBezTo>
                      <a:pt x="712831" y="1051368"/>
                      <a:pt x="725216" y="1066634"/>
                      <a:pt x="737795" y="1081804"/>
                    </a:cubicBezTo>
                    <a:cubicBezTo>
                      <a:pt x="740195" y="1084684"/>
                      <a:pt x="743652" y="1086797"/>
                      <a:pt x="746244" y="1089581"/>
                    </a:cubicBezTo>
                    <a:cubicBezTo>
                      <a:pt x="749893" y="1093422"/>
                      <a:pt x="754502" y="1097071"/>
                      <a:pt x="756422" y="1101680"/>
                    </a:cubicBezTo>
                    <a:cubicBezTo>
                      <a:pt x="762374" y="1116177"/>
                      <a:pt x="773801" y="1122419"/>
                      <a:pt x="788202" y="1125108"/>
                    </a:cubicBezTo>
                    <a:cubicBezTo>
                      <a:pt x="801357" y="1127603"/>
                      <a:pt x="814511" y="1129716"/>
                      <a:pt x="827569" y="1132596"/>
                    </a:cubicBezTo>
                    <a:cubicBezTo>
                      <a:pt x="843507" y="1136053"/>
                      <a:pt x="859350" y="1139798"/>
                      <a:pt x="875097" y="1144022"/>
                    </a:cubicBezTo>
                    <a:cubicBezTo>
                      <a:pt x="881913" y="1145847"/>
                      <a:pt x="889115" y="1147959"/>
                      <a:pt x="894972" y="1151704"/>
                    </a:cubicBezTo>
                    <a:cubicBezTo>
                      <a:pt x="911390" y="1162073"/>
                      <a:pt x="928961" y="1169082"/>
                      <a:pt x="948260" y="1166298"/>
                    </a:cubicBezTo>
                    <a:cubicBezTo>
                      <a:pt x="963718" y="1164089"/>
                      <a:pt x="976680" y="1169754"/>
                      <a:pt x="986282" y="1178588"/>
                    </a:cubicBezTo>
                    <a:cubicBezTo>
                      <a:pt x="1003757" y="1194623"/>
                      <a:pt x="1022479" y="1190973"/>
                      <a:pt x="1041107" y="1185789"/>
                    </a:cubicBezTo>
                    <a:cubicBezTo>
                      <a:pt x="1050708" y="1183101"/>
                      <a:pt x="1058581" y="1183485"/>
                      <a:pt x="1067703" y="1186076"/>
                    </a:cubicBezTo>
                    <a:cubicBezTo>
                      <a:pt x="1088826" y="1192126"/>
                      <a:pt x="1102941" y="1208544"/>
                      <a:pt x="1116574" y="1222946"/>
                    </a:cubicBezTo>
                    <a:cubicBezTo>
                      <a:pt x="1128193" y="1235236"/>
                      <a:pt x="1141251" y="1242149"/>
                      <a:pt x="1155557" y="1247335"/>
                    </a:cubicBezTo>
                    <a:cubicBezTo>
                      <a:pt x="1173608" y="1253959"/>
                      <a:pt x="1187914" y="1251464"/>
                      <a:pt x="1196556" y="1235525"/>
                    </a:cubicBezTo>
                    <a:cubicBezTo>
                      <a:pt x="1198956" y="1231012"/>
                      <a:pt x="1203180" y="1225730"/>
                      <a:pt x="1207693" y="1224387"/>
                    </a:cubicBezTo>
                    <a:cubicBezTo>
                      <a:pt x="1229488" y="1217666"/>
                      <a:pt x="1251572" y="1207872"/>
                      <a:pt x="1274904" y="1213826"/>
                    </a:cubicBezTo>
                    <a:cubicBezTo>
                      <a:pt x="1307165" y="1221987"/>
                      <a:pt x="1338658" y="1221507"/>
                      <a:pt x="1370919" y="1213442"/>
                    </a:cubicBezTo>
                    <a:cubicBezTo>
                      <a:pt x="1423247" y="1200383"/>
                      <a:pt x="1475575" y="1186557"/>
                      <a:pt x="1530593" y="1189437"/>
                    </a:cubicBezTo>
                    <a:cubicBezTo>
                      <a:pt x="1539713" y="1189917"/>
                      <a:pt x="1550563" y="1184060"/>
                      <a:pt x="1558436" y="1178299"/>
                    </a:cubicBezTo>
                    <a:cubicBezTo>
                      <a:pt x="1573511" y="1167354"/>
                      <a:pt x="1572838" y="1166489"/>
                      <a:pt x="1589737" y="1175515"/>
                    </a:cubicBezTo>
                    <a:cubicBezTo>
                      <a:pt x="1593770" y="1177724"/>
                      <a:pt x="1598763" y="1179068"/>
                      <a:pt x="1601740" y="1182333"/>
                    </a:cubicBezTo>
                    <a:cubicBezTo>
                      <a:pt x="1616909" y="1198943"/>
                      <a:pt x="1635633" y="1194910"/>
                      <a:pt x="1654259" y="1192510"/>
                    </a:cubicBezTo>
                    <a:cubicBezTo>
                      <a:pt x="1657524" y="1192030"/>
                      <a:pt x="1661460" y="1191358"/>
                      <a:pt x="1664246" y="1192702"/>
                    </a:cubicBezTo>
                    <a:cubicBezTo>
                      <a:pt x="1676823" y="1198750"/>
                      <a:pt x="1687481" y="1196639"/>
                      <a:pt x="1698427" y="1188381"/>
                    </a:cubicBezTo>
                    <a:cubicBezTo>
                      <a:pt x="1707932" y="1181276"/>
                      <a:pt x="1718878" y="1177052"/>
                      <a:pt x="1730112" y="1185885"/>
                    </a:cubicBezTo>
                    <a:cubicBezTo>
                      <a:pt x="1755076" y="1205472"/>
                      <a:pt x="1781767" y="1206432"/>
                      <a:pt x="1809996" y="1194046"/>
                    </a:cubicBezTo>
                    <a:cubicBezTo>
                      <a:pt x="1830159" y="1185213"/>
                      <a:pt x="1850034" y="1183196"/>
                      <a:pt x="1871254" y="1192126"/>
                    </a:cubicBezTo>
                    <a:cubicBezTo>
                      <a:pt x="1879415" y="1195582"/>
                      <a:pt x="1889977" y="1193278"/>
                      <a:pt x="1899482" y="1194046"/>
                    </a:cubicBezTo>
                    <a:cubicBezTo>
                      <a:pt x="1904859" y="1194430"/>
                      <a:pt x="1910813" y="1194526"/>
                      <a:pt x="1915420" y="1196927"/>
                    </a:cubicBezTo>
                    <a:cubicBezTo>
                      <a:pt x="1927711" y="1203072"/>
                      <a:pt x="1939136" y="1210945"/>
                      <a:pt x="1951522" y="1216994"/>
                    </a:cubicBezTo>
                    <a:cubicBezTo>
                      <a:pt x="1957475" y="1219874"/>
                      <a:pt x="1964580" y="1221410"/>
                      <a:pt x="1971302" y="1221507"/>
                    </a:cubicBezTo>
                    <a:cubicBezTo>
                      <a:pt x="1991177" y="1221987"/>
                      <a:pt x="2011052" y="1221987"/>
                      <a:pt x="2030831" y="1221123"/>
                    </a:cubicBezTo>
                    <a:cubicBezTo>
                      <a:pt x="2063476" y="1219778"/>
                      <a:pt x="2096601" y="1219490"/>
                      <a:pt x="2120125" y="1190878"/>
                    </a:cubicBezTo>
                    <a:cubicBezTo>
                      <a:pt x="2122046" y="1188573"/>
                      <a:pt x="2126174" y="1187229"/>
                      <a:pt x="2129439" y="1186845"/>
                    </a:cubicBezTo>
                    <a:cubicBezTo>
                      <a:pt x="2144513" y="1185021"/>
                      <a:pt x="2159971" y="1184828"/>
                      <a:pt x="2174854" y="1181852"/>
                    </a:cubicBezTo>
                    <a:cubicBezTo>
                      <a:pt x="2186760" y="1179452"/>
                      <a:pt x="2196650" y="1180220"/>
                      <a:pt x="2205674" y="1188669"/>
                    </a:cubicBezTo>
                    <a:cubicBezTo>
                      <a:pt x="2217485" y="1199807"/>
                      <a:pt x="2231887" y="1206336"/>
                      <a:pt x="2247634" y="1202784"/>
                    </a:cubicBezTo>
                    <a:cubicBezTo>
                      <a:pt x="2263379" y="1199327"/>
                      <a:pt x="2273749" y="1206816"/>
                      <a:pt x="2285367" y="1214594"/>
                    </a:cubicBezTo>
                    <a:cubicBezTo>
                      <a:pt x="2293817" y="1220258"/>
                      <a:pt x="2303418" y="1227363"/>
                      <a:pt x="2312827" y="1227939"/>
                    </a:cubicBezTo>
                    <a:cubicBezTo>
                      <a:pt x="2334143" y="1229187"/>
                      <a:pt x="2352482" y="1248967"/>
                      <a:pt x="2375622" y="1237733"/>
                    </a:cubicBezTo>
                    <a:cubicBezTo>
                      <a:pt x="2377158" y="1236965"/>
                      <a:pt x="2379942" y="1238885"/>
                      <a:pt x="2382151" y="1239365"/>
                    </a:cubicBezTo>
                    <a:cubicBezTo>
                      <a:pt x="2399817" y="1243014"/>
                      <a:pt x="2416428" y="1239461"/>
                      <a:pt x="2429390" y="1227459"/>
                    </a:cubicBezTo>
                    <a:cubicBezTo>
                      <a:pt x="2446385" y="1211809"/>
                      <a:pt x="2465203" y="1210272"/>
                      <a:pt x="2486134" y="1215362"/>
                    </a:cubicBezTo>
                    <a:cubicBezTo>
                      <a:pt x="2492856" y="1216994"/>
                      <a:pt x="2499577" y="1218146"/>
                      <a:pt x="2506394" y="1219490"/>
                    </a:cubicBezTo>
                    <a:cubicBezTo>
                      <a:pt x="2515611" y="1221410"/>
                      <a:pt x="2524925" y="1223427"/>
                      <a:pt x="2534142" y="1225347"/>
                    </a:cubicBezTo>
                    <a:cubicBezTo>
                      <a:pt x="2543072" y="1227268"/>
                      <a:pt x="2552962" y="1230532"/>
                      <a:pt x="2559874" y="1222275"/>
                    </a:cubicBezTo>
                    <a:cubicBezTo>
                      <a:pt x="2565827" y="1215169"/>
                      <a:pt x="2570052" y="1215842"/>
                      <a:pt x="2575525" y="1221987"/>
                    </a:cubicBezTo>
                    <a:cubicBezTo>
                      <a:pt x="2594536" y="1243494"/>
                      <a:pt x="2617580" y="1256936"/>
                      <a:pt x="2646960" y="1257896"/>
                    </a:cubicBezTo>
                    <a:cubicBezTo>
                      <a:pt x="2653009" y="1258088"/>
                      <a:pt x="2659154" y="1259432"/>
                      <a:pt x="2665107" y="1260873"/>
                    </a:cubicBezTo>
                    <a:cubicBezTo>
                      <a:pt x="2668756" y="1261736"/>
                      <a:pt x="2673173" y="1262697"/>
                      <a:pt x="2675381" y="1265290"/>
                    </a:cubicBezTo>
                    <a:cubicBezTo>
                      <a:pt x="2692567" y="1285068"/>
                      <a:pt x="2713979" y="1298799"/>
                      <a:pt x="2737311" y="1309841"/>
                    </a:cubicBezTo>
                    <a:cubicBezTo>
                      <a:pt x="2745664" y="1313777"/>
                      <a:pt x="2754594" y="1317713"/>
                      <a:pt x="2763619" y="1318866"/>
                    </a:cubicBezTo>
                    <a:cubicBezTo>
                      <a:pt x="2773028" y="1320018"/>
                      <a:pt x="2782917" y="1318098"/>
                      <a:pt x="2792519" y="1317041"/>
                    </a:cubicBezTo>
                    <a:cubicBezTo>
                      <a:pt x="2798184" y="1316466"/>
                      <a:pt x="2804713" y="1316561"/>
                      <a:pt x="2809226" y="1313777"/>
                    </a:cubicBezTo>
                    <a:cubicBezTo>
                      <a:pt x="2823532" y="1305039"/>
                      <a:pt x="2837358" y="1295631"/>
                      <a:pt x="2850705" y="1285452"/>
                    </a:cubicBezTo>
                    <a:cubicBezTo>
                      <a:pt x="2862131" y="1276715"/>
                      <a:pt x="2864435" y="1275467"/>
                      <a:pt x="2874324" y="1286413"/>
                    </a:cubicBezTo>
                    <a:cubicBezTo>
                      <a:pt x="2884502" y="1297647"/>
                      <a:pt x="2897176" y="1303503"/>
                      <a:pt x="2911194" y="1305903"/>
                    </a:cubicBezTo>
                    <a:cubicBezTo>
                      <a:pt x="2933373" y="1309648"/>
                      <a:pt x="2955745" y="1312816"/>
                      <a:pt x="2978116" y="1314641"/>
                    </a:cubicBezTo>
                    <a:cubicBezTo>
                      <a:pt x="2998375" y="1316273"/>
                      <a:pt x="3008073" y="1307440"/>
                      <a:pt x="3012106" y="1287373"/>
                    </a:cubicBezTo>
                    <a:cubicBezTo>
                      <a:pt x="3014410" y="1276235"/>
                      <a:pt x="3017387" y="1264137"/>
                      <a:pt x="3029676" y="1261161"/>
                    </a:cubicBezTo>
                    <a:cubicBezTo>
                      <a:pt x="3049744" y="1256360"/>
                      <a:pt x="3070579" y="1254248"/>
                      <a:pt x="3080469" y="1230724"/>
                    </a:cubicBezTo>
                    <a:cubicBezTo>
                      <a:pt x="3085941" y="1235909"/>
                      <a:pt x="3089302" y="1238981"/>
                      <a:pt x="3092567" y="1242054"/>
                    </a:cubicBezTo>
                    <a:cubicBezTo>
                      <a:pt x="3101592" y="1250599"/>
                      <a:pt x="3120314" y="1254248"/>
                      <a:pt x="3129821" y="1246855"/>
                    </a:cubicBezTo>
                    <a:cubicBezTo>
                      <a:pt x="3143839" y="1236101"/>
                      <a:pt x="3156705" y="1238117"/>
                      <a:pt x="3170147" y="1246471"/>
                    </a:cubicBezTo>
                    <a:cubicBezTo>
                      <a:pt x="3192615" y="1260297"/>
                      <a:pt x="3217674" y="1257128"/>
                      <a:pt x="3240429" y="1251559"/>
                    </a:cubicBezTo>
                    <a:cubicBezTo>
                      <a:pt x="3257617" y="1247430"/>
                      <a:pt x="3275956" y="1239845"/>
                      <a:pt x="3287189" y="1222466"/>
                    </a:cubicBezTo>
                    <a:cubicBezTo>
                      <a:pt x="3290741" y="1216898"/>
                      <a:pt x="3298711" y="1214113"/>
                      <a:pt x="3305049" y="1210465"/>
                    </a:cubicBezTo>
                    <a:cubicBezTo>
                      <a:pt x="3310329" y="1207488"/>
                      <a:pt x="3315898" y="1204704"/>
                      <a:pt x="3321755" y="1202784"/>
                    </a:cubicBezTo>
                    <a:cubicBezTo>
                      <a:pt x="3327995" y="1200671"/>
                      <a:pt x="3334909" y="1197598"/>
                      <a:pt x="3341055" y="1198463"/>
                    </a:cubicBezTo>
                    <a:cubicBezTo>
                      <a:pt x="3359681" y="1200959"/>
                      <a:pt x="3374467" y="1196062"/>
                      <a:pt x="3387621" y="1182140"/>
                    </a:cubicBezTo>
                    <a:cubicBezTo>
                      <a:pt x="3394439" y="1174939"/>
                      <a:pt x="3404520" y="1166202"/>
                      <a:pt x="3413161" y="1166105"/>
                    </a:cubicBezTo>
                    <a:cubicBezTo>
                      <a:pt x="3434189" y="1165818"/>
                      <a:pt x="3451663" y="1158905"/>
                      <a:pt x="3470579" y="1150647"/>
                    </a:cubicBezTo>
                    <a:cubicBezTo>
                      <a:pt x="3482772" y="1145366"/>
                      <a:pt x="3496598" y="1141718"/>
                      <a:pt x="3509657" y="1136821"/>
                    </a:cubicBezTo>
                    <a:cubicBezTo>
                      <a:pt x="3524923" y="1131060"/>
                      <a:pt x="3541534" y="1128948"/>
                      <a:pt x="3550847" y="1113009"/>
                    </a:cubicBezTo>
                    <a:cubicBezTo>
                      <a:pt x="3551903" y="1111281"/>
                      <a:pt x="3555072" y="1110993"/>
                      <a:pt x="3556608" y="1109361"/>
                    </a:cubicBezTo>
                    <a:cubicBezTo>
                      <a:pt x="3561505" y="1104368"/>
                      <a:pt x="3567842" y="1099760"/>
                      <a:pt x="3570435" y="1093710"/>
                    </a:cubicBezTo>
                    <a:cubicBezTo>
                      <a:pt x="3577923" y="1076044"/>
                      <a:pt x="3583780" y="1057800"/>
                      <a:pt x="3590501" y="1039846"/>
                    </a:cubicBezTo>
                    <a:cubicBezTo>
                      <a:pt x="3591942" y="1036005"/>
                      <a:pt x="3593285" y="1031108"/>
                      <a:pt x="3596263" y="1028900"/>
                    </a:cubicBezTo>
                    <a:cubicBezTo>
                      <a:pt x="3613449" y="1016226"/>
                      <a:pt x="3630925" y="1004032"/>
                      <a:pt x="3648591" y="992030"/>
                    </a:cubicBezTo>
                    <a:cubicBezTo>
                      <a:pt x="3655696" y="987229"/>
                      <a:pt x="3661649" y="989918"/>
                      <a:pt x="3667986" y="995487"/>
                    </a:cubicBezTo>
                    <a:cubicBezTo>
                      <a:pt x="3674131" y="1000768"/>
                      <a:pt x="3681717" y="1006240"/>
                      <a:pt x="3689397" y="1007585"/>
                    </a:cubicBezTo>
                    <a:cubicBezTo>
                      <a:pt x="3704760" y="1010177"/>
                      <a:pt x="3720698" y="1010753"/>
                      <a:pt x="3736349" y="1010753"/>
                    </a:cubicBezTo>
                    <a:cubicBezTo>
                      <a:pt x="3742205" y="1010753"/>
                      <a:pt x="3748446" y="1007297"/>
                      <a:pt x="3753919" y="1004513"/>
                    </a:cubicBezTo>
                    <a:cubicBezTo>
                      <a:pt x="3764289" y="999231"/>
                      <a:pt x="3773890" y="992126"/>
                      <a:pt x="3784643" y="987710"/>
                    </a:cubicBezTo>
                    <a:cubicBezTo>
                      <a:pt x="3797126" y="982621"/>
                      <a:pt x="3804615" y="974459"/>
                      <a:pt x="3808359" y="961689"/>
                    </a:cubicBezTo>
                    <a:cubicBezTo>
                      <a:pt x="3813929" y="942679"/>
                      <a:pt x="3827179" y="929428"/>
                      <a:pt x="3842829" y="918674"/>
                    </a:cubicBezTo>
                    <a:cubicBezTo>
                      <a:pt x="3862705" y="904944"/>
                      <a:pt x="3886421" y="905616"/>
                      <a:pt x="3908983" y="902256"/>
                    </a:cubicBezTo>
                    <a:cubicBezTo>
                      <a:pt x="3917625" y="901008"/>
                      <a:pt x="3926555" y="899951"/>
                      <a:pt x="3934428" y="896783"/>
                    </a:cubicBezTo>
                    <a:cubicBezTo>
                      <a:pt x="3964288" y="884877"/>
                      <a:pt x="3994149" y="873548"/>
                      <a:pt x="4026987" y="873835"/>
                    </a:cubicBezTo>
                    <a:cubicBezTo>
                      <a:pt x="4029674" y="873835"/>
                      <a:pt x="4032363" y="873548"/>
                      <a:pt x="4035051" y="873067"/>
                    </a:cubicBezTo>
                    <a:cubicBezTo>
                      <a:pt x="4058383" y="869131"/>
                      <a:pt x="4082483" y="867594"/>
                      <a:pt x="4099189" y="846664"/>
                    </a:cubicBezTo>
                    <a:cubicBezTo>
                      <a:pt x="4102261" y="842823"/>
                      <a:pt x="4109271" y="841671"/>
                      <a:pt x="4114647" y="840134"/>
                    </a:cubicBezTo>
                    <a:cubicBezTo>
                      <a:pt x="4123961" y="837638"/>
                      <a:pt x="4130203" y="832549"/>
                      <a:pt x="4133563" y="823427"/>
                    </a:cubicBezTo>
                    <a:cubicBezTo>
                      <a:pt x="4139229" y="807681"/>
                      <a:pt x="4145949" y="792223"/>
                      <a:pt x="4151039" y="776284"/>
                    </a:cubicBezTo>
                    <a:cubicBezTo>
                      <a:pt x="4154591" y="765338"/>
                      <a:pt x="4161215" y="759289"/>
                      <a:pt x="4171489" y="754776"/>
                    </a:cubicBezTo>
                    <a:cubicBezTo>
                      <a:pt x="4177251" y="752280"/>
                      <a:pt x="4182243" y="746808"/>
                      <a:pt x="4186372" y="741718"/>
                    </a:cubicBezTo>
                    <a:cubicBezTo>
                      <a:pt x="4191365" y="735573"/>
                      <a:pt x="4193957" y="727412"/>
                      <a:pt x="4199429" y="721940"/>
                    </a:cubicBezTo>
                    <a:cubicBezTo>
                      <a:pt x="4212775" y="708305"/>
                      <a:pt x="4216905" y="693231"/>
                      <a:pt x="4212487" y="674604"/>
                    </a:cubicBezTo>
                    <a:cubicBezTo>
                      <a:pt x="4208551" y="658090"/>
                      <a:pt x="4218921" y="636006"/>
                      <a:pt x="4232555" y="632645"/>
                    </a:cubicBezTo>
                    <a:cubicBezTo>
                      <a:pt x="4247629" y="628900"/>
                      <a:pt x="4257999" y="619684"/>
                      <a:pt x="4268657" y="609410"/>
                    </a:cubicBezTo>
                    <a:cubicBezTo>
                      <a:pt x="4274609" y="603649"/>
                      <a:pt x="4282963" y="598656"/>
                      <a:pt x="4291028" y="597216"/>
                    </a:cubicBezTo>
                    <a:cubicBezTo>
                      <a:pt x="4321657" y="591647"/>
                      <a:pt x="4350557" y="598464"/>
                      <a:pt x="4379651" y="609506"/>
                    </a:cubicBezTo>
                    <a:cubicBezTo>
                      <a:pt x="4398661" y="616707"/>
                      <a:pt x="4419784" y="618627"/>
                      <a:pt x="4440139" y="621507"/>
                    </a:cubicBezTo>
                    <a:cubicBezTo>
                      <a:pt x="4446477" y="622371"/>
                      <a:pt x="4454542" y="620452"/>
                      <a:pt x="4460015" y="616899"/>
                    </a:cubicBezTo>
                    <a:cubicBezTo>
                      <a:pt x="4479218" y="604609"/>
                      <a:pt x="4498325" y="591935"/>
                      <a:pt x="4516183" y="577724"/>
                    </a:cubicBezTo>
                    <a:cubicBezTo>
                      <a:pt x="4532795" y="564379"/>
                      <a:pt x="4551517" y="558810"/>
                      <a:pt x="4571681" y="560250"/>
                    </a:cubicBezTo>
                    <a:cubicBezTo>
                      <a:pt x="4586371" y="561306"/>
                      <a:pt x="4599621" y="558905"/>
                      <a:pt x="4613447" y="555257"/>
                    </a:cubicBezTo>
                    <a:cubicBezTo>
                      <a:pt x="4624969" y="552185"/>
                      <a:pt x="4637643" y="550072"/>
                      <a:pt x="4649355" y="551417"/>
                    </a:cubicBezTo>
                    <a:cubicBezTo>
                      <a:pt x="4665775" y="553337"/>
                      <a:pt x="4679313" y="550553"/>
                      <a:pt x="4692467" y="540663"/>
                    </a:cubicBezTo>
                    <a:cubicBezTo>
                      <a:pt x="4699476" y="535382"/>
                      <a:pt x="4708502" y="532598"/>
                      <a:pt x="4716855" y="528949"/>
                    </a:cubicBezTo>
                    <a:cubicBezTo>
                      <a:pt x="4729721" y="523284"/>
                      <a:pt x="4743067" y="518483"/>
                      <a:pt x="4755645" y="512147"/>
                    </a:cubicBezTo>
                    <a:cubicBezTo>
                      <a:pt x="4769183" y="505425"/>
                      <a:pt x="4781569" y="496112"/>
                      <a:pt x="4795395" y="490351"/>
                    </a:cubicBezTo>
                    <a:cubicBezTo>
                      <a:pt x="4810278" y="484110"/>
                      <a:pt x="4819879" y="474605"/>
                      <a:pt x="4825928" y="459818"/>
                    </a:cubicBezTo>
                    <a:cubicBezTo>
                      <a:pt x="4829769" y="450504"/>
                      <a:pt x="4835049" y="440615"/>
                      <a:pt x="4842347" y="434086"/>
                    </a:cubicBezTo>
                    <a:cubicBezTo>
                      <a:pt x="4857422" y="420740"/>
                      <a:pt x="4875087" y="410370"/>
                      <a:pt x="4890451" y="397216"/>
                    </a:cubicBezTo>
                    <a:cubicBezTo>
                      <a:pt x="4912054" y="378781"/>
                      <a:pt x="4932025" y="359194"/>
                      <a:pt x="4933945" y="327701"/>
                    </a:cubicBezTo>
                    <a:cubicBezTo>
                      <a:pt x="4935001" y="310322"/>
                      <a:pt x="4944219" y="302929"/>
                      <a:pt x="4961214" y="298801"/>
                    </a:cubicBezTo>
                    <a:cubicBezTo>
                      <a:pt x="4966878" y="297457"/>
                      <a:pt x="4974945" y="294864"/>
                      <a:pt x="4976672" y="290639"/>
                    </a:cubicBezTo>
                    <a:cubicBezTo>
                      <a:pt x="4981857" y="278061"/>
                      <a:pt x="4992610" y="275565"/>
                      <a:pt x="5002979" y="270573"/>
                    </a:cubicBezTo>
                    <a:cubicBezTo>
                      <a:pt x="5009221" y="267596"/>
                      <a:pt x="5016903" y="261739"/>
                      <a:pt x="5018535" y="255690"/>
                    </a:cubicBezTo>
                    <a:cubicBezTo>
                      <a:pt x="5025255" y="231206"/>
                      <a:pt x="5043690" y="216804"/>
                      <a:pt x="5061069" y="200961"/>
                    </a:cubicBezTo>
                    <a:cubicBezTo>
                      <a:pt x="5066158" y="196256"/>
                      <a:pt x="5071631" y="190879"/>
                      <a:pt x="5074127" y="184735"/>
                    </a:cubicBezTo>
                    <a:cubicBezTo>
                      <a:pt x="5079409" y="171484"/>
                      <a:pt x="5087281" y="161882"/>
                      <a:pt x="5101108" y="156891"/>
                    </a:cubicBezTo>
                    <a:cubicBezTo>
                      <a:pt x="5105524" y="155354"/>
                      <a:pt x="5109557" y="151801"/>
                      <a:pt x="5112918" y="148441"/>
                    </a:cubicBezTo>
                    <a:cubicBezTo>
                      <a:pt x="5120119" y="141144"/>
                      <a:pt x="5126167" y="132598"/>
                      <a:pt x="5133753" y="125782"/>
                    </a:cubicBezTo>
                    <a:cubicBezTo>
                      <a:pt x="5153051" y="108211"/>
                      <a:pt x="5172159" y="90928"/>
                      <a:pt x="5183393" y="66348"/>
                    </a:cubicBezTo>
                    <a:cubicBezTo>
                      <a:pt x="5188865" y="54346"/>
                      <a:pt x="5195107" y="41288"/>
                      <a:pt x="5204709" y="33030"/>
                    </a:cubicBezTo>
                    <a:cubicBezTo>
                      <a:pt x="5216903" y="22565"/>
                      <a:pt x="5232937" y="16612"/>
                      <a:pt x="5247243" y="8451"/>
                    </a:cubicBezTo>
                    <a:close/>
                  </a:path>
                </a:pathLst>
              </a:custGeom>
              <a:blipFill dpi="0" rotWithShape="1">
                <a:blip r:embed="rId2">
                  <a:alphaModFix amt="57000"/>
                </a:blip>
                <a:srcRect/>
                <a:tile tx="0" ty="0" sx="100000" sy="100000" flip="none" algn="tl"/>
              </a:blip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F4C3190-294C-8E6D-3293-DAD3BCBD05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8155" y="117241"/>
            <a:ext cx="5992720" cy="400014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231916-3FAC-A9A9-B12F-F104E0CA9B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466933"/>
            <a:ext cx="2635250" cy="7078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2BBE8064-848E-4832-B8C8-046918843818}" type="slidenum">
              <a:rPr lang="en-US" sz="3000" b="1">
                <a:solidFill>
                  <a:schemeClr val="bg1"/>
                </a:solidFill>
              </a:rPr>
              <a:pPr>
                <a:lnSpc>
                  <a:spcPct val="90000"/>
                </a:lnSpc>
                <a:spcAft>
                  <a:spcPts val="600"/>
                </a:spcAft>
              </a:pPr>
              <a:t>59</a:t>
            </a:fld>
            <a:endParaRPr lang="en-US" sz="3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95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DDB7B1-2490-D09C-544E-CAB68EC150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30B6B1F-5D5D-D6E5-B72A-09572A10E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05F15C0-617A-21D2-4BF2-1F428ECD93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B43C76-9DA8-0EEE-6CCC-4A733371D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41" y="296674"/>
            <a:ext cx="4766330" cy="1454051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What If We Add Another Neutron?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EA39DC-4151-33D0-B2DA-27AF1B99D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330" y="2047398"/>
            <a:ext cx="5216291" cy="4827315"/>
          </a:xfrm>
        </p:spPr>
        <p:txBody>
          <a:bodyPr anchor="t"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And moved on to let the Quantum State Machine predict Tritium:</a:t>
            </a:r>
          </a:p>
          <a:p>
            <a:r>
              <a:rPr lang="en-US" b="1" dirty="0"/>
              <a:t>Tritium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One proton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Two neutrons</a:t>
            </a:r>
          </a:p>
          <a:p>
            <a:pPr lvl="1"/>
            <a:r>
              <a:rPr lang="en-US" sz="2800" b="1" dirty="0">
                <a:solidFill>
                  <a:srgbClr val="7030A0"/>
                </a:solidFill>
              </a:rPr>
              <a:t>One electron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Still hydrogen.</a:t>
            </a:r>
          </a:p>
          <a:p>
            <a:pPr marL="0" indent="0">
              <a:buNone/>
            </a:pPr>
            <a:r>
              <a:rPr lang="en-US" b="1" dirty="0"/>
              <a:t>The number of protons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has not changed</a:t>
            </a:r>
            <a:r>
              <a:rPr lang="en-US" b="1" dirty="0">
                <a:solidFill>
                  <a:srgbClr val="FF0000"/>
                </a:solidFill>
              </a:rPr>
              <a:t>.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It still acts chemically like hydrogen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693F60-73D1-AD43-0E2C-6DAE9DD8FE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E30DF02-D65C-67B3-F7FD-3DF4477A97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122EC39-DC33-B67C-DDBF-9F9E5183CC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8A6D2CD-07F9-9692-DC1C-C3F5CD379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230F9C8-D64F-DAAC-3C66-F22D5C96D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C7F02B-5AB0-EAB9-D6B3-BDD59FD1A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63D869-3B14-3303-82C8-B59C284AED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5922" y="661963"/>
            <a:ext cx="6016752" cy="615896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0204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37B2035-1FCB-439A-B421-095E136C7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6D6CDF-C512-4739-B158-55EE955E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503" y="-1"/>
            <a:ext cx="12192000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6D60A3-FEBB-3839-5037-6B40F7ABF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670559"/>
            <a:ext cx="5838824" cy="2148841"/>
          </a:xfrm>
        </p:spPr>
        <p:txBody>
          <a:bodyPr anchor="t"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Why I Didn't Cover Cosmology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7BA792F-0871-A1FA-FB2D-9E3DEF37488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3105151"/>
            <a:ext cx="6448424" cy="3752849"/>
          </a:xfrm>
          <a:custGeom>
            <a:avLst/>
            <a:gdLst/>
            <a:ahLst/>
            <a:cxnLst/>
            <a:rect l="l" t="t" r="r" b="b"/>
            <a:pathLst>
              <a:path w="6448424" h="3752849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BC2D0A-213E-6EB0-23EE-82724C08A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03" y="405518"/>
            <a:ext cx="5037187" cy="6187439"/>
          </a:xfrm>
        </p:spPr>
        <p:txBody>
          <a:bodyPr anchor="t">
            <a:normAutofit fontScale="92500" lnSpcReduction="2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500" b="1" dirty="0"/>
              <a:t>Popular science books and videos often discuss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quantum physics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the Standard Model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7030A0"/>
                </a:solidFill>
              </a:rPr>
              <a:t>black holes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dark matter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/>
              <a:t>dark energy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the Big Bang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/>
              <a:t>as though they are all part of one theory.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500" b="1" dirty="0">
                <a:solidFill>
                  <a:srgbClr val="FF0000"/>
                </a:solidFill>
              </a:rPr>
              <a:t>They are not.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This lecture series has focused on the Standard Model of particle physics.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Cosmology is a different field that studies the universe on its largest scales.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D8355F-1744-7A4E-602E-897152453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60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962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86AA2DA-281A-4806-8977-D617AEAC8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4185774-6FC0-4B8D-A8DB-A885468896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07978" y="0"/>
            <a:ext cx="2484022" cy="6858000"/>
          </a:xfrm>
          <a:custGeom>
            <a:avLst/>
            <a:gdLst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57677 w 2632012"/>
              <a:gd name="connsiteY27" fmla="*/ 2548608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399465 w 2632012"/>
              <a:gd name="connsiteY28" fmla="*/ 2412506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46400 w 2632012"/>
              <a:gd name="connsiteY29" fmla="*/ 2252507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138134 w 2632012"/>
              <a:gd name="connsiteY24" fmla="*/ 5616065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183756 w 2632012"/>
              <a:gd name="connsiteY23" fmla="*/ 5808789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20409 w 2632012"/>
              <a:gd name="connsiteY22" fmla="*/ 6022287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  <a:gd name="connsiteX0" fmla="*/ 932173 w 2632012"/>
              <a:gd name="connsiteY0" fmla="*/ 1512545 h 6858000"/>
              <a:gd name="connsiteX1" fmla="*/ 932462 w 2632012"/>
              <a:gd name="connsiteY1" fmla="*/ 1512581 h 6858000"/>
              <a:gd name="connsiteX2" fmla="*/ 932378 w 2632012"/>
              <a:gd name="connsiteY2" fmla="*/ 1512599 h 6858000"/>
              <a:gd name="connsiteX3" fmla="*/ 932173 w 2632012"/>
              <a:gd name="connsiteY3" fmla="*/ 1512545 h 6858000"/>
              <a:gd name="connsiteX4" fmla="*/ 1207569 w 2632012"/>
              <a:gd name="connsiteY4" fmla="*/ 0 h 6858000"/>
              <a:gd name="connsiteX5" fmla="*/ 2632012 w 2632012"/>
              <a:gd name="connsiteY5" fmla="*/ 0 h 6858000"/>
              <a:gd name="connsiteX6" fmla="*/ 2632012 w 2632012"/>
              <a:gd name="connsiteY6" fmla="*/ 6858000 h 6858000"/>
              <a:gd name="connsiteX7" fmla="*/ 13514 w 2632012"/>
              <a:gd name="connsiteY7" fmla="*/ 6858000 h 6858000"/>
              <a:gd name="connsiteX8" fmla="*/ 13170 w 2632012"/>
              <a:gd name="connsiteY8" fmla="*/ 6812829 h 6858000"/>
              <a:gd name="connsiteX9" fmla="*/ 20332 w 2632012"/>
              <a:gd name="connsiteY9" fmla="*/ 6760689 h 6858000"/>
              <a:gd name="connsiteX10" fmla="*/ 25596 w 2632012"/>
              <a:gd name="connsiteY10" fmla="*/ 6721251 h 6858000"/>
              <a:gd name="connsiteX11" fmla="*/ 22507 w 2632012"/>
              <a:gd name="connsiteY11" fmla="*/ 6650499 h 6858000"/>
              <a:gd name="connsiteX12" fmla="*/ 22444 w 2632012"/>
              <a:gd name="connsiteY12" fmla="*/ 6604241 h 6858000"/>
              <a:gd name="connsiteX13" fmla="*/ 31867 w 2632012"/>
              <a:gd name="connsiteY13" fmla="*/ 6559984 h 6858000"/>
              <a:gd name="connsiteX14" fmla="*/ 38635 w 2632012"/>
              <a:gd name="connsiteY14" fmla="*/ 6515473 h 6858000"/>
              <a:gd name="connsiteX15" fmla="*/ 38467 w 2632012"/>
              <a:gd name="connsiteY15" fmla="*/ 6463736 h 6858000"/>
              <a:gd name="connsiteX16" fmla="*/ 38052 w 2632012"/>
              <a:gd name="connsiteY16" fmla="*/ 6432794 h 6858000"/>
              <a:gd name="connsiteX17" fmla="*/ 80445 w 2632012"/>
              <a:gd name="connsiteY17" fmla="*/ 6301309 h 6858000"/>
              <a:gd name="connsiteX18" fmla="*/ 138157 w 2632012"/>
              <a:gd name="connsiteY18" fmla="*/ 6257030 h 6858000"/>
              <a:gd name="connsiteX19" fmla="*/ 170419 w 2632012"/>
              <a:gd name="connsiteY19" fmla="*/ 6171255 h 6858000"/>
              <a:gd name="connsiteX20" fmla="*/ 164027 w 2632012"/>
              <a:gd name="connsiteY20" fmla="*/ 6164357 h 6858000"/>
              <a:gd name="connsiteX21" fmla="*/ 213309 w 2632012"/>
              <a:gd name="connsiteY21" fmla="*/ 6109331 h 6858000"/>
              <a:gd name="connsiteX22" fmla="*/ 208456 w 2632012"/>
              <a:gd name="connsiteY22" fmla="*/ 5878851 h 6858000"/>
              <a:gd name="connsiteX23" fmla="*/ 219615 w 2632012"/>
              <a:gd name="connsiteY23" fmla="*/ 5557777 h 6858000"/>
              <a:gd name="connsiteX24" fmla="*/ 245711 w 2632012"/>
              <a:gd name="connsiteY24" fmla="*/ 5066230 h 6858000"/>
              <a:gd name="connsiteX25" fmla="*/ 276721 w 2632012"/>
              <a:gd name="connsiteY25" fmla="*/ 4162848 h 6858000"/>
              <a:gd name="connsiteX26" fmla="*/ 343082 w 2632012"/>
              <a:gd name="connsiteY26" fmla="*/ 3059377 h 6858000"/>
              <a:gd name="connsiteX27" fmla="*/ 369630 w 2632012"/>
              <a:gd name="connsiteY27" fmla="*/ 2692043 h 6858000"/>
              <a:gd name="connsiteX28" fmla="*/ 435324 w 2632012"/>
              <a:gd name="connsiteY28" fmla="*/ 2520083 h 6858000"/>
              <a:gd name="connsiteX29" fmla="*/ 482259 w 2632012"/>
              <a:gd name="connsiteY29" fmla="*/ 2336178 h 6858000"/>
              <a:gd name="connsiteX30" fmla="*/ 569515 w 2632012"/>
              <a:gd name="connsiteY30" fmla="*/ 2091909 h 6858000"/>
              <a:gd name="connsiteX31" fmla="*/ 638163 w 2632012"/>
              <a:gd name="connsiteY31" fmla="*/ 1994147 h 6858000"/>
              <a:gd name="connsiteX32" fmla="*/ 737312 w 2632012"/>
              <a:gd name="connsiteY32" fmla="*/ 1871408 h 6858000"/>
              <a:gd name="connsiteX33" fmla="*/ 788501 w 2632012"/>
              <a:gd name="connsiteY33" fmla="*/ 1793826 h 6858000"/>
              <a:gd name="connsiteX34" fmla="*/ 819432 w 2632012"/>
              <a:gd name="connsiteY34" fmla="*/ 1746824 h 6858000"/>
              <a:gd name="connsiteX35" fmla="*/ 843936 w 2632012"/>
              <a:gd name="connsiteY35" fmla="*/ 1697348 h 6858000"/>
              <a:gd name="connsiteX36" fmla="*/ 846526 w 2632012"/>
              <a:gd name="connsiteY36" fmla="*/ 1659754 h 6858000"/>
              <a:gd name="connsiteX37" fmla="*/ 873830 w 2632012"/>
              <a:gd name="connsiteY37" fmla="*/ 1628041 h 6858000"/>
              <a:gd name="connsiteX38" fmla="*/ 890626 w 2632012"/>
              <a:gd name="connsiteY38" fmla="*/ 1599883 h 6858000"/>
              <a:gd name="connsiteX39" fmla="*/ 921288 w 2632012"/>
              <a:gd name="connsiteY39" fmla="*/ 1579569 h 6858000"/>
              <a:gd name="connsiteX40" fmla="*/ 920756 w 2632012"/>
              <a:gd name="connsiteY40" fmla="*/ 1537369 h 6858000"/>
              <a:gd name="connsiteX41" fmla="*/ 946290 w 2632012"/>
              <a:gd name="connsiteY41" fmla="*/ 1514308 h 6858000"/>
              <a:gd name="connsiteX42" fmla="*/ 932462 w 2632012"/>
              <a:gd name="connsiteY42" fmla="*/ 1512581 h 6858000"/>
              <a:gd name="connsiteX43" fmla="*/ 940652 w 2632012"/>
              <a:gd name="connsiteY43" fmla="*/ 1510839 h 6858000"/>
              <a:gd name="connsiteX44" fmla="*/ 950739 w 2632012"/>
              <a:gd name="connsiteY44" fmla="*/ 1503635 h 6858000"/>
              <a:gd name="connsiteX45" fmla="*/ 966405 w 2632012"/>
              <a:gd name="connsiteY45" fmla="*/ 1439967 h 6858000"/>
              <a:gd name="connsiteX46" fmla="*/ 973516 w 2632012"/>
              <a:gd name="connsiteY46" fmla="*/ 1389073 h 6858000"/>
              <a:gd name="connsiteX47" fmla="*/ 986960 w 2632012"/>
              <a:gd name="connsiteY47" fmla="*/ 1351857 h 6858000"/>
              <a:gd name="connsiteX48" fmla="*/ 987761 w 2632012"/>
              <a:gd name="connsiteY48" fmla="*/ 1363479 h 6858000"/>
              <a:gd name="connsiteX49" fmla="*/ 989043 w 2632012"/>
              <a:gd name="connsiteY49" fmla="*/ 1346093 h 6858000"/>
              <a:gd name="connsiteX50" fmla="*/ 986960 w 2632012"/>
              <a:gd name="connsiteY50" fmla="*/ 1351857 h 6858000"/>
              <a:gd name="connsiteX51" fmla="*/ 985769 w 2632012"/>
              <a:gd name="connsiteY51" fmla="*/ 1334556 h 6858000"/>
              <a:gd name="connsiteX52" fmla="*/ 982507 w 2632012"/>
              <a:gd name="connsiteY52" fmla="*/ 1216698 h 6858000"/>
              <a:gd name="connsiteX53" fmla="*/ 984836 w 2632012"/>
              <a:gd name="connsiteY53" fmla="*/ 1082381 h 6858000"/>
              <a:gd name="connsiteX54" fmla="*/ 993140 w 2632012"/>
              <a:gd name="connsiteY54" fmla="*/ 1043366 h 6858000"/>
              <a:gd name="connsiteX55" fmla="*/ 995544 w 2632012"/>
              <a:gd name="connsiteY55" fmla="*/ 972540 h 6858000"/>
              <a:gd name="connsiteX56" fmla="*/ 1028500 w 2632012"/>
              <a:gd name="connsiteY56" fmla="*/ 923945 h 6858000"/>
              <a:gd name="connsiteX57" fmla="*/ 1022082 w 2632012"/>
              <a:gd name="connsiteY57" fmla="*/ 838835 h 6858000"/>
              <a:gd name="connsiteX58" fmla="*/ 1025925 w 2632012"/>
              <a:gd name="connsiteY58" fmla="*/ 787183 h 6858000"/>
              <a:gd name="connsiteX59" fmla="*/ 1027904 w 2632012"/>
              <a:gd name="connsiteY59" fmla="*/ 756272 h 6858000"/>
              <a:gd name="connsiteX60" fmla="*/ 1088796 w 2632012"/>
              <a:gd name="connsiteY60" fmla="*/ 641639 h 6858000"/>
              <a:gd name="connsiteX61" fmla="*/ 1164389 w 2632012"/>
              <a:gd name="connsiteY61" fmla="*/ 545140 h 6858000"/>
              <a:gd name="connsiteX62" fmla="*/ 1225321 w 2632012"/>
              <a:gd name="connsiteY62" fmla="*/ 413843 h 6858000"/>
              <a:gd name="connsiteX63" fmla="*/ 1241477 w 2632012"/>
              <a:gd name="connsiteY63" fmla="*/ 358607 h 6858000"/>
              <a:gd name="connsiteX64" fmla="*/ 1246119 w 2632012"/>
              <a:gd name="connsiteY64" fmla="*/ 254866 h 6858000"/>
              <a:gd name="connsiteX65" fmla="*/ 1266837 w 2632012"/>
              <a:gd name="connsiteY65" fmla="*/ 161517 h 6858000"/>
              <a:gd name="connsiteX66" fmla="*/ 1315021 w 2632012"/>
              <a:gd name="connsiteY66" fmla="*/ 54455 h 6858000"/>
              <a:gd name="connsiteX67" fmla="*/ 1319335 w 2632012"/>
              <a:gd name="connsiteY67" fmla="*/ 8880 h 6858000"/>
              <a:gd name="connsiteX68" fmla="*/ 1316402 w 2632012"/>
              <a:gd name="connsiteY68" fmla="*/ 852 h 6858000"/>
              <a:gd name="connsiteX69" fmla="*/ 1207569 w 2632012"/>
              <a:gd name="connsiteY69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2632012" h="6858000">
                <a:moveTo>
                  <a:pt x="932173" y="1512545"/>
                </a:moveTo>
                <a:lnTo>
                  <a:pt x="932462" y="1512581"/>
                </a:lnTo>
                <a:lnTo>
                  <a:pt x="932378" y="1512599"/>
                </a:lnTo>
                <a:cubicBezTo>
                  <a:pt x="930618" y="1512681"/>
                  <a:pt x="930202" y="1512462"/>
                  <a:pt x="932173" y="1512545"/>
                </a:cubicBezTo>
                <a:close/>
                <a:moveTo>
                  <a:pt x="1207569" y="0"/>
                </a:moveTo>
                <a:lnTo>
                  <a:pt x="2632012" y="0"/>
                </a:lnTo>
                <a:lnTo>
                  <a:pt x="2632012" y="6858000"/>
                </a:lnTo>
                <a:lnTo>
                  <a:pt x="13514" y="6858000"/>
                </a:lnTo>
                <a:cubicBezTo>
                  <a:pt x="13399" y="6842943"/>
                  <a:pt x="13285" y="6827886"/>
                  <a:pt x="13170" y="6812829"/>
                </a:cubicBezTo>
                <a:cubicBezTo>
                  <a:pt x="12714" y="6794763"/>
                  <a:pt x="13524" y="6777517"/>
                  <a:pt x="20332" y="6760689"/>
                </a:cubicBezTo>
                <a:cubicBezTo>
                  <a:pt x="10828" y="6746468"/>
                  <a:pt x="7794" y="6733277"/>
                  <a:pt x="25596" y="6721251"/>
                </a:cubicBezTo>
                <a:cubicBezTo>
                  <a:pt x="24143" y="6683539"/>
                  <a:pt x="1631" y="6673595"/>
                  <a:pt x="22507" y="6650499"/>
                </a:cubicBezTo>
                <a:cubicBezTo>
                  <a:pt x="-25124" y="6620536"/>
                  <a:pt x="16765" y="6629253"/>
                  <a:pt x="22444" y="6604241"/>
                </a:cubicBezTo>
                <a:cubicBezTo>
                  <a:pt x="28668" y="6588866"/>
                  <a:pt x="29169" y="6574778"/>
                  <a:pt x="31867" y="6559984"/>
                </a:cubicBezTo>
                <a:cubicBezTo>
                  <a:pt x="4443" y="6566661"/>
                  <a:pt x="62924" y="6515664"/>
                  <a:pt x="38635" y="6515473"/>
                </a:cubicBezTo>
                <a:cubicBezTo>
                  <a:pt x="72259" y="6495428"/>
                  <a:pt x="29118" y="6488543"/>
                  <a:pt x="38467" y="6463736"/>
                </a:cubicBezTo>
                <a:cubicBezTo>
                  <a:pt x="50944" y="6451623"/>
                  <a:pt x="52742" y="6443270"/>
                  <a:pt x="38052" y="6432794"/>
                </a:cubicBezTo>
                <a:cubicBezTo>
                  <a:pt x="98939" y="6376824"/>
                  <a:pt x="58603" y="6351821"/>
                  <a:pt x="80445" y="6301309"/>
                </a:cubicBezTo>
                <a:cubicBezTo>
                  <a:pt x="103917" y="6257537"/>
                  <a:pt x="78836" y="6301310"/>
                  <a:pt x="138157" y="6257030"/>
                </a:cubicBezTo>
                <a:cubicBezTo>
                  <a:pt x="155187" y="6248574"/>
                  <a:pt x="166108" y="6186701"/>
                  <a:pt x="170419" y="6171255"/>
                </a:cubicBezTo>
                <a:cubicBezTo>
                  <a:pt x="174731" y="6155809"/>
                  <a:pt x="166522" y="6166390"/>
                  <a:pt x="164027" y="6164357"/>
                </a:cubicBezTo>
                <a:cubicBezTo>
                  <a:pt x="206228" y="6137678"/>
                  <a:pt x="184454" y="6121750"/>
                  <a:pt x="213309" y="6109331"/>
                </a:cubicBezTo>
                <a:cubicBezTo>
                  <a:pt x="224262" y="6067371"/>
                  <a:pt x="183175" y="5890445"/>
                  <a:pt x="208456" y="5878851"/>
                </a:cubicBezTo>
                <a:cubicBezTo>
                  <a:pt x="225886" y="5808435"/>
                  <a:pt x="192379" y="5574013"/>
                  <a:pt x="219615" y="5557777"/>
                </a:cubicBezTo>
                <a:lnTo>
                  <a:pt x="245711" y="5066230"/>
                </a:lnTo>
                <a:cubicBezTo>
                  <a:pt x="117719" y="4582016"/>
                  <a:pt x="230524" y="4647254"/>
                  <a:pt x="276721" y="4162848"/>
                </a:cubicBezTo>
                <a:lnTo>
                  <a:pt x="343082" y="3059377"/>
                </a:lnTo>
                <a:cubicBezTo>
                  <a:pt x="347947" y="2889121"/>
                  <a:pt x="364765" y="2862299"/>
                  <a:pt x="369630" y="2692043"/>
                </a:cubicBezTo>
                <a:cubicBezTo>
                  <a:pt x="369393" y="2690043"/>
                  <a:pt x="435560" y="2522082"/>
                  <a:pt x="435324" y="2520083"/>
                </a:cubicBezTo>
                <a:lnTo>
                  <a:pt x="482259" y="2336178"/>
                </a:lnTo>
                <a:cubicBezTo>
                  <a:pt x="516201" y="2267350"/>
                  <a:pt x="537443" y="2148254"/>
                  <a:pt x="569515" y="2091909"/>
                </a:cubicBezTo>
                <a:cubicBezTo>
                  <a:pt x="629286" y="2030534"/>
                  <a:pt x="622061" y="2045605"/>
                  <a:pt x="638163" y="1994147"/>
                </a:cubicBezTo>
                <a:cubicBezTo>
                  <a:pt x="633178" y="1967912"/>
                  <a:pt x="705417" y="1945185"/>
                  <a:pt x="737312" y="1871408"/>
                </a:cubicBezTo>
                <a:cubicBezTo>
                  <a:pt x="759407" y="1814663"/>
                  <a:pt x="795838" y="1856475"/>
                  <a:pt x="788501" y="1793826"/>
                </a:cubicBezTo>
                <a:cubicBezTo>
                  <a:pt x="796402" y="1792725"/>
                  <a:pt x="813276" y="1750182"/>
                  <a:pt x="819432" y="1746824"/>
                </a:cubicBezTo>
                <a:lnTo>
                  <a:pt x="843936" y="1697348"/>
                </a:lnTo>
                <a:cubicBezTo>
                  <a:pt x="847635" y="1681502"/>
                  <a:pt x="845709" y="1667584"/>
                  <a:pt x="846526" y="1659754"/>
                </a:cubicBezTo>
                <a:lnTo>
                  <a:pt x="873830" y="1628041"/>
                </a:lnTo>
                <a:lnTo>
                  <a:pt x="890626" y="1599883"/>
                </a:lnTo>
                <a:lnTo>
                  <a:pt x="921288" y="1579569"/>
                </a:lnTo>
                <a:cubicBezTo>
                  <a:pt x="921111" y="1565502"/>
                  <a:pt x="920933" y="1551436"/>
                  <a:pt x="920756" y="1537369"/>
                </a:cubicBezTo>
                <a:cubicBezTo>
                  <a:pt x="918173" y="1533598"/>
                  <a:pt x="943194" y="1519497"/>
                  <a:pt x="946290" y="1514308"/>
                </a:cubicBezTo>
                <a:lnTo>
                  <a:pt x="932462" y="1512581"/>
                </a:lnTo>
                <a:lnTo>
                  <a:pt x="940652" y="1510839"/>
                </a:lnTo>
                <a:cubicBezTo>
                  <a:pt x="944059" y="1509546"/>
                  <a:pt x="947769" y="1507347"/>
                  <a:pt x="950739" y="1503635"/>
                </a:cubicBezTo>
                <a:lnTo>
                  <a:pt x="966405" y="1439967"/>
                </a:lnTo>
                <a:cubicBezTo>
                  <a:pt x="966567" y="1437915"/>
                  <a:pt x="970755" y="1392639"/>
                  <a:pt x="973516" y="1389073"/>
                </a:cubicBezTo>
                <a:lnTo>
                  <a:pt x="986960" y="1351857"/>
                </a:lnTo>
                <a:lnTo>
                  <a:pt x="987761" y="1363479"/>
                </a:lnTo>
                <a:cubicBezTo>
                  <a:pt x="987046" y="1391389"/>
                  <a:pt x="991418" y="1341827"/>
                  <a:pt x="989043" y="1346093"/>
                </a:cubicBezTo>
                <a:lnTo>
                  <a:pt x="986960" y="1351857"/>
                </a:lnTo>
                <a:lnTo>
                  <a:pt x="985769" y="1334556"/>
                </a:lnTo>
                <a:cubicBezTo>
                  <a:pt x="983992" y="1300062"/>
                  <a:pt x="982872" y="1251835"/>
                  <a:pt x="982507" y="1216698"/>
                </a:cubicBezTo>
                <a:cubicBezTo>
                  <a:pt x="989105" y="1176777"/>
                  <a:pt x="968656" y="1115073"/>
                  <a:pt x="984836" y="1082381"/>
                </a:cubicBezTo>
                <a:cubicBezTo>
                  <a:pt x="976467" y="1067557"/>
                  <a:pt x="974466" y="1054191"/>
                  <a:pt x="993140" y="1043366"/>
                </a:cubicBezTo>
                <a:cubicBezTo>
                  <a:pt x="994613" y="1005627"/>
                  <a:pt x="972947" y="994211"/>
                  <a:pt x="995544" y="972540"/>
                </a:cubicBezTo>
                <a:cubicBezTo>
                  <a:pt x="1001437" y="952637"/>
                  <a:pt x="1021106" y="938879"/>
                  <a:pt x="1028500" y="923945"/>
                </a:cubicBezTo>
                <a:cubicBezTo>
                  <a:pt x="1032923" y="901661"/>
                  <a:pt x="1022511" y="861628"/>
                  <a:pt x="1022082" y="838835"/>
                </a:cubicBezTo>
                <a:cubicBezTo>
                  <a:pt x="1057150" y="821053"/>
                  <a:pt x="1014683" y="811325"/>
                  <a:pt x="1025925" y="787183"/>
                </a:cubicBezTo>
                <a:cubicBezTo>
                  <a:pt x="1039299" y="775919"/>
                  <a:pt x="1041738" y="767701"/>
                  <a:pt x="1027904" y="756272"/>
                </a:cubicBezTo>
                <a:cubicBezTo>
                  <a:pt x="1092931" y="704439"/>
                  <a:pt x="1063111" y="690611"/>
                  <a:pt x="1088796" y="641639"/>
                </a:cubicBezTo>
                <a:cubicBezTo>
                  <a:pt x="1115586" y="599503"/>
                  <a:pt x="1101832" y="585408"/>
                  <a:pt x="1164389" y="545140"/>
                </a:cubicBezTo>
                <a:cubicBezTo>
                  <a:pt x="1183904" y="515341"/>
                  <a:pt x="1212474" y="444932"/>
                  <a:pt x="1225321" y="413843"/>
                </a:cubicBezTo>
                <a:cubicBezTo>
                  <a:pt x="1235550" y="389613"/>
                  <a:pt x="1230254" y="392779"/>
                  <a:pt x="1241477" y="358607"/>
                </a:cubicBezTo>
                <a:cubicBezTo>
                  <a:pt x="1244505" y="325057"/>
                  <a:pt x="1241891" y="287714"/>
                  <a:pt x="1246119" y="254866"/>
                </a:cubicBezTo>
                <a:cubicBezTo>
                  <a:pt x="1250325" y="233178"/>
                  <a:pt x="1255354" y="194919"/>
                  <a:pt x="1266837" y="161517"/>
                </a:cubicBezTo>
                <a:cubicBezTo>
                  <a:pt x="1312077" y="135871"/>
                  <a:pt x="1280314" y="75805"/>
                  <a:pt x="1315021" y="54455"/>
                </a:cubicBezTo>
                <a:cubicBezTo>
                  <a:pt x="1325412" y="38765"/>
                  <a:pt x="1323873" y="23602"/>
                  <a:pt x="1319335" y="8880"/>
                </a:cubicBezTo>
                <a:lnTo>
                  <a:pt x="1316402" y="852"/>
                </a:lnTo>
                <a:lnTo>
                  <a:pt x="1207569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FB22CA-D0A6-4EED-20F5-9FEEA477E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2273" y="345828"/>
            <a:ext cx="8903433" cy="1330841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What Cosmologists Observe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63904-E6A8-1694-7E9A-EABE1A5356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2274" y="1676669"/>
            <a:ext cx="5861068" cy="5044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Astronomers have discovered that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galaxies rotate faster than expected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the universe is expanding at an accelerating rate</a:t>
            </a:r>
          </a:p>
          <a:p>
            <a:pPr marL="0" indent="0">
              <a:buNone/>
            </a:pPr>
            <a:r>
              <a:rPr lang="en-US" sz="2400" b="1" dirty="0"/>
              <a:t>These observations are well established.</a:t>
            </a:r>
          </a:p>
          <a:p>
            <a:pPr marL="0" indent="0">
              <a:buNone/>
            </a:pPr>
            <a:r>
              <a:rPr lang="en-US" sz="2400" b="1" dirty="0"/>
              <a:t>The challenge is explaining why they occur.</a:t>
            </a:r>
          </a:p>
          <a:p>
            <a:r>
              <a:rPr lang="en-US" sz="2400" b="1" dirty="0"/>
              <a:t>Current leading explanations include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dark matter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dark energy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Their true physical nature remains unknown.</a:t>
            </a:r>
          </a:p>
          <a:p>
            <a:endParaRPr lang="en-US" sz="2400" b="1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7D3B4FC-79F4-47D2-9D79-DA876E6AD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60988" y="2022496"/>
            <a:ext cx="4664547" cy="4043934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FF5054-F588-9641-89DD-B8D4E2F7DE5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16376" y="2183362"/>
            <a:ext cx="4357896" cy="3732941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id="{EFF9196C-3887-4B80-8671-3CA6705C18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78543" y="5840356"/>
            <a:ext cx="1029435" cy="452147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D25FCBF1-CF1E-6256-F0B8-0187A4098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61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76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95ED0F-C3BE-10C4-A0FC-A885D8773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7579"/>
            <a:ext cx="4766330" cy="1454051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3333FF"/>
                </a:solidFill>
              </a:rPr>
              <a:t>Open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DE2DF-F2E1-221B-678B-C2BDF578D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501630"/>
            <a:ext cx="5500187" cy="5356370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Many exciting questions remain.</a:t>
            </a:r>
          </a:p>
          <a:p>
            <a:pPr lvl="1"/>
            <a:r>
              <a:rPr lang="en-US" sz="2800" b="1" dirty="0">
                <a:solidFill>
                  <a:srgbClr val="008000"/>
                </a:solidFill>
              </a:rPr>
              <a:t>Can gravity be successfully unified with quantum physics?</a:t>
            </a:r>
          </a:p>
          <a:p>
            <a:pPr lvl="1"/>
            <a:r>
              <a:rPr lang="en-US" sz="2800" b="1" dirty="0">
                <a:solidFill>
                  <a:srgbClr val="FF0000"/>
                </a:solidFill>
              </a:rPr>
              <a:t>What are dark matter and dark energy?</a:t>
            </a:r>
          </a:p>
          <a:p>
            <a:pPr lvl="1"/>
            <a:r>
              <a:rPr lang="en-US" sz="2800" b="1" dirty="0">
                <a:solidFill>
                  <a:srgbClr val="3333FF"/>
                </a:solidFill>
              </a:rPr>
              <a:t>Will future discoveries connect these questions?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tx2"/>
                </a:solidFill>
              </a:rPr>
              <a:t>Today, no one knows.</a:t>
            </a:r>
          </a:p>
          <a:p>
            <a:pPr lvl="1"/>
            <a:r>
              <a:rPr lang="en-US" sz="2800" b="1" dirty="0">
                <a:solidFill>
                  <a:srgbClr val="7030A0"/>
                </a:solidFill>
              </a:rPr>
              <a:t>These remain active areas of scientific research.</a:t>
            </a:r>
          </a:p>
          <a:p>
            <a:endParaRPr lang="en-US" b="1" dirty="0">
              <a:solidFill>
                <a:schemeClr val="tx2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0E6F78FF-5AA2-DB6F-7AC4-A2499D5D24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9532" y="1908313"/>
            <a:ext cx="5382468" cy="3592797"/>
          </a:xfrm>
          <a:prstGeom prst="ellipse">
            <a:avLst/>
          </a:prstGeom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0D65DF0C-91B1-B9A4-DCAC-3C55566D4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62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041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D787F2-B233-AFED-59C0-CDD72E082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A New Window on the Universe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224B47-6E7E-EC8E-6E45-C175DA7F80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1766515"/>
            <a:ext cx="6713552" cy="5330023"/>
          </a:xfrm>
        </p:spPr>
        <p:txBody>
          <a:bodyPr anchor="t">
            <a:normAutofit/>
          </a:bodyPr>
          <a:lstStyle/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b="1" dirty="0"/>
              <a:t>In recent years, scientists have opened an entirely new way of observing the universe.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008000"/>
                </a:solidFill>
              </a:rPr>
              <a:t>Instead of seeing only light,</a:t>
            </a:r>
            <a:br>
              <a:rPr lang="en-US" b="1" dirty="0">
                <a:solidFill>
                  <a:srgbClr val="008000"/>
                </a:solidFill>
              </a:rPr>
            </a:br>
            <a:r>
              <a:rPr lang="en-US" b="1" dirty="0">
                <a:solidFill>
                  <a:srgbClr val="008000"/>
                </a:solidFill>
              </a:rPr>
              <a:t>we can now detect gravitational waves produced by violent cosmic events.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spc="-50" dirty="0">
                <a:solidFill>
                  <a:srgbClr val="FF0000"/>
                </a:solidFill>
              </a:rPr>
              <a:t>Nick Lucent mentioned in the video that new observations such as the collision of two neutron stars creates both gravitational waves and electromagnetic radiation.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en-US" b="1" dirty="0">
                <a:solidFill>
                  <a:srgbClr val="3333FF"/>
                </a:solidFill>
              </a:rPr>
              <a:t>These observations allow scientists to test General Relativity with extraordinary precision and to explore some of the most extreme environments in nature.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4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2BE492-B62C-B5F3-B561-63F5C0224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63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EC9DE27-0BD4-B7CF-246D-0A414A5A6C0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4471" y="2493449"/>
            <a:ext cx="4572000" cy="30480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621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C80178-4FC6-CC01-FA31-E70545E261F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26A942D-384C-0E08-C626-BE5E78114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3823"/>
            <a:ext cx="3822189" cy="1899912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3333FF"/>
                </a:solidFill>
              </a:rPr>
              <a:t>The Journey Continues...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E07FBB-102E-5D7C-DDB2-EFB370180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877614"/>
            <a:ext cx="4262825" cy="482729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We have explored</a:t>
            </a:r>
          </a:p>
          <a:p>
            <a:pPr marL="457200" lvl="1" indent="0">
              <a:buNone/>
            </a:pPr>
            <a:r>
              <a:rPr lang="en-US" sz="2000" b="1" dirty="0"/>
              <a:t>✓ </a:t>
            </a:r>
            <a:r>
              <a:rPr lang="en-US" b="1" dirty="0">
                <a:solidFill>
                  <a:srgbClr val="008000"/>
                </a:solidFill>
              </a:rPr>
              <a:t>quantum states</a:t>
            </a:r>
          </a:p>
          <a:p>
            <a:pPr marL="457200" lvl="1" indent="0">
              <a:buNone/>
            </a:pPr>
            <a:r>
              <a:rPr lang="en-US" b="1" dirty="0"/>
              <a:t>✓ </a:t>
            </a:r>
            <a:r>
              <a:rPr lang="en-US" b="1" dirty="0">
                <a:solidFill>
                  <a:srgbClr val="FF0000"/>
                </a:solidFill>
              </a:rPr>
              <a:t>probability amplitudes</a:t>
            </a:r>
          </a:p>
          <a:p>
            <a:pPr marL="457200" lvl="1" indent="0">
              <a:buNone/>
            </a:pPr>
            <a:r>
              <a:rPr lang="en-US" b="1" dirty="0"/>
              <a:t>✓ </a:t>
            </a:r>
            <a:r>
              <a:rPr lang="en-US" b="1" dirty="0">
                <a:solidFill>
                  <a:srgbClr val="7030A0"/>
                </a:solidFill>
              </a:rPr>
              <a:t>quantum state machines</a:t>
            </a:r>
          </a:p>
          <a:p>
            <a:pPr marL="457200" lvl="1" indent="0">
              <a:buNone/>
            </a:pPr>
            <a:r>
              <a:rPr lang="en-US" b="1" dirty="0"/>
              <a:t>✓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atoms</a:t>
            </a:r>
          </a:p>
          <a:p>
            <a:pPr marL="457200" lvl="1" indent="0">
              <a:buNone/>
            </a:pPr>
            <a:r>
              <a:rPr lang="en-US" b="1" dirty="0"/>
              <a:t>✓ </a:t>
            </a:r>
            <a:r>
              <a:rPr lang="en-US" b="1" dirty="0">
                <a:solidFill>
                  <a:srgbClr val="3333FF"/>
                </a:solidFill>
              </a:rPr>
              <a:t>the periodic table</a:t>
            </a:r>
          </a:p>
          <a:p>
            <a:r>
              <a:rPr lang="en-US" sz="2400" b="1" dirty="0"/>
              <a:t>These ideas explain an enormous range of the physical world.</a:t>
            </a:r>
          </a:p>
          <a:p>
            <a:pPr marL="0" indent="0">
              <a:buNone/>
            </a:pPr>
            <a:r>
              <a:rPr lang="en-US" sz="2400" b="1" dirty="0"/>
              <a:t>Yet one great challenge remains: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bringing gravity and quantum physics together into a single coherent theory.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8FDE3B-2E8B-424E-B937-383F20E5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64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471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6A72C-4FA3-F28C-DBC2-400EABDE0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26507"/>
            <a:ext cx="4784796" cy="1330840"/>
          </a:xfrm>
        </p:spPr>
        <p:txBody>
          <a:bodyPr>
            <a:normAutofit/>
          </a:bodyPr>
          <a:lstStyle/>
          <a:p>
            <a:r>
              <a:rPr lang="en-US" sz="7200" b="1" dirty="0">
                <a:solidFill>
                  <a:srgbClr val="3333FF"/>
                </a:solidFill>
              </a:rPr>
              <a:t>Thank You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C294A-BD2B-75EB-74DF-36BA42F057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817" y="1383854"/>
            <a:ext cx="5685183" cy="533762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2400" b="1" dirty="0"/>
              <a:t>Two Transformative Physics Models: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The Standard Model has transformed our understanding of nature.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General Relativity has transformed our understanding of gravity.</a:t>
            </a:r>
          </a:p>
          <a:p>
            <a:pPr lvl="1"/>
            <a:r>
              <a:rPr lang="en-US" b="1" dirty="0">
                <a:solidFill>
                  <a:srgbClr val="3333FF"/>
                </a:solidFill>
              </a:rPr>
              <a:t>Together they represent two of humanity's greatest intellectual achievements.</a:t>
            </a:r>
          </a:p>
          <a:p>
            <a:pPr marL="0" indent="0">
              <a:buNone/>
            </a:pPr>
            <a:r>
              <a:rPr lang="en-US" sz="2400" b="1" dirty="0"/>
              <a:t>Yet they are still incomplete.</a:t>
            </a:r>
          </a:p>
          <a:p>
            <a:pPr lvl="1"/>
            <a:r>
              <a:rPr lang="en-US" b="1" dirty="0">
                <a:solidFill>
                  <a:srgbClr val="008000"/>
                </a:solidFill>
              </a:rPr>
              <a:t>The search for a deeper theory—and the continuing exploration of our universe—is one of the greatest scientific adventures of our time.</a:t>
            </a:r>
          </a:p>
          <a:p>
            <a:pPr lvl="1"/>
            <a:r>
              <a:rPr lang="en-US" b="1" dirty="0">
                <a:solidFill>
                  <a:srgbClr val="FF0000"/>
                </a:solidFill>
              </a:rPr>
              <a:t>Thank you for joining me on this journey.</a:t>
            </a:r>
          </a:p>
          <a:p>
            <a:endParaRPr lang="en-US" sz="24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04DB3A-A189-B218-2360-5B4DCBF496A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80610" y="1071282"/>
            <a:ext cx="4737650" cy="4737650"/>
          </a:xfrm>
          <a:prstGeom prst="roundRect">
            <a:avLst/>
          </a:prstGeom>
          <a:ln>
            <a:solidFill>
              <a:schemeClr val="tx1"/>
            </a:solidFill>
          </a:ln>
        </p:spPr>
      </p:pic>
      <p:sp>
        <p:nvSpPr>
          <p:cNvPr id="7" name="Slide Number Placeholder 3">
            <a:extLst>
              <a:ext uri="{FF2B5EF4-FFF2-40B4-BE49-F238E27FC236}">
                <a16:creationId xmlns:a16="http://schemas.microsoft.com/office/drawing/2014/main" id="{424F9199-F775-1403-04CA-8EA665A0C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65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81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6F1A6-F224-C507-1887-EFAD853DA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333FF"/>
                </a:solidFill>
              </a:rPr>
              <a:t>Suggested Reading: Process Theology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1BA93-F14B-E534-D844-EC9A585852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Suggested Reading – Process Theology</a:t>
            </a:r>
          </a:p>
          <a:p>
            <a:r>
              <a:rPr lang="en-US" b="1" dirty="0"/>
              <a:t>1.</a:t>
            </a:r>
            <a:r>
              <a:rPr lang="en-US" dirty="0"/>
              <a:t> Introduction to Process Theology</a:t>
            </a:r>
            <a:br>
              <a:rPr lang="en-US" dirty="0"/>
            </a:br>
            <a:r>
              <a:rPr lang="en-US" b="1" dirty="0"/>
              <a:t>C. Robert Mesle</a:t>
            </a:r>
            <a:br>
              <a:rPr lang="en-US" dirty="0"/>
            </a:br>
            <a:r>
              <a:rPr lang="en-US" i="1" dirty="0"/>
              <a:t>A friendly, non-technical introduction—the perfect place to begin.</a:t>
            </a:r>
            <a:endParaRPr lang="en-US" dirty="0"/>
          </a:p>
          <a:p>
            <a:r>
              <a:rPr lang="en-US" b="1" dirty="0"/>
              <a:t>2.</a:t>
            </a:r>
            <a:r>
              <a:rPr lang="en-US" dirty="0"/>
              <a:t> Process Theology: An Introductory Exposition</a:t>
            </a:r>
            <a:br>
              <a:rPr lang="en-US" dirty="0"/>
            </a:br>
            <a:r>
              <a:rPr lang="en-US" b="1" dirty="0"/>
              <a:t>John B. Cobb Jr. &amp; David Ray Griffin</a:t>
            </a:r>
            <a:br>
              <a:rPr lang="en-US" dirty="0"/>
            </a:br>
            <a:r>
              <a:rPr lang="en-US" i="1" dirty="0"/>
              <a:t>The classic introduction—a deeper and more systematic exploration of Process Theology.</a:t>
            </a:r>
            <a:endParaRPr lang="en-US" dirty="0"/>
          </a:p>
          <a:p>
            <a:r>
              <a:rPr lang="en-US" b="1" dirty="0"/>
              <a:t>3.</a:t>
            </a:r>
            <a:r>
              <a:rPr lang="en-US" dirty="0"/>
              <a:t> God, Christ, Church: A Practical Guide to Process Theology</a:t>
            </a:r>
            <a:br>
              <a:rPr lang="en-US" dirty="0"/>
            </a:br>
            <a:r>
              <a:rPr lang="en-US" b="1" dirty="0"/>
              <a:t>Marjorie Hewitt Suchocki</a:t>
            </a:r>
            <a:br>
              <a:rPr lang="en-US" dirty="0"/>
            </a:br>
            <a:r>
              <a:rPr lang="en-US" i="1" dirty="0"/>
              <a:t>Discover how Process Theology reshapes traditional Christian beliefs and practices.</a:t>
            </a:r>
            <a:endParaRPr lang="en-US" dirty="0"/>
          </a:p>
          <a:p>
            <a:r>
              <a:rPr lang="en-US" b="1" dirty="0"/>
              <a:t>4.</a:t>
            </a:r>
            <a:r>
              <a:rPr lang="en-US" dirty="0"/>
              <a:t> The Promise of Process Theology</a:t>
            </a:r>
            <a:br>
              <a:rPr lang="en-US" dirty="0"/>
            </a:br>
            <a:r>
              <a:rPr lang="en-US" b="1" dirty="0"/>
              <a:t>Bruce G. Epperly</a:t>
            </a:r>
            <a:br>
              <a:rPr lang="en-US" dirty="0"/>
            </a:br>
            <a:r>
              <a:rPr lang="en-US" i="1" dirty="0"/>
              <a:t>See how Process Theology is applied to contemporary spirituality and everyday life.</a:t>
            </a:r>
            <a:endParaRPr lang="en-US" dirty="0"/>
          </a:p>
          <a:p>
            <a:r>
              <a:rPr lang="en-US" b="1" dirty="0"/>
              <a:t>5.</a:t>
            </a:r>
            <a:r>
              <a:rPr lang="en-US" dirty="0"/>
              <a:t> The Heart of Christianity</a:t>
            </a:r>
            <a:br>
              <a:rPr lang="en-US" dirty="0"/>
            </a:br>
            <a:r>
              <a:rPr lang="en-US" b="1" dirty="0"/>
              <a:t>Marcus J. Borg</a:t>
            </a:r>
            <a:br>
              <a:rPr lang="en-US" dirty="0"/>
            </a:br>
            <a:r>
              <a:rPr lang="en-US" i="1" dirty="0"/>
              <a:t>An inspiring bridge from Process Theology to Progressive Christianity.</a:t>
            </a:r>
            <a:endParaRPr lang="en-US" dirty="0"/>
          </a:p>
          <a:p>
            <a:endParaRPr lang="en-US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235DCF3-A6EA-2FF6-2C5D-5A84CB02A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66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82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3A652-015E-1397-B5FC-56BEA509E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3333FF"/>
                </a:solidFill>
              </a:rPr>
              <a:t>Suggested Reading : Quantum Physics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FB7AB-2950-055F-B366-5E1B41E4C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0504"/>
            <a:ext cx="10515600" cy="4942371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/>
              <a:t>1.</a:t>
            </a:r>
            <a:r>
              <a:rPr lang="en-US" sz="2400" dirty="0"/>
              <a:t> Waves in an Impossible Sea</a:t>
            </a:r>
            <a:br>
              <a:rPr lang="en-US" sz="2400" dirty="0"/>
            </a:br>
            <a:r>
              <a:rPr lang="en-US" sz="2400" b="1" dirty="0"/>
              <a:t>Matt Strassler</a:t>
            </a:r>
            <a:br>
              <a:rPr lang="en-US" sz="2400" dirty="0"/>
            </a:br>
            <a:r>
              <a:rPr lang="en-US" sz="2400" i="1" dirty="0"/>
              <a:t>The best modern introduction to the Standard Model and quantum fields.</a:t>
            </a:r>
            <a:endParaRPr lang="en-US" sz="2400" dirty="0"/>
          </a:p>
          <a:p>
            <a:r>
              <a:rPr lang="en-US" sz="2400" b="1" dirty="0"/>
              <a:t>2.</a:t>
            </a:r>
            <a:r>
              <a:rPr lang="en-US" sz="2400" dirty="0"/>
              <a:t> QED: The Strange Theory of Light and Matter</a:t>
            </a:r>
            <a:br>
              <a:rPr lang="en-US" sz="2400" dirty="0"/>
            </a:br>
            <a:r>
              <a:rPr lang="en-US" sz="2400" b="1" dirty="0"/>
              <a:t>Richard P. Feynman</a:t>
            </a:r>
            <a:br>
              <a:rPr lang="en-US" sz="2400" dirty="0"/>
            </a:br>
            <a:r>
              <a:rPr lang="en-US" sz="2400" i="1" dirty="0"/>
              <a:t>Discover how quantum probabilities successfully predict the behavior of light and matter.</a:t>
            </a:r>
            <a:endParaRPr lang="en-US" sz="2400" dirty="0"/>
          </a:p>
          <a:p>
            <a:r>
              <a:rPr lang="en-US" sz="2400" b="1" dirty="0"/>
              <a:t>3.</a:t>
            </a:r>
            <a:r>
              <a:rPr lang="en-US" sz="2400" dirty="0"/>
              <a:t> In Search of Schrödinger's Cat</a:t>
            </a:r>
            <a:br>
              <a:rPr lang="en-US" sz="2400" dirty="0"/>
            </a:br>
            <a:r>
              <a:rPr lang="en-US" sz="2400" b="1" dirty="0"/>
              <a:t>John Gribbin</a:t>
            </a:r>
            <a:br>
              <a:rPr lang="en-US" sz="2400" dirty="0"/>
            </a:br>
            <a:r>
              <a:rPr lang="en-US" sz="2400" i="1" dirty="0"/>
              <a:t>Follow the remarkable history that led to the quantum revolution.</a:t>
            </a:r>
            <a:endParaRPr lang="en-US" sz="2400" dirty="0"/>
          </a:p>
          <a:p>
            <a:r>
              <a:rPr lang="en-US" sz="2400" b="1" dirty="0"/>
              <a:t>4.</a:t>
            </a:r>
            <a:r>
              <a:rPr lang="en-US" sz="2400" dirty="0"/>
              <a:t> Fearful Symmetry</a:t>
            </a:r>
            <a:br>
              <a:rPr lang="en-US" sz="2400" dirty="0"/>
            </a:br>
            <a:r>
              <a:rPr lang="en-US" sz="2400" b="1" dirty="0"/>
              <a:t>A. Zee</a:t>
            </a:r>
            <a:br>
              <a:rPr lang="en-US" sz="2400" dirty="0"/>
            </a:br>
            <a:r>
              <a:rPr lang="en-US" sz="2400" i="1" dirty="0"/>
              <a:t>Explore why symmetry became the organizing principle of modern particle physics.</a:t>
            </a:r>
            <a:endParaRPr lang="en-US" sz="2400" dirty="0"/>
          </a:p>
          <a:p>
            <a:r>
              <a:rPr lang="en-US" sz="2400" b="1" dirty="0"/>
              <a:t>5.</a:t>
            </a:r>
            <a:r>
              <a:rPr lang="en-US" sz="2400" dirty="0"/>
              <a:t> Reality Is Not What It Seems</a:t>
            </a:r>
            <a:br>
              <a:rPr lang="en-US" sz="2400" dirty="0"/>
            </a:br>
            <a:r>
              <a:rPr lang="en-US" sz="2400" b="1" dirty="0"/>
              <a:t>Carlo Rovelli</a:t>
            </a:r>
            <a:br>
              <a:rPr lang="en-US" sz="2400" dirty="0"/>
            </a:br>
            <a:r>
              <a:rPr lang="en-US" sz="2400" i="1" dirty="0"/>
              <a:t>Look beyond the Standard Model toward the frontier where quantum physics meets gravity.</a:t>
            </a:r>
            <a:endParaRPr lang="en-US" sz="2400" dirty="0"/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23AD654-FD40-40EA-3BF6-A1686F90D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67</a:t>
            </a:fld>
            <a:endParaRPr lang="en-US" sz="20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6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10B0244-45C6-F5CB-BECA-FE95C71DBE5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23AF56-457C-4F5E-8CCF-62F27C139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47075"/>
            <a:ext cx="3822189" cy="189991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3333FF"/>
                </a:solidFill>
              </a:rPr>
              <a:t>Where Do We Go From Here?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A26277-FD56-8D2E-AAF7-EDADA262E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683026"/>
            <a:ext cx="4170060" cy="51278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We have spent eight weeks learning how quantum physics works.</a:t>
            </a:r>
          </a:p>
          <a:p>
            <a:r>
              <a:rPr lang="en-US" sz="2000" b="1" dirty="0"/>
              <a:t>The Standard Model 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Quantum states 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Time evolution </a:t>
            </a:r>
          </a:p>
          <a:p>
            <a:pPr lvl="1"/>
            <a:r>
              <a:rPr lang="en-US" sz="2000" b="1" dirty="0">
                <a:solidFill>
                  <a:srgbClr val="7030A0"/>
                </a:solidFill>
              </a:rPr>
              <a:t>Probability </a:t>
            </a:r>
          </a:p>
          <a:p>
            <a:pPr lvl="1"/>
            <a:r>
              <a:rPr lang="en-US" sz="2000" b="1" dirty="0">
                <a:solidFill>
                  <a:schemeClr val="accent2">
                    <a:lumMod val="50000"/>
                  </a:schemeClr>
                </a:solidFill>
              </a:rPr>
              <a:t>Atoms 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The Periodic Table </a:t>
            </a:r>
          </a:p>
          <a:p>
            <a:r>
              <a:rPr lang="en-US" sz="2000" b="1" dirty="0"/>
              <a:t>But one fascinating question still remains…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What does quantum physics tell us about the nature of reality?</a:t>
            </a:r>
          </a:p>
          <a:p>
            <a:endParaRPr lang="en-US" sz="200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BF220C-7838-0E15-E652-753C65E62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/>
              <a:pPr>
                <a:spcAft>
                  <a:spcPts val="600"/>
                </a:spcAft>
              </a:pPr>
              <a:t>68</a:t>
            </a:fld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365779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16EA66-E90C-7739-70FA-CE17E313B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69B84FC-A632-1FA0-5973-C1E655DE49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BBA830-4EF2-5EB4-3E21-6E8F08D9AC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711410-0CCB-CF38-C907-4F744C82AFD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7" y="6174"/>
            <a:ext cx="12179926" cy="68456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07E7A0-1DEF-44A1-9A0F-5E97152EF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47075"/>
            <a:ext cx="4050790" cy="1370908"/>
          </a:xfrm>
        </p:spPr>
        <p:txBody>
          <a:bodyPr>
            <a:normAutofit fontScale="90000"/>
          </a:bodyPr>
          <a:lstStyle/>
          <a:p>
            <a:r>
              <a:rPr lang="fr-FR" b="1" dirty="0">
                <a:solidFill>
                  <a:srgbClr val="3333FF"/>
                </a:solidFill>
              </a:rPr>
              <a:t>A Possible Future Lecture </a:t>
            </a:r>
            <a:r>
              <a:rPr lang="fr-FR" b="1" dirty="0" err="1">
                <a:solidFill>
                  <a:srgbClr val="3333FF"/>
                </a:solidFill>
              </a:rPr>
              <a:t>Series</a:t>
            </a:r>
            <a:endParaRPr lang="en-US" b="1" dirty="0">
              <a:solidFill>
                <a:srgbClr val="3333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6C7FD-3292-AA0C-BCA7-1D909A884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311966"/>
            <a:ext cx="4474860" cy="5127899"/>
          </a:xfrm>
        </p:spPr>
        <p:txBody>
          <a:bodyPr>
            <a:no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US" sz="2000" b="1" dirty="0"/>
              <a:t>Interpretations of Quantum Physics </a:t>
            </a:r>
            <a:r>
              <a:rPr lang="en-US" sz="2000" b="1" i="1" dirty="0"/>
              <a:t>Using Process Theology as a Lens</a:t>
            </a:r>
            <a:endParaRPr lang="en-US" sz="2000" b="1" dirty="0"/>
          </a:p>
          <a:p>
            <a:pPr>
              <a:spcAft>
                <a:spcPts val="600"/>
              </a:spcAft>
            </a:pPr>
            <a:r>
              <a:rPr lang="en-US" sz="2000" b="1" spc="-100" dirty="0"/>
              <a:t>Why are there so many interpretations of quantum physics? 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The Copenhagen Interpretation </a:t>
            </a:r>
          </a:p>
          <a:p>
            <a:pPr lvl="1"/>
            <a:r>
              <a:rPr lang="en-US" sz="2000" b="1" spc="-50" dirty="0">
                <a:solidFill>
                  <a:srgbClr val="FF0000"/>
                </a:solidFill>
              </a:rPr>
              <a:t>The Many-Worlds Interpretation </a:t>
            </a:r>
          </a:p>
          <a:p>
            <a:pPr lvl="1"/>
            <a:r>
              <a:rPr lang="en-US" sz="2000" b="1" dirty="0">
                <a:solidFill>
                  <a:srgbClr val="3333FF"/>
                </a:solidFill>
              </a:rPr>
              <a:t>Bohm's Hidden Variables </a:t>
            </a:r>
          </a:p>
          <a:p>
            <a:pPr lvl="1"/>
            <a:r>
              <a:rPr lang="en-US" sz="2000" b="1" dirty="0">
                <a:solidFill>
                  <a:srgbClr val="008000"/>
                </a:solidFill>
              </a:rPr>
              <a:t>Objective Collapse Theories </a:t>
            </a:r>
          </a:p>
          <a:p>
            <a:pPr lvl="1"/>
            <a:r>
              <a:rPr lang="en-US" sz="2000" b="1" dirty="0">
                <a:solidFill>
                  <a:srgbClr val="FF0000"/>
                </a:solidFill>
              </a:rPr>
              <a:t>Relational Quantum Mechanics </a:t>
            </a:r>
          </a:p>
          <a:p>
            <a:pPr lvl="1">
              <a:spcAft>
                <a:spcPts val="600"/>
              </a:spcAft>
            </a:pPr>
            <a:r>
              <a:rPr lang="en-US" sz="2000" b="1" dirty="0">
                <a:solidFill>
                  <a:srgbClr val="3333FF"/>
                </a:solidFill>
              </a:rPr>
              <a:t>Theological Perspectives on Quantum Reality </a:t>
            </a:r>
          </a:p>
          <a:p>
            <a:pPr>
              <a:spcAft>
                <a:spcPts val="600"/>
              </a:spcAft>
            </a:pPr>
            <a:r>
              <a:rPr lang="en-US" sz="2000" b="1" dirty="0"/>
              <a:t>What have we learned? </a:t>
            </a:r>
          </a:p>
          <a:p>
            <a:pPr lvl="1">
              <a:spcAft>
                <a:spcPts val="600"/>
              </a:spcAft>
            </a:pPr>
            <a:r>
              <a:rPr lang="en-US" sz="2000" b="1" dirty="0">
                <a:solidFill>
                  <a:srgbClr val="008000"/>
                </a:solidFill>
              </a:rPr>
              <a:t>One mathematical theory... many different views of reality.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5D72BF-D2D6-9E7F-D2B3-AA7D34865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3514" y="6356350"/>
            <a:ext cx="2743200" cy="365125"/>
          </a:xfrm>
        </p:spPr>
        <p:txBody>
          <a:bodyPr>
            <a:noAutofit/>
          </a:bodyPr>
          <a:lstStyle/>
          <a:p>
            <a:pPr algn="l"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bg1"/>
                </a:solidFill>
              </a:rPr>
              <a:pPr algn="l">
                <a:spcAft>
                  <a:spcPts val="600"/>
                </a:spcAft>
              </a:pPr>
              <a:t>69</a:t>
            </a:fld>
            <a:endParaRPr lang="en-US" sz="20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6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91F92F-960C-74BD-0786-8808D97EC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en-US" sz="5000" b="1" dirty="0">
                <a:solidFill>
                  <a:srgbClr val="3333FF"/>
                </a:solidFill>
              </a:rPr>
              <a:t>What Makes a Chemical Element?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A7219-BE6F-8344-1FB5-2BD81DE1B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405079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2200" b="1" dirty="0"/>
              <a:t>The identity of a chemical element is determined by</a:t>
            </a:r>
          </a:p>
          <a:p>
            <a:pPr lvl="1"/>
            <a:r>
              <a:rPr lang="en-US" sz="2200" b="1" dirty="0">
                <a:solidFill>
                  <a:srgbClr val="008000"/>
                </a:solidFill>
              </a:rPr>
              <a:t>the number of protons.</a:t>
            </a:r>
          </a:p>
          <a:p>
            <a:pPr lvl="1"/>
            <a:r>
              <a:rPr lang="en-US" sz="2200" b="1" dirty="0">
                <a:solidFill>
                  <a:srgbClr val="FF0000"/>
                </a:solidFill>
              </a:rPr>
              <a:t>This number is called the atomic number.</a:t>
            </a:r>
          </a:p>
          <a:p>
            <a:pPr lvl="1"/>
            <a:r>
              <a:rPr lang="en-US" sz="2200" b="1" dirty="0">
                <a:solidFill>
                  <a:srgbClr val="3333FF"/>
                </a:solidFill>
              </a:rPr>
              <a:t>That is the number shown on the Periodic Table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DD72B4-00E7-A067-00C3-41B70E75A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08DADAD-C5F0-F4CF-D7B8-A947A0486C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936" y="1101322"/>
            <a:ext cx="8001000" cy="45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95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[100+] That's All Folks Wallpapers | Wallpapers.com">
            <a:extLst>
              <a:ext uri="{FF2B5EF4-FFF2-40B4-BE49-F238E27FC236}">
                <a16:creationId xmlns:a16="http://schemas.microsoft.com/office/drawing/2014/main" id="{DBB592A7-88E0-3AE0-F260-DE379FEE0B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053B29-8146-73D6-F0D9-D967EDDC0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9BD866-4CC6-48A5-BD6C-489F7640EE13}" type="slidenum">
              <a:rPr lang="en-US" smtClean="0"/>
              <a:pPr/>
              <a:t>70</a:t>
            </a:fld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07676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111C18-63C2-9D19-8661-C1249B704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37B8E20-226B-45BD-18EB-5D079BF77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5476A5-4826-50F5-196C-C4B1B884F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en-US" sz="5000" b="1" dirty="0">
                <a:solidFill>
                  <a:srgbClr val="3333FF"/>
                </a:solidFill>
              </a:rPr>
              <a:t>Let's Add One More Proton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FDEFA327-498E-1E0D-DE30-2162A4231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8D61C-1BD0-C4EA-2637-FD30E37D0A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4050792"/>
          </a:xfrm>
        </p:spPr>
        <p:txBody>
          <a:bodyPr anchor="t">
            <a:noAutofit/>
          </a:bodyPr>
          <a:lstStyle/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Now the nucleus contains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Two protons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To remain electrically neutral,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the atom must also gain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a second electron.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We have created</a:t>
            </a:r>
          </a:p>
          <a:p>
            <a:pPr marL="457200" lvl="1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A72CD1-114D-BCC8-28F3-C197397B8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1C45B6-06F5-CAA3-407E-3A9C9609C0F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936" y="1101322"/>
            <a:ext cx="8001000" cy="45029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AF74926-FFDE-8600-E946-D67F1BF450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936" y="1097280"/>
            <a:ext cx="8001000" cy="45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01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A7CD2B-C176-D2E9-5FFA-7FC51C346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9AFC1299-0E6D-A131-F740-49D9F82113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D23D2B-CFAB-9F59-6ED6-74709EFF9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 fontScale="90000"/>
          </a:bodyPr>
          <a:lstStyle/>
          <a:p>
            <a:r>
              <a:rPr lang="en-US" sz="5000" b="1" dirty="0">
                <a:solidFill>
                  <a:srgbClr val="3333FF"/>
                </a:solidFill>
              </a:rPr>
              <a:t>Let's Add One More Proton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28E54436-8A66-8905-42E4-555DAA3BA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8595C-7962-E090-C714-CE295E533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4050792"/>
          </a:xfrm>
        </p:spPr>
        <p:txBody>
          <a:bodyPr anchor="t">
            <a:noAutofit/>
          </a:bodyPr>
          <a:lstStyle/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Now the nucleus contains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Two protons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To remain electrically neutral,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008000"/>
                </a:solidFill>
              </a:rPr>
              <a:t>the atom must also gain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3333FF"/>
                </a:solidFill>
              </a:rPr>
              <a:t>a second electron.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We have created</a:t>
            </a:r>
          </a:p>
          <a:p>
            <a:pPr lvl="1">
              <a:lnSpc>
                <a:spcPct val="85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b="1" dirty="0">
                <a:solidFill>
                  <a:srgbClr val="FF0000"/>
                </a:solidFill>
              </a:rPr>
              <a:t>helium.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97298-5125-AF68-9114-B210BF6E7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fld id="{2BBE8064-848E-4832-B8C8-046918843818}" type="slidenum">
              <a:rPr lang="en-US" sz="2000" b="1" smtClean="0">
                <a:solidFill>
                  <a:schemeClr val="tx1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 sz="2000" b="1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7EB3BCC-C8AC-E947-F097-F8BEAA7C3B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936" y="1101322"/>
            <a:ext cx="8001000" cy="4502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92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11916</TotalTime>
  <Words>4081</Words>
  <Application>Microsoft Office PowerPoint</Application>
  <PresentationFormat>Widescreen</PresentationFormat>
  <Paragraphs>682</Paragraphs>
  <Slides>70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Office Theme</vt:lpstr>
      <vt:lpstr>Process Theology as a Lens for Bringing Quantum Physics into Focus</vt:lpstr>
      <vt:lpstr>The Quantum State Machine Builds the Universe!</vt:lpstr>
      <vt:lpstr>Can the Quantum State Machine Build Everything Else?</vt:lpstr>
      <vt:lpstr>The Two-Electron Quantum State</vt:lpstr>
      <vt:lpstr>What If We Add One Neutron?</vt:lpstr>
      <vt:lpstr>What If We Add Another Neutron?</vt:lpstr>
      <vt:lpstr>What Makes a Chemical Element?</vt:lpstr>
      <vt:lpstr>Let's Add One More Proton</vt:lpstr>
      <vt:lpstr>Let's Add One More Proton</vt:lpstr>
      <vt:lpstr>The Quantum State Machine Has a New Problem</vt:lpstr>
      <vt:lpstr>The Quantum State Machine is Perfect for Calculating those Probability Distributions</vt:lpstr>
      <vt:lpstr>Around a Nucleus the Same Thing Happens</vt:lpstr>
      <vt:lpstr>The First Shell Is a Probability Distribution</vt:lpstr>
      <vt:lpstr>The Pattern Changes, But the Idea Does Not</vt:lpstr>
      <vt:lpstr>Key Concept:</vt:lpstr>
      <vt:lpstr>Different Probability Distributions Have Different Energies</vt:lpstr>
      <vt:lpstr>Organizing the Probability Distributions</vt:lpstr>
      <vt:lpstr>The Shell Numbers</vt:lpstr>
      <vt:lpstr>Every Shell Begins With an “s” Orbital</vt:lpstr>
      <vt:lpstr>Shell 2 Introduces New Shapes</vt:lpstr>
      <vt:lpstr>Filling the Second Shell  (From Helium to Neon)</vt:lpstr>
      <vt:lpstr>Filling the Second Shell  (From Helium to Neon)</vt:lpstr>
      <vt:lpstr>Filling the Second Shell  (From Helium to Neon)</vt:lpstr>
      <vt:lpstr>Filling the Second Shell  (From Helium to Neon)</vt:lpstr>
      <vt:lpstr>Shell 3</vt:lpstr>
      <vt:lpstr>Filling the First Three Shells</vt:lpstr>
      <vt:lpstr>Filling the First Three Shells</vt:lpstr>
      <vt:lpstr>Before We Continue...</vt:lpstr>
      <vt:lpstr>Four Families of Probability Distributions</vt:lpstr>
      <vt:lpstr>Each Family Provides More Quantum States</vt:lpstr>
      <vt:lpstr>Higher Shells Extend Farther from the Nucleus</vt:lpstr>
      <vt:lpstr>Within a Shell, New Families Become Larger.</vt:lpstr>
      <vt:lpstr>Now Let's Continue Building the Atom</vt:lpstr>
      <vt:lpstr>The Quantum State Machine Predicts a Surprise!</vt:lpstr>
      <vt:lpstr>The Quantum State Machine Predicts a Surprise!</vt:lpstr>
      <vt:lpstr>The Quantum State Machine Predicts a Surprise!</vt:lpstr>
      <vt:lpstr>The Quantum State Machine Predicts a Surprise!</vt:lpstr>
      <vt:lpstr>The Transition Metals</vt:lpstr>
      <vt:lpstr>The Transition Metals</vt:lpstr>
      <vt:lpstr>Completing the Fourth Shell</vt:lpstr>
      <vt:lpstr>Completing the Fourth Shell</vt:lpstr>
      <vt:lpstr>Completing the Fourth Shell</vt:lpstr>
      <vt:lpstr>Completing the Fifth Shell</vt:lpstr>
      <vt:lpstr>Filling the Sixth Shell</vt:lpstr>
      <vt:lpstr>Completing the Sixth Shell</vt:lpstr>
      <vt:lpstr>Filling the Seventh Shell</vt:lpstr>
      <vt:lpstr>Completing the Seventh Shell</vt:lpstr>
      <vt:lpstr>The Periodic Table Emerges Naturally</vt:lpstr>
      <vt:lpstr>What are the Most Chemically Stable Elements?</vt:lpstr>
      <vt:lpstr>Two Different Concepts of Stability</vt:lpstr>
      <vt:lpstr>The Quantum State Machine Predicts Both</vt:lpstr>
      <vt:lpstr>The Quantum State Machine Predicts Both</vt:lpstr>
      <vt:lpstr>Lead-208 — A Doubly Magic Nucleus</vt:lpstr>
      <vt:lpstr>Naturally Occurring Chemical Elements</vt:lpstr>
      <vt:lpstr>Next Our Final Video from Nick Lucent</vt:lpstr>
      <vt:lpstr>PowerPoint Presentation</vt:lpstr>
      <vt:lpstr>Concepts from the Video</vt:lpstr>
      <vt:lpstr>Beyond the Standard Model</vt:lpstr>
      <vt:lpstr>One Important Force Is Missing</vt:lpstr>
      <vt:lpstr>Why I Didn't Cover Cosmology</vt:lpstr>
      <vt:lpstr>What Cosmologists Observe</vt:lpstr>
      <vt:lpstr>Open Questions</vt:lpstr>
      <vt:lpstr>A New Window on the Universe</vt:lpstr>
      <vt:lpstr>The Journey Continues...</vt:lpstr>
      <vt:lpstr>Thank You</vt:lpstr>
      <vt:lpstr>Suggested Reading: Process Theology</vt:lpstr>
      <vt:lpstr>Suggested Reading : Quantum Physics</vt:lpstr>
      <vt:lpstr>Where Do We Go From Here?</vt:lpstr>
      <vt:lpstr>A Possible Future Lecture Series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Soderstrand</dc:creator>
  <cp:lastModifiedBy>Michael Soderstrand</cp:lastModifiedBy>
  <cp:revision>486</cp:revision>
  <cp:lastPrinted>2026-07-18T17:01:46Z</cp:lastPrinted>
  <dcterms:created xsi:type="dcterms:W3CDTF">2026-06-29T18:55:02Z</dcterms:created>
  <dcterms:modified xsi:type="dcterms:W3CDTF">2026-07-21T01:40:29Z</dcterms:modified>
</cp:coreProperties>
</file>